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92"/>
  </p:notesMasterIdLst>
  <p:sldIdLst>
    <p:sldId id="448" r:id="rId6"/>
    <p:sldId id="545" r:id="rId7"/>
    <p:sldId id="423" r:id="rId8"/>
    <p:sldId id="534" r:id="rId9"/>
    <p:sldId id="384" r:id="rId10"/>
    <p:sldId id="424" r:id="rId11"/>
    <p:sldId id="323" r:id="rId12"/>
    <p:sldId id="411" r:id="rId13"/>
    <p:sldId id="412" r:id="rId14"/>
    <p:sldId id="392" r:id="rId15"/>
    <p:sldId id="410" r:id="rId16"/>
    <p:sldId id="306" r:id="rId17"/>
    <p:sldId id="413" r:id="rId18"/>
    <p:sldId id="513" r:id="rId19"/>
    <p:sldId id="312" r:id="rId20"/>
    <p:sldId id="313" r:id="rId21"/>
    <p:sldId id="314" r:id="rId22"/>
    <p:sldId id="315" r:id="rId23"/>
    <p:sldId id="316" r:id="rId24"/>
    <p:sldId id="564" r:id="rId25"/>
    <p:sldId id="317" r:id="rId26"/>
    <p:sldId id="445" r:id="rId27"/>
    <p:sldId id="536" r:id="rId28"/>
    <p:sldId id="538" r:id="rId29"/>
    <p:sldId id="539" r:id="rId30"/>
    <p:sldId id="542" r:id="rId31"/>
    <p:sldId id="540" r:id="rId32"/>
    <p:sldId id="541" r:id="rId33"/>
    <p:sldId id="544" r:id="rId34"/>
    <p:sldId id="543" r:id="rId35"/>
    <p:sldId id="518" r:id="rId36"/>
    <p:sldId id="546" r:id="rId37"/>
    <p:sldId id="444" r:id="rId38"/>
    <p:sldId id="560" r:id="rId39"/>
    <p:sldId id="532" r:id="rId40"/>
    <p:sldId id="568" r:id="rId41"/>
    <p:sldId id="552" r:id="rId42"/>
    <p:sldId id="569" r:id="rId43"/>
    <p:sldId id="570" r:id="rId44"/>
    <p:sldId id="571" r:id="rId45"/>
    <p:sldId id="572" r:id="rId46"/>
    <p:sldId id="573" r:id="rId47"/>
    <p:sldId id="574" r:id="rId48"/>
    <p:sldId id="575" r:id="rId49"/>
    <p:sldId id="576" r:id="rId50"/>
    <p:sldId id="577" r:id="rId51"/>
    <p:sldId id="554" r:id="rId52"/>
    <p:sldId id="578" r:id="rId53"/>
    <p:sldId id="579" r:id="rId54"/>
    <p:sldId id="580" r:id="rId55"/>
    <p:sldId id="581" r:id="rId56"/>
    <p:sldId id="582" r:id="rId57"/>
    <p:sldId id="583" r:id="rId58"/>
    <p:sldId id="584" r:id="rId59"/>
    <p:sldId id="585" r:id="rId60"/>
    <p:sldId id="586" r:id="rId61"/>
    <p:sldId id="587" r:id="rId62"/>
    <p:sldId id="588" r:id="rId63"/>
    <p:sldId id="589" r:id="rId64"/>
    <p:sldId id="590" r:id="rId65"/>
    <p:sldId id="526" r:id="rId66"/>
    <p:sldId id="561" r:id="rId67"/>
    <p:sldId id="591" r:id="rId68"/>
    <p:sldId id="551" r:id="rId69"/>
    <p:sldId id="437" r:id="rId70"/>
    <p:sldId id="549" r:id="rId71"/>
    <p:sldId id="525" r:id="rId72"/>
    <p:sldId id="288" r:id="rId73"/>
    <p:sldId id="352" r:id="rId74"/>
    <p:sldId id="453" r:id="rId75"/>
    <p:sldId id="425" r:id="rId76"/>
    <p:sldId id="562" r:id="rId77"/>
    <p:sldId id="535" r:id="rId78"/>
    <p:sldId id="593" r:id="rId79"/>
    <p:sldId id="594" r:id="rId80"/>
    <p:sldId id="595" r:id="rId81"/>
    <p:sldId id="515" r:id="rId82"/>
    <p:sldId id="565" r:id="rId83"/>
    <p:sldId id="597" r:id="rId84"/>
    <p:sldId id="527" r:id="rId85"/>
    <p:sldId id="438" r:id="rId86"/>
    <p:sldId id="432" r:id="rId87"/>
    <p:sldId id="439" r:id="rId88"/>
    <p:sldId id="563" r:id="rId89"/>
    <p:sldId id="596" r:id="rId90"/>
    <p:sldId id="537" r:id="rId9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5AA4"/>
    <a:srgbClr val="D2436C"/>
    <a:srgbClr val="006DAE"/>
    <a:srgbClr val="ADCD41"/>
    <a:srgbClr val="FEDF1A"/>
    <a:srgbClr val="FFC317"/>
    <a:srgbClr val="0854A0"/>
    <a:srgbClr val="5A8E22"/>
    <a:srgbClr val="002663"/>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95E86-EE69-4CBC-8B75-AABC07D44522}" v="40" dt="2025-08-12T12:50:04.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3" autoAdjust="0"/>
    <p:restoredTop sz="49443" autoAdjust="0"/>
  </p:normalViewPr>
  <p:slideViewPr>
    <p:cSldViewPr snapToGrid="0">
      <p:cViewPr varScale="1">
        <p:scale>
          <a:sx n="20" d="100"/>
          <a:sy n="20" d="100"/>
        </p:scale>
        <p:origin x="2256" y="2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ngton, Felicia" userId="f0e7c499-7b5c-426e-a51f-03a67cb91969" providerId="ADAL" clId="{25495E86-EE69-4CBC-8B75-AABC07D44522}"/>
    <pc:docChg chg="undo custSel addSld delSld modSld sldOrd">
      <pc:chgData name="Harrington, Felicia" userId="f0e7c499-7b5c-426e-a51f-03a67cb91969" providerId="ADAL" clId="{25495E86-EE69-4CBC-8B75-AABC07D44522}" dt="2025-08-15T18:21:00.261" v="1032" actId="2696"/>
      <pc:docMkLst>
        <pc:docMk/>
      </pc:docMkLst>
      <pc:sldChg chg="del">
        <pc:chgData name="Harrington, Felicia" userId="f0e7c499-7b5c-426e-a51f-03a67cb91969" providerId="ADAL" clId="{25495E86-EE69-4CBC-8B75-AABC07D44522}" dt="2025-08-11T15:28:32.358" v="440" actId="47"/>
        <pc:sldMkLst>
          <pc:docMk/>
          <pc:sldMk cId="3185310188" sldId="345"/>
        </pc:sldMkLst>
      </pc:sldChg>
      <pc:sldChg chg="modSp mod">
        <pc:chgData name="Harrington, Felicia" userId="f0e7c499-7b5c-426e-a51f-03a67cb91969" providerId="ADAL" clId="{25495E86-EE69-4CBC-8B75-AABC07D44522}" dt="2025-08-11T15:11:48.441" v="141" actId="20577"/>
        <pc:sldMkLst>
          <pc:docMk/>
          <pc:sldMk cId="817482378" sldId="384"/>
        </pc:sldMkLst>
        <pc:spChg chg="mod">
          <ac:chgData name="Harrington, Felicia" userId="f0e7c499-7b5c-426e-a51f-03a67cb91969" providerId="ADAL" clId="{25495E86-EE69-4CBC-8B75-AABC07D44522}" dt="2025-08-11T15:11:48.441" v="141" actId="20577"/>
          <ac:spMkLst>
            <pc:docMk/>
            <pc:sldMk cId="817482378" sldId="384"/>
            <ac:spMk id="3" creationId="{00000000-0000-0000-0000-000000000000}"/>
          </ac:spMkLst>
        </pc:spChg>
      </pc:sldChg>
      <pc:sldChg chg="del">
        <pc:chgData name="Harrington, Felicia" userId="f0e7c499-7b5c-426e-a51f-03a67cb91969" providerId="ADAL" clId="{25495E86-EE69-4CBC-8B75-AABC07D44522}" dt="2025-08-11T15:28:39.627" v="451" actId="47"/>
        <pc:sldMkLst>
          <pc:docMk/>
          <pc:sldMk cId="395166595" sldId="414"/>
        </pc:sldMkLst>
      </pc:sldChg>
      <pc:sldChg chg="del">
        <pc:chgData name="Harrington, Felicia" userId="f0e7c499-7b5c-426e-a51f-03a67cb91969" providerId="ADAL" clId="{25495E86-EE69-4CBC-8B75-AABC07D44522}" dt="2025-08-11T15:28:40.814" v="454" actId="47"/>
        <pc:sldMkLst>
          <pc:docMk/>
          <pc:sldMk cId="3218762383" sldId="415"/>
        </pc:sldMkLst>
      </pc:sldChg>
      <pc:sldChg chg="del">
        <pc:chgData name="Harrington, Felicia" userId="f0e7c499-7b5c-426e-a51f-03a67cb91969" providerId="ADAL" clId="{25495E86-EE69-4CBC-8B75-AABC07D44522}" dt="2025-08-11T15:28:44.552" v="459" actId="47"/>
        <pc:sldMkLst>
          <pc:docMk/>
          <pc:sldMk cId="2528239829" sldId="416"/>
        </pc:sldMkLst>
      </pc:sldChg>
      <pc:sldChg chg="del">
        <pc:chgData name="Harrington, Felicia" userId="f0e7c499-7b5c-426e-a51f-03a67cb91969" providerId="ADAL" clId="{25495E86-EE69-4CBC-8B75-AABC07D44522}" dt="2025-08-11T15:28:52.328" v="463" actId="47"/>
        <pc:sldMkLst>
          <pc:docMk/>
          <pc:sldMk cId="3235882009" sldId="418"/>
        </pc:sldMkLst>
      </pc:sldChg>
      <pc:sldChg chg="modNotesTx">
        <pc:chgData name="Harrington, Felicia" userId="f0e7c499-7b5c-426e-a51f-03a67cb91969" providerId="ADAL" clId="{25495E86-EE69-4CBC-8B75-AABC07D44522}" dt="2025-08-15T18:19:02.027" v="1026" actId="20577"/>
        <pc:sldMkLst>
          <pc:docMk/>
          <pc:sldMk cId="2904104788" sldId="423"/>
        </pc:sldMkLst>
      </pc:sldChg>
      <pc:sldChg chg="del">
        <pc:chgData name="Harrington, Felicia" userId="f0e7c499-7b5c-426e-a51f-03a67cb91969" providerId="ADAL" clId="{25495E86-EE69-4CBC-8B75-AABC07D44522}" dt="2025-08-11T15:29:59.376" v="478" actId="2696"/>
        <pc:sldMkLst>
          <pc:docMk/>
          <pc:sldMk cId="3028878948" sldId="433"/>
        </pc:sldMkLst>
      </pc:sldChg>
      <pc:sldChg chg="del">
        <pc:chgData name="Harrington, Felicia" userId="f0e7c499-7b5c-426e-a51f-03a67cb91969" providerId="ADAL" clId="{25495E86-EE69-4CBC-8B75-AABC07D44522}" dt="2025-08-11T16:10:59.410" v="479" actId="2696"/>
        <pc:sldMkLst>
          <pc:docMk/>
          <pc:sldMk cId="943477375" sldId="434"/>
        </pc:sldMkLst>
      </pc:sldChg>
      <pc:sldChg chg="del">
        <pc:chgData name="Harrington, Felicia" userId="f0e7c499-7b5c-426e-a51f-03a67cb91969" providerId="ADAL" clId="{25495E86-EE69-4CBC-8B75-AABC07D44522}" dt="2025-08-11T16:11:03.064" v="480" actId="47"/>
        <pc:sldMkLst>
          <pc:docMk/>
          <pc:sldMk cId="3143109670" sldId="436"/>
        </pc:sldMkLst>
      </pc:sldChg>
      <pc:sldChg chg="modNotesTx">
        <pc:chgData name="Harrington, Felicia" userId="f0e7c499-7b5c-426e-a51f-03a67cb91969" providerId="ADAL" clId="{25495E86-EE69-4CBC-8B75-AABC07D44522}" dt="2025-08-15T18:20:36.567" v="1030" actId="20577"/>
        <pc:sldMkLst>
          <pc:docMk/>
          <pc:sldMk cId="1656828821" sldId="438"/>
        </pc:sldMkLst>
      </pc:sldChg>
      <pc:sldChg chg="del">
        <pc:chgData name="Harrington, Felicia" userId="f0e7c499-7b5c-426e-a51f-03a67cb91969" providerId="ADAL" clId="{25495E86-EE69-4CBC-8B75-AABC07D44522}" dt="2025-08-11T16:13:17.303" v="648" actId="2696"/>
        <pc:sldMkLst>
          <pc:docMk/>
          <pc:sldMk cId="3013335958" sldId="441"/>
        </pc:sldMkLst>
      </pc:sldChg>
      <pc:sldChg chg="del">
        <pc:chgData name="Harrington, Felicia" userId="f0e7c499-7b5c-426e-a51f-03a67cb91969" providerId="ADAL" clId="{25495E86-EE69-4CBC-8B75-AABC07D44522}" dt="2025-08-15T18:21:00.261" v="1032" actId="2696"/>
        <pc:sldMkLst>
          <pc:docMk/>
          <pc:sldMk cId="1237514482" sldId="442"/>
        </pc:sldMkLst>
      </pc:sldChg>
      <pc:sldChg chg="modNotesTx">
        <pc:chgData name="Harrington, Felicia" userId="f0e7c499-7b5c-426e-a51f-03a67cb91969" providerId="ADAL" clId="{25495E86-EE69-4CBC-8B75-AABC07D44522}" dt="2025-08-11T15:20:52.001" v="386" actId="20577"/>
        <pc:sldMkLst>
          <pc:docMk/>
          <pc:sldMk cId="363018041" sldId="444"/>
        </pc:sldMkLst>
      </pc:sldChg>
      <pc:sldChg chg="modSp mod">
        <pc:chgData name="Harrington, Felicia" userId="f0e7c499-7b5c-426e-a51f-03a67cb91969" providerId="ADAL" clId="{25495E86-EE69-4CBC-8B75-AABC07D44522}" dt="2025-08-12T14:03:30.583" v="734" actId="20577"/>
        <pc:sldMkLst>
          <pc:docMk/>
          <pc:sldMk cId="2408726304" sldId="445"/>
        </pc:sldMkLst>
        <pc:spChg chg="mod">
          <ac:chgData name="Harrington, Felicia" userId="f0e7c499-7b5c-426e-a51f-03a67cb91969" providerId="ADAL" clId="{25495E86-EE69-4CBC-8B75-AABC07D44522}" dt="2025-08-12T14:03:30.583" v="734" actId="20577"/>
          <ac:spMkLst>
            <pc:docMk/>
            <pc:sldMk cId="2408726304" sldId="445"/>
            <ac:spMk id="3" creationId="{6C35EC08-5FAD-F61D-9644-D1C20C9840A3}"/>
          </ac:spMkLst>
        </pc:spChg>
      </pc:sldChg>
      <pc:sldChg chg="del">
        <pc:chgData name="Harrington, Felicia" userId="f0e7c499-7b5c-426e-a51f-03a67cb91969" providerId="ADAL" clId="{25495E86-EE69-4CBC-8B75-AABC07D44522}" dt="2025-08-11T15:07:06.306" v="6" actId="2696"/>
        <pc:sldMkLst>
          <pc:docMk/>
          <pc:sldMk cId="3250899304" sldId="446"/>
        </pc:sldMkLst>
      </pc:sldChg>
      <pc:sldChg chg="addSp delSp modSp mod modNotesTx">
        <pc:chgData name="Harrington, Felicia" userId="f0e7c499-7b5c-426e-a51f-03a67cb91969" providerId="ADAL" clId="{25495E86-EE69-4CBC-8B75-AABC07D44522}" dt="2025-08-15T18:18:49.950" v="1024" actId="20577"/>
        <pc:sldMkLst>
          <pc:docMk/>
          <pc:sldMk cId="1352319348" sldId="448"/>
        </pc:sldMkLst>
        <pc:spChg chg="mod">
          <ac:chgData name="Harrington, Felicia" userId="f0e7c499-7b5c-426e-a51f-03a67cb91969" providerId="ADAL" clId="{25495E86-EE69-4CBC-8B75-AABC07D44522}" dt="2025-08-11T14:36:23.309" v="1" actId="20577"/>
          <ac:spMkLst>
            <pc:docMk/>
            <pc:sldMk cId="1352319348" sldId="448"/>
            <ac:spMk id="3" creationId="{9033565D-7DC8-5D79-D60E-82C515288714}"/>
          </ac:spMkLst>
        </pc:spChg>
        <pc:spChg chg="add mod">
          <ac:chgData name="Harrington, Felicia" userId="f0e7c499-7b5c-426e-a51f-03a67cb91969" providerId="ADAL" clId="{25495E86-EE69-4CBC-8B75-AABC07D44522}" dt="2025-08-12T12:50:46.900" v="728" actId="113"/>
          <ac:spMkLst>
            <pc:docMk/>
            <pc:sldMk cId="1352319348" sldId="448"/>
            <ac:spMk id="5" creationId="{EA0A7494-8D62-53B9-03C3-681E0319873C}"/>
          </ac:spMkLst>
        </pc:spChg>
      </pc:sldChg>
      <pc:sldChg chg="del">
        <pc:chgData name="Harrington, Felicia" userId="f0e7c499-7b5c-426e-a51f-03a67cb91969" providerId="ADAL" clId="{25495E86-EE69-4CBC-8B75-AABC07D44522}" dt="2025-08-11T15:28:33.194" v="441" actId="47"/>
        <pc:sldMkLst>
          <pc:docMk/>
          <pc:sldMk cId="1742224662" sldId="454"/>
        </pc:sldMkLst>
      </pc:sldChg>
      <pc:sldChg chg="del">
        <pc:chgData name="Harrington, Felicia" userId="f0e7c499-7b5c-426e-a51f-03a67cb91969" providerId="ADAL" clId="{25495E86-EE69-4CBC-8B75-AABC07D44522}" dt="2025-08-11T15:28:39.935" v="452" actId="47"/>
        <pc:sldMkLst>
          <pc:docMk/>
          <pc:sldMk cId="3777390854" sldId="455"/>
        </pc:sldMkLst>
      </pc:sldChg>
      <pc:sldChg chg="del">
        <pc:chgData name="Harrington, Felicia" userId="f0e7c499-7b5c-426e-a51f-03a67cb91969" providerId="ADAL" clId="{25495E86-EE69-4CBC-8B75-AABC07D44522}" dt="2025-08-11T15:28:34.683" v="443" actId="47"/>
        <pc:sldMkLst>
          <pc:docMk/>
          <pc:sldMk cId="4112071487" sldId="460"/>
        </pc:sldMkLst>
      </pc:sldChg>
      <pc:sldChg chg="del">
        <pc:chgData name="Harrington, Felicia" userId="f0e7c499-7b5c-426e-a51f-03a67cb91969" providerId="ADAL" clId="{25495E86-EE69-4CBC-8B75-AABC07D44522}" dt="2025-08-11T15:28:40.390" v="453" actId="47"/>
        <pc:sldMkLst>
          <pc:docMk/>
          <pc:sldMk cId="3452769863" sldId="465"/>
        </pc:sldMkLst>
      </pc:sldChg>
      <pc:sldChg chg="del">
        <pc:chgData name="Harrington, Felicia" userId="f0e7c499-7b5c-426e-a51f-03a67cb91969" providerId="ADAL" clId="{25495E86-EE69-4CBC-8B75-AABC07D44522}" dt="2025-08-11T15:28:36.636" v="446" actId="47"/>
        <pc:sldMkLst>
          <pc:docMk/>
          <pc:sldMk cId="2065720186" sldId="468"/>
        </pc:sldMkLst>
      </pc:sldChg>
      <pc:sldChg chg="del">
        <pc:chgData name="Harrington, Felicia" userId="f0e7c499-7b5c-426e-a51f-03a67cb91969" providerId="ADAL" clId="{25495E86-EE69-4CBC-8B75-AABC07D44522}" dt="2025-08-11T15:28:39.189" v="450" actId="47"/>
        <pc:sldMkLst>
          <pc:docMk/>
          <pc:sldMk cId="1847665407" sldId="469"/>
        </pc:sldMkLst>
      </pc:sldChg>
      <pc:sldChg chg="del">
        <pc:chgData name="Harrington, Felicia" userId="f0e7c499-7b5c-426e-a51f-03a67cb91969" providerId="ADAL" clId="{25495E86-EE69-4CBC-8B75-AABC07D44522}" dt="2025-08-11T15:28:52.685" v="464" actId="47"/>
        <pc:sldMkLst>
          <pc:docMk/>
          <pc:sldMk cId="858377333" sldId="472"/>
        </pc:sldMkLst>
      </pc:sldChg>
      <pc:sldChg chg="del">
        <pc:chgData name="Harrington, Felicia" userId="f0e7c499-7b5c-426e-a51f-03a67cb91969" providerId="ADAL" clId="{25495E86-EE69-4CBC-8B75-AABC07D44522}" dt="2025-08-11T15:28:53.122" v="465" actId="47"/>
        <pc:sldMkLst>
          <pc:docMk/>
          <pc:sldMk cId="1698754040" sldId="473"/>
        </pc:sldMkLst>
      </pc:sldChg>
      <pc:sldChg chg="del">
        <pc:chgData name="Harrington, Felicia" userId="f0e7c499-7b5c-426e-a51f-03a67cb91969" providerId="ADAL" clId="{25495E86-EE69-4CBC-8B75-AABC07D44522}" dt="2025-08-11T15:28:54.465" v="466" actId="47"/>
        <pc:sldMkLst>
          <pc:docMk/>
          <pc:sldMk cId="2942565991" sldId="474"/>
        </pc:sldMkLst>
      </pc:sldChg>
      <pc:sldChg chg="del">
        <pc:chgData name="Harrington, Felicia" userId="f0e7c499-7b5c-426e-a51f-03a67cb91969" providerId="ADAL" clId="{25495E86-EE69-4CBC-8B75-AABC07D44522}" dt="2025-08-11T15:28:55.290" v="467" actId="47"/>
        <pc:sldMkLst>
          <pc:docMk/>
          <pc:sldMk cId="3797969134" sldId="476"/>
        </pc:sldMkLst>
      </pc:sldChg>
      <pc:sldChg chg="modSp mod modShow">
        <pc:chgData name="Harrington, Felicia" userId="f0e7c499-7b5c-426e-a51f-03a67cb91969" providerId="ADAL" clId="{25495E86-EE69-4CBC-8B75-AABC07D44522}" dt="2025-08-12T18:36:37.223" v="880" actId="729"/>
        <pc:sldMkLst>
          <pc:docMk/>
          <pc:sldMk cId="3622475720" sldId="515"/>
        </pc:sldMkLst>
        <pc:spChg chg="mod">
          <ac:chgData name="Harrington, Felicia" userId="f0e7c499-7b5c-426e-a51f-03a67cb91969" providerId="ADAL" clId="{25495E86-EE69-4CBC-8B75-AABC07D44522}" dt="2025-08-11T16:11:24.111" v="487" actId="20577"/>
          <ac:spMkLst>
            <pc:docMk/>
            <pc:sldMk cId="3622475720" sldId="515"/>
            <ac:spMk id="2" creationId="{029C3BE3-EE81-921A-87B2-5900943691C6}"/>
          </ac:spMkLst>
        </pc:spChg>
        <pc:spChg chg="mod">
          <ac:chgData name="Harrington, Felicia" userId="f0e7c499-7b5c-426e-a51f-03a67cb91969" providerId="ADAL" clId="{25495E86-EE69-4CBC-8B75-AABC07D44522}" dt="2025-08-11T16:12:18.310" v="643" actId="20577"/>
          <ac:spMkLst>
            <pc:docMk/>
            <pc:sldMk cId="3622475720" sldId="515"/>
            <ac:spMk id="3" creationId="{6F189CB0-9AE1-41D3-F830-7180215ABC62}"/>
          </ac:spMkLst>
        </pc:spChg>
      </pc:sldChg>
      <pc:sldChg chg="del">
        <pc:chgData name="Harrington, Felicia" userId="f0e7c499-7b5c-426e-a51f-03a67cb91969" providerId="ADAL" clId="{25495E86-EE69-4CBC-8B75-AABC07D44522}" dt="2025-08-11T15:28:51.913" v="462" actId="47"/>
        <pc:sldMkLst>
          <pc:docMk/>
          <pc:sldMk cId="3029538555" sldId="516"/>
        </pc:sldMkLst>
      </pc:sldChg>
      <pc:sldChg chg="del">
        <pc:chgData name="Harrington, Felicia" userId="f0e7c499-7b5c-426e-a51f-03a67cb91969" providerId="ADAL" clId="{25495E86-EE69-4CBC-8B75-AABC07D44522}" dt="2025-08-15T18:21:00.261" v="1032" actId="2696"/>
        <pc:sldMkLst>
          <pc:docMk/>
          <pc:sldMk cId="346065627" sldId="517"/>
        </pc:sldMkLst>
      </pc:sldChg>
      <pc:sldChg chg="del">
        <pc:chgData name="Harrington, Felicia" userId="f0e7c499-7b5c-426e-a51f-03a67cb91969" providerId="ADAL" clId="{25495E86-EE69-4CBC-8B75-AABC07D44522}" dt="2025-08-11T15:28:45.528" v="460" actId="47"/>
        <pc:sldMkLst>
          <pc:docMk/>
          <pc:sldMk cId="2982431520" sldId="519"/>
        </pc:sldMkLst>
      </pc:sldChg>
      <pc:sldChg chg="del">
        <pc:chgData name="Harrington, Felicia" userId="f0e7c499-7b5c-426e-a51f-03a67cb91969" providerId="ADAL" clId="{25495E86-EE69-4CBC-8B75-AABC07D44522}" dt="2025-08-11T15:28:34.028" v="442" actId="47"/>
        <pc:sldMkLst>
          <pc:docMk/>
          <pc:sldMk cId="2940813099" sldId="520"/>
        </pc:sldMkLst>
      </pc:sldChg>
      <pc:sldChg chg="del">
        <pc:chgData name="Harrington, Felicia" userId="f0e7c499-7b5c-426e-a51f-03a67cb91969" providerId="ADAL" clId="{25495E86-EE69-4CBC-8B75-AABC07D44522}" dt="2025-08-11T15:28:37.330" v="447" actId="47"/>
        <pc:sldMkLst>
          <pc:docMk/>
          <pc:sldMk cId="2241506020" sldId="521"/>
        </pc:sldMkLst>
      </pc:sldChg>
      <pc:sldChg chg="del">
        <pc:chgData name="Harrington, Felicia" userId="f0e7c499-7b5c-426e-a51f-03a67cb91969" providerId="ADAL" clId="{25495E86-EE69-4CBC-8B75-AABC07D44522}" dt="2025-08-11T15:28:38.570" v="449" actId="47"/>
        <pc:sldMkLst>
          <pc:docMk/>
          <pc:sldMk cId="4102125524" sldId="522"/>
        </pc:sldMkLst>
      </pc:sldChg>
      <pc:sldChg chg="del">
        <pc:chgData name="Harrington, Felicia" userId="f0e7c499-7b5c-426e-a51f-03a67cb91969" providerId="ADAL" clId="{25495E86-EE69-4CBC-8B75-AABC07D44522}" dt="2025-08-11T15:28:31.260" v="439" actId="47"/>
        <pc:sldMkLst>
          <pc:docMk/>
          <pc:sldMk cId="3326254469" sldId="523"/>
        </pc:sldMkLst>
      </pc:sldChg>
      <pc:sldChg chg="del">
        <pc:chgData name="Harrington, Felicia" userId="f0e7c499-7b5c-426e-a51f-03a67cb91969" providerId="ADAL" clId="{25495E86-EE69-4CBC-8B75-AABC07D44522}" dt="2025-08-11T15:28:47.180" v="461" actId="47"/>
        <pc:sldMkLst>
          <pc:docMk/>
          <pc:sldMk cId="2301130641" sldId="524"/>
        </pc:sldMkLst>
      </pc:sldChg>
      <pc:sldChg chg="ord">
        <pc:chgData name="Harrington, Felicia" userId="f0e7c499-7b5c-426e-a51f-03a67cb91969" providerId="ADAL" clId="{25495E86-EE69-4CBC-8B75-AABC07D44522}" dt="2025-08-11T15:27:52.065" v="437"/>
        <pc:sldMkLst>
          <pc:docMk/>
          <pc:sldMk cId="1288642375" sldId="526"/>
        </pc:sldMkLst>
      </pc:sldChg>
      <pc:sldChg chg="del">
        <pc:chgData name="Harrington, Felicia" userId="f0e7c499-7b5c-426e-a51f-03a67cb91969" providerId="ADAL" clId="{25495E86-EE69-4CBC-8B75-AABC07D44522}" dt="2025-08-15T18:21:00.261" v="1032" actId="2696"/>
        <pc:sldMkLst>
          <pc:docMk/>
          <pc:sldMk cId="3546631188" sldId="528"/>
        </pc:sldMkLst>
      </pc:sldChg>
      <pc:sldChg chg="del">
        <pc:chgData name="Harrington, Felicia" userId="f0e7c499-7b5c-426e-a51f-03a67cb91969" providerId="ADAL" clId="{25495E86-EE69-4CBC-8B75-AABC07D44522}" dt="2025-08-11T15:28:37.961" v="448" actId="47"/>
        <pc:sldMkLst>
          <pc:docMk/>
          <pc:sldMk cId="510540056" sldId="529"/>
        </pc:sldMkLst>
      </pc:sldChg>
      <pc:sldChg chg="del">
        <pc:chgData name="Harrington, Felicia" userId="f0e7c499-7b5c-426e-a51f-03a67cb91969" providerId="ADAL" clId="{25495E86-EE69-4CBC-8B75-AABC07D44522}" dt="2025-08-15T18:21:00.261" v="1032" actId="2696"/>
        <pc:sldMkLst>
          <pc:docMk/>
          <pc:sldMk cId="1085535910" sldId="531"/>
        </pc:sldMkLst>
      </pc:sldChg>
      <pc:sldChg chg="modSp">
        <pc:chgData name="Harrington, Felicia" userId="f0e7c499-7b5c-426e-a51f-03a67cb91969" providerId="ADAL" clId="{25495E86-EE69-4CBC-8B75-AABC07D44522}" dt="2025-08-11T15:07:25.190" v="22" actId="20577"/>
        <pc:sldMkLst>
          <pc:docMk/>
          <pc:sldMk cId="4286198580" sldId="534"/>
        </pc:sldMkLst>
        <pc:spChg chg="mod">
          <ac:chgData name="Harrington, Felicia" userId="f0e7c499-7b5c-426e-a51f-03a67cb91969" providerId="ADAL" clId="{25495E86-EE69-4CBC-8B75-AABC07D44522}" dt="2025-08-11T15:07:25.190" v="22" actId="20577"/>
          <ac:spMkLst>
            <pc:docMk/>
            <pc:sldMk cId="4286198580" sldId="534"/>
            <ac:spMk id="3" creationId="{6387F862-858E-3D92-755B-C57035FFB354}"/>
          </ac:spMkLst>
        </pc:spChg>
      </pc:sldChg>
      <pc:sldChg chg="modSp mod ord">
        <pc:chgData name="Harrington, Felicia" userId="f0e7c499-7b5c-426e-a51f-03a67cb91969" providerId="ADAL" clId="{25495E86-EE69-4CBC-8B75-AABC07D44522}" dt="2025-08-11T15:29:30.800" v="477" actId="20577"/>
        <pc:sldMkLst>
          <pc:docMk/>
          <pc:sldMk cId="3582678201" sldId="535"/>
        </pc:sldMkLst>
        <pc:spChg chg="mod">
          <ac:chgData name="Harrington, Felicia" userId="f0e7c499-7b5c-426e-a51f-03a67cb91969" providerId="ADAL" clId="{25495E86-EE69-4CBC-8B75-AABC07D44522}" dt="2025-08-11T15:29:30.800" v="477" actId="20577"/>
          <ac:spMkLst>
            <pc:docMk/>
            <pc:sldMk cId="3582678201" sldId="535"/>
            <ac:spMk id="6" creationId="{14AA1B55-362A-F5DD-0666-EB31C75C88CA}"/>
          </ac:spMkLst>
        </pc:spChg>
      </pc:sldChg>
      <pc:sldChg chg="modSp mod">
        <pc:chgData name="Harrington, Felicia" userId="f0e7c499-7b5c-426e-a51f-03a67cb91969" providerId="ADAL" clId="{25495E86-EE69-4CBC-8B75-AABC07D44522}" dt="2025-08-11T15:16:18.521" v="148" actId="20577"/>
        <pc:sldMkLst>
          <pc:docMk/>
          <pc:sldMk cId="1469538323" sldId="538"/>
        </pc:sldMkLst>
        <pc:spChg chg="mod">
          <ac:chgData name="Harrington, Felicia" userId="f0e7c499-7b5c-426e-a51f-03a67cb91969" providerId="ADAL" clId="{25495E86-EE69-4CBC-8B75-AABC07D44522}" dt="2025-08-11T15:16:18.521" v="148" actId="20577"/>
          <ac:spMkLst>
            <pc:docMk/>
            <pc:sldMk cId="1469538323" sldId="538"/>
            <ac:spMk id="7" creationId="{B7A647BB-E064-A20A-550F-B792AADDB32D}"/>
          </ac:spMkLst>
        </pc:spChg>
      </pc:sldChg>
      <pc:sldChg chg="modSp">
        <pc:chgData name="Harrington, Felicia" userId="f0e7c499-7b5c-426e-a51f-03a67cb91969" providerId="ADAL" clId="{25495E86-EE69-4CBC-8B75-AABC07D44522}" dt="2025-08-11T15:16:48.730" v="152" actId="20577"/>
        <pc:sldMkLst>
          <pc:docMk/>
          <pc:sldMk cId="1779091430" sldId="541"/>
        </pc:sldMkLst>
        <pc:spChg chg="mod">
          <ac:chgData name="Harrington, Felicia" userId="f0e7c499-7b5c-426e-a51f-03a67cb91969" providerId="ADAL" clId="{25495E86-EE69-4CBC-8B75-AABC07D44522}" dt="2025-08-11T15:16:48.730" v="152" actId="20577"/>
          <ac:spMkLst>
            <pc:docMk/>
            <pc:sldMk cId="1779091430" sldId="541"/>
            <ac:spMk id="3" creationId="{7B919792-C09B-86B7-BAF5-9512011AA052}"/>
          </ac:spMkLst>
        </pc:spChg>
      </pc:sldChg>
      <pc:sldChg chg="ord">
        <pc:chgData name="Harrington, Felicia" userId="f0e7c499-7b5c-426e-a51f-03a67cb91969" providerId="ADAL" clId="{25495E86-EE69-4CBC-8B75-AABC07D44522}" dt="2025-08-11T15:16:59.655" v="154"/>
        <pc:sldMkLst>
          <pc:docMk/>
          <pc:sldMk cId="518664651" sldId="543"/>
        </pc:sldMkLst>
      </pc:sldChg>
      <pc:sldChg chg="modSp modNotesTx">
        <pc:chgData name="Harrington, Felicia" userId="f0e7c499-7b5c-426e-a51f-03a67cb91969" providerId="ADAL" clId="{25495E86-EE69-4CBC-8B75-AABC07D44522}" dt="2025-08-15T18:18:57.362" v="1025" actId="20577"/>
        <pc:sldMkLst>
          <pc:docMk/>
          <pc:sldMk cId="448092003" sldId="545"/>
        </pc:sldMkLst>
        <pc:spChg chg="mod">
          <ac:chgData name="Harrington, Felicia" userId="f0e7c499-7b5c-426e-a51f-03a67cb91969" providerId="ADAL" clId="{25495E86-EE69-4CBC-8B75-AABC07D44522}" dt="2025-08-11T14:59:18.740" v="5"/>
          <ac:spMkLst>
            <pc:docMk/>
            <pc:sldMk cId="448092003" sldId="545"/>
            <ac:spMk id="3" creationId="{506F3D09-DFAF-6743-32E4-B45301CE018A}"/>
          </ac:spMkLst>
        </pc:spChg>
      </pc:sldChg>
      <pc:sldChg chg="modSp mod">
        <pc:chgData name="Harrington, Felicia" userId="f0e7c499-7b5c-426e-a51f-03a67cb91969" providerId="ADAL" clId="{25495E86-EE69-4CBC-8B75-AABC07D44522}" dt="2025-08-11T15:20:13.809" v="385" actId="114"/>
        <pc:sldMkLst>
          <pc:docMk/>
          <pc:sldMk cId="1618059036" sldId="546"/>
        </pc:sldMkLst>
        <pc:spChg chg="mod">
          <ac:chgData name="Harrington, Felicia" userId="f0e7c499-7b5c-426e-a51f-03a67cb91969" providerId="ADAL" clId="{25495E86-EE69-4CBC-8B75-AABC07D44522}" dt="2025-08-11T15:20:07.505" v="383" actId="114"/>
          <ac:spMkLst>
            <pc:docMk/>
            <pc:sldMk cId="1618059036" sldId="546"/>
            <ac:spMk id="10" creationId="{7B6094EC-AD81-0396-C12A-990188F34C6F}"/>
          </ac:spMkLst>
        </pc:spChg>
        <pc:spChg chg="mod">
          <ac:chgData name="Harrington, Felicia" userId="f0e7c499-7b5c-426e-a51f-03a67cb91969" providerId="ADAL" clId="{25495E86-EE69-4CBC-8B75-AABC07D44522}" dt="2025-08-11T15:20:13.809" v="385" actId="114"/>
          <ac:spMkLst>
            <pc:docMk/>
            <pc:sldMk cId="1618059036" sldId="546"/>
            <ac:spMk id="11" creationId="{C5DE1C14-EAB9-69B1-8E9D-8CED8885DDE9}"/>
          </ac:spMkLst>
        </pc:spChg>
      </pc:sldChg>
      <pc:sldChg chg="del">
        <pc:chgData name="Harrington, Felicia" userId="f0e7c499-7b5c-426e-a51f-03a67cb91969" providerId="ADAL" clId="{25495E86-EE69-4CBC-8B75-AABC07D44522}" dt="2025-08-11T15:28:35.856" v="445" actId="47"/>
        <pc:sldMkLst>
          <pc:docMk/>
          <pc:sldMk cId="3134198534" sldId="547"/>
        </pc:sldMkLst>
      </pc:sldChg>
      <pc:sldChg chg="del">
        <pc:chgData name="Harrington, Felicia" userId="f0e7c499-7b5c-426e-a51f-03a67cb91969" providerId="ADAL" clId="{25495E86-EE69-4CBC-8B75-AABC07D44522}" dt="2025-08-11T15:28:35.244" v="444" actId="47"/>
        <pc:sldMkLst>
          <pc:docMk/>
          <pc:sldMk cId="107574669" sldId="548"/>
        </pc:sldMkLst>
      </pc:sldChg>
      <pc:sldChg chg="del">
        <pc:chgData name="Harrington, Felicia" userId="f0e7c499-7b5c-426e-a51f-03a67cb91969" providerId="ADAL" clId="{25495E86-EE69-4CBC-8B75-AABC07D44522}" dt="2025-08-11T15:27:54.344" v="438" actId="2696"/>
        <pc:sldMkLst>
          <pc:docMk/>
          <pc:sldMk cId="2022111417" sldId="550"/>
        </pc:sldMkLst>
      </pc:sldChg>
      <pc:sldChg chg="modSp add mod">
        <pc:chgData name="Harrington, Felicia" userId="f0e7c499-7b5c-426e-a51f-03a67cb91969" providerId="ADAL" clId="{25495E86-EE69-4CBC-8B75-AABC07D44522}" dt="2025-08-11T15:22:28.870" v="425" actId="20577"/>
        <pc:sldMkLst>
          <pc:docMk/>
          <pc:sldMk cId="888720079" sldId="552"/>
        </pc:sldMkLst>
        <pc:spChg chg="mod">
          <ac:chgData name="Harrington, Felicia" userId="f0e7c499-7b5c-426e-a51f-03a67cb91969" providerId="ADAL" clId="{25495E86-EE69-4CBC-8B75-AABC07D44522}" dt="2025-08-11T15:22:02.476" v="407" actId="20577"/>
          <ac:spMkLst>
            <pc:docMk/>
            <pc:sldMk cId="888720079" sldId="552"/>
            <ac:spMk id="2" creationId="{80DE4A1E-8372-7A88-2B75-0FD9C7C6F6F3}"/>
          </ac:spMkLst>
        </pc:spChg>
        <pc:spChg chg="mod">
          <ac:chgData name="Harrington, Felicia" userId="f0e7c499-7b5c-426e-a51f-03a67cb91969" providerId="ADAL" clId="{25495E86-EE69-4CBC-8B75-AABC07D44522}" dt="2025-08-11T15:22:28.870" v="425" actId="20577"/>
          <ac:spMkLst>
            <pc:docMk/>
            <pc:sldMk cId="888720079" sldId="552"/>
            <ac:spMk id="3" creationId="{A1570DDC-5328-F819-ADBE-6843E11217D8}"/>
          </ac:spMkLst>
        </pc:spChg>
      </pc:sldChg>
      <pc:sldChg chg="add">
        <pc:chgData name="Harrington, Felicia" userId="f0e7c499-7b5c-426e-a51f-03a67cb91969" providerId="ADAL" clId="{25495E86-EE69-4CBC-8B75-AABC07D44522}" dt="2025-08-11T15:27:12.572" v="426"/>
        <pc:sldMkLst>
          <pc:docMk/>
          <pc:sldMk cId="810543859" sldId="554"/>
        </pc:sldMkLst>
      </pc:sldChg>
      <pc:sldChg chg="del">
        <pc:chgData name="Harrington, Felicia" userId="f0e7c499-7b5c-426e-a51f-03a67cb91969" providerId="ADAL" clId="{25495E86-EE69-4CBC-8B75-AABC07D44522}" dt="2025-08-11T15:28:41.301" v="455" actId="47"/>
        <pc:sldMkLst>
          <pc:docMk/>
          <pc:sldMk cId="1397728618" sldId="555"/>
        </pc:sldMkLst>
      </pc:sldChg>
      <pc:sldChg chg="del">
        <pc:chgData name="Harrington, Felicia" userId="f0e7c499-7b5c-426e-a51f-03a67cb91969" providerId="ADAL" clId="{25495E86-EE69-4CBC-8B75-AABC07D44522}" dt="2025-08-15T18:21:00.261" v="1032" actId="2696"/>
        <pc:sldMkLst>
          <pc:docMk/>
          <pc:sldMk cId="838845092" sldId="556"/>
        </pc:sldMkLst>
      </pc:sldChg>
      <pc:sldChg chg="del">
        <pc:chgData name="Harrington, Felicia" userId="f0e7c499-7b5c-426e-a51f-03a67cb91969" providerId="ADAL" clId="{25495E86-EE69-4CBC-8B75-AABC07D44522}" dt="2025-08-15T18:21:00.261" v="1032" actId="2696"/>
        <pc:sldMkLst>
          <pc:docMk/>
          <pc:sldMk cId="2601556647" sldId="557"/>
        </pc:sldMkLst>
      </pc:sldChg>
      <pc:sldChg chg="del">
        <pc:chgData name="Harrington, Felicia" userId="f0e7c499-7b5c-426e-a51f-03a67cb91969" providerId="ADAL" clId="{25495E86-EE69-4CBC-8B75-AABC07D44522}" dt="2025-08-15T18:21:00.261" v="1032" actId="2696"/>
        <pc:sldMkLst>
          <pc:docMk/>
          <pc:sldMk cId="1507266173" sldId="558"/>
        </pc:sldMkLst>
      </pc:sldChg>
      <pc:sldChg chg="del">
        <pc:chgData name="Harrington, Felicia" userId="f0e7c499-7b5c-426e-a51f-03a67cb91969" providerId="ADAL" clId="{25495E86-EE69-4CBC-8B75-AABC07D44522}" dt="2025-08-15T18:21:00.261" v="1032" actId="2696"/>
        <pc:sldMkLst>
          <pc:docMk/>
          <pc:sldMk cId="11155301" sldId="559"/>
        </pc:sldMkLst>
      </pc:sldChg>
      <pc:sldChg chg="del">
        <pc:chgData name="Harrington, Felicia" userId="f0e7c499-7b5c-426e-a51f-03a67cb91969" providerId="ADAL" clId="{25495E86-EE69-4CBC-8B75-AABC07D44522}" dt="2025-08-11T15:21:20.302" v="388" actId="2696"/>
        <pc:sldMkLst>
          <pc:docMk/>
          <pc:sldMk cId="587166153" sldId="561"/>
        </pc:sldMkLst>
      </pc:sldChg>
      <pc:sldChg chg="add">
        <pc:chgData name="Harrington, Felicia" userId="f0e7c499-7b5c-426e-a51f-03a67cb91969" providerId="ADAL" clId="{25495E86-EE69-4CBC-8B75-AABC07D44522}" dt="2025-08-11T15:27:49.467" v="435"/>
        <pc:sldMkLst>
          <pc:docMk/>
          <pc:sldMk cId="2569264931" sldId="561"/>
        </pc:sldMkLst>
      </pc:sldChg>
      <pc:sldChg chg="add">
        <pc:chgData name="Harrington, Felicia" userId="f0e7c499-7b5c-426e-a51f-03a67cb91969" providerId="ADAL" clId="{25495E86-EE69-4CBC-8B75-AABC07D44522}" dt="2025-08-11T15:29:23.296" v="469"/>
        <pc:sldMkLst>
          <pc:docMk/>
          <pc:sldMk cId="114487961" sldId="562"/>
        </pc:sldMkLst>
      </pc:sldChg>
      <pc:sldChg chg="del">
        <pc:chgData name="Harrington, Felicia" userId="f0e7c499-7b5c-426e-a51f-03a67cb91969" providerId="ADAL" clId="{25495E86-EE69-4CBC-8B75-AABC07D44522}" dt="2025-08-11T15:28:55.960" v="468" actId="47"/>
        <pc:sldMkLst>
          <pc:docMk/>
          <pc:sldMk cId="404528238" sldId="562"/>
        </pc:sldMkLst>
      </pc:sldChg>
      <pc:sldChg chg="ord">
        <pc:chgData name="Harrington, Felicia" userId="f0e7c499-7b5c-426e-a51f-03a67cb91969" providerId="ADAL" clId="{25495E86-EE69-4CBC-8B75-AABC07D44522}" dt="2025-08-11T16:13:05.578" v="646"/>
        <pc:sldMkLst>
          <pc:docMk/>
          <pc:sldMk cId="1578907212" sldId="563"/>
        </pc:sldMkLst>
      </pc:sldChg>
      <pc:sldChg chg="delSp mod">
        <pc:chgData name="Harrington, Felicia" userId="f0e7c499-7b5c-426e-a51f-03a67cb91969" providerId="ADAL" clId="{25495E86-EE69-4CBC-8B75-AABC07D44522}" dt="2025-08-11T15:15:36.923" v="142" actId="478"/>
        <pc:sldMkLst>
          <pc:docMk/>
          <pc:sldMk cId="3381122771" sldId="564"/>
        </pc:sldMkLst>
      </pc:sldChg>
      <pc:sldChg chg="del">
        <pc:chgData name="Harrington, Felicia" userId="f0e7c499-7b5c-426e-a51f-03a67cb91969" providerId="ADAL" clId="{25495E86-EE69-4CBC-8B75-AABC07D44522}" dt="2025-08-11T15:28:41.772" v="456" actId="47"/>
        <pc:sldMkLst>
          <pc:docMk/>
          <pc:sldMk cId="113250770" sldId="565"/>
        </pc:sldMkLst>
      </pc:sldChg>
      <pc:sldChg chg="add">
        <pc:chgData name="Harrington, Felicia" userId="f0e7c499-7b5c-426e-a51f-03a67cb91969" providerId="ADAL" clId="{25495E86-EE69-4CBC-8B75-AABC07D44522}" dt="2025-08-11T16:12:48.750" v="644"/>
        <pc:sldMkLst>
          <pc:docMk/>
          <pc:sldMk cId="756377268" sldId="565"/>
        </pc:sldMkLst>
      </pc:sldChg>
      <pc:sldChg chg="del">
        <pc:chgData name="Harrington, Felicia" userId="f0e7c499-7b5c-426e-a51f-03a67cb91969" providerId="ADAL" clId="{25495E86-EE69-4CBC-8B75-AABC07D44522}" dt="2025-08-11T15:28:42.549" v="457" actId="47"/>
        <pc:sldMkLst>
          <pc:docMk/>
          <pc:sldMk cId="3459237163" sldId="566"/>
        </pc:sldMkLst>
      </pc:sldChg>
      <pc:sldChg chg="del">
        <pc:chgData name="Harrington, Felicia" userId="f0e7c499-7b5c-426e-a51f-03a67cb91969" providerId="ADAL" clId="{25495E86-EE69-4CBC-8B75-AABC07D44522}" dt="2025-08-11T15:28:43.408" v="458" actId="47"/>
        <pc:sldMkLst>
          <pc:docMk/>
          <pc:sldMk cId="3359222100" sldId="567"/>
        </pc:sldMkLst>
      </pc:sldChg>
      <pc:sldChg chg="modSp add mod modNotesTx">
        <pc:chgData name="Harrington, Felicia" userId="f0e7c499-7b5c-426e-a51f-03a67cb91969" providerId="ADAL" clId="{25495E86-EE69-4CBC-8B75-AABC07D44522}" dt="2025-08-15T18:19:46.831" v="1029" actId="20577"/>
        <pc:sldMkLst>
          <pc:docMk/>
          <pc:sldMk cId="3653134249" sldId="568"/>
        </pc:sldMkLst>
        <pc:spChg chg="mod">
          <ac:chgData name="Harrington, Felicia" userId="f0e7c499-7b5c-426e-a51f-03a67cb91969" providerId="ADAL" clId="{25495E86-EE69-4CBC-8B75-AABC07D44522}" dt="2025-08-11T15:21:25.530" v="389" actId="400"/>
          <ac:spMkLst>
            <pc:docMk/>
            <pc:sldMk cId="3653134249" sldId="568"/>
            <ac:spMk id="3" creationId="{1345FD8A-00BD-70AE-319A-01A1D5C428FD}"/>
          </ac:spMkLst>
        </pc:spChg>
      </pc:sldChg>
      <pc:sldChg chg="add">
        <pc:chgData name="Harrington, Felicia" userId="f0e7c499-7b5c-426e-a51f-03a67cb91969" providerId="ADAL" clId="{25495E86-EE69-4CBC-8B75-AABC07D44522}" dt="2025-08-11T15:27:12.572" v="426"/>
        <pc:sldMkLst>
          <pc:docMk/>
          <pc:sldMk cId="951288128" sldId="569"/>
        </pc:sldMkLst>
      </pc:sldChg>
      <pc:sldChg chg="add">
        <pc:chgData name="Harrington, Felicia" userId="f0e7c499-7b5c-426e-a51f-03a67cb91969" providerId="ADAL" clId="{25495E86-EE69-4CBC-8B75-AABC07D44522}" dt="2025-08-11T15:27:12.572" v="426"/>
        <pc:sldMkLst>
          <pc:docMk/>
          <pc:sldMk cId="2511712138" sldId="570"/>
        </pc:sldMkLst>
      </pc:sldChg>
      <pc:sldChg chg="add">
        <pc:chgData name="Harrington, Felicia" userId="f0e7c499-7b5c-426e-a51f-03a67cb91969" providerId="ADAL" clId="{25495E86-EE69-4CBC-8B75-AABC07D44522}" dt="2025-08-11T15:27:12.572" v="426"/>
        <pc:sldMkLst>
          <pc:docMk/>
          <pc:sldMk cId="957129491" sldId="571"/>
        </pc:sldMkLst>
      </pc:sldChg>
      <pc:sldChg chg="add">
        <pc:chgData name="Harrington, Felicia" userId="f0e7c499-7b5c-426e-a51f-03a67cb91969" providerId="ADAL" clId="{25495E86-EE69-4CBC-8B75-AABC07D44522}" dt="2025-08-11T15:27:12.572" v="426"/>
        <pc:sldMkLst>
          <pc:docMk/>
          <pc:sldMk cId="3937385924" sldId="572"/>
        </pc:sldMkLst>
      </pc:sldChg>
      <pc:sldChg chg="add">
        <pc:chgData name="Harrington, Felicia" userId="f0e7c499-7b5c-426e-a51f-03a67cb91969" providerId="ADAL" clId="{25495E86-EE69-4CBC-8B75-AABC07D44522}" dt="2025-08-11T15:27:12.572" v="426"/>
        <pc:sldMkLst>
          <pc:docMk/>
          <pc:sldMk cId="2488567937" sldId="573"/>
        </pc:sldMkLst>
      </pc:sldChg>
      <pc:sldChg chg="add">
        <pc:chgData name="Harrington, Felicia" userId="f0e7c499-7b5c-426e-a51f-03a67cb91969" providerId="ADAL" clId="{25495E86-EE69-4CBC-8B75-AABC07D44522}" dt="2025-08-11T15:27:12.572" v="426"/>
        <pc:sldMkLst>
          <pc:docMk/>
          <pc:sldMk cId="3364280587" sldId="574"/>
        </pc:sldMkLst>
      </pc:sldChg>
      <pc:sldChg chg="add">
        <pc:chgData name="Harrington, Felicia" userId="f0e7c499-7b5c-426e-a51f-03a67cb91969" providerId="ADAL" clId="{25495E86-EE69-4CBC-8B75-AABC07D44522}" dt="2025-08-11T15:27:12.572" v="426"/>
        <pc:sldMkLst>
          <pc:docMk/>
          <pc:sldMk cId="4227493468" sldId="575"/>
        </pc:sldMkLst>
      </pc:sldChg>
      <pc:sldChg chg="add">
        <pc:chgData name="Harrington, Felicia" userId="f0e7c499-7b5c-426e-a51f-03a67cb91969" providerId="ADAL" clId="{25495E86-EE69-4CBC-8B75-AABC07D44522}" dt="2025-08-11T15:27:12.572" v="426"/>
        <pc:sldMkLst>
          <pc:docMk/>
          <pc:sldMk cId="3878487599" sldId="576"/>
        </pc:sldMkLst>
      </pc:sldChg>
      <pc:sldChg chg="add">
        <pc:chgData name="Harrington, Felicia" userId="f0e7c499-7b5c-426e-a51f-03a67cb91969" providerId="ADAL" clId="{25495E86-EE69-4CBC-8B75-AABC07D44522}" dt="2025-08-11T15:27:12.572" v="426"/>
        <pc:sldMkLst>
          <pc:docMk/>
          <pc:sldMk cId="576100687" sldId="577"/>
        </pc:sldMkLst>
      </pc:sldChg>
      <pc:sldChg chg="add">
        <pc:chgData name="Harrington, Felicia" userId="f0e7c499-7b5c-426e-a51f-03a67cb91969" providerId="ADAL" clId="{25495E86-EE69-4CBC-8B75-AABC07D44522}" dt="2025-08-11T15:27:12.572" v="426"/>
        <pc:sldMkLst>
          <pc:docMk/>
          <pc:sldMk cId="1226338867" sldId="578"/>
        </pc:sldMkLst>
      </pc:sldChg>
      <pc:sldChg chg="add">
        <pc:chgData name="Harrington, Felicia" userId="f0e7c499-7b5c-426e-a51f-03a67cb91969" providerId="ADAL" clId="{25495E86-EE69-4CBC-8B75-AABC07D44522}" dt="2025-08-11T15:27:12.572" v="426"/>
        <pc:sldMkLst>
          <pc:docMk/>
          <pc:sldMk cId="136867066" sldId="579"/>
        </pc:sldMkLst>
      </pc:sldChg>
      <pc:sldChg chg="add">
        <pc:chgData name="Harrington, Felicia" userId="f0e7c499-7b5c-426e-a51f-03a67cb91969" providerId="ADAL" clId="{25495E86-EE69-4CBC-8B75-AABC07D44522}" dt="2025-08-11T15:27:28.329" v="427"/>
        <pc:sldMkLst>
          <pc:docMk/>
          <pc:sldMk cId="3607904104" sldId="580"/>
        </pc:sldMkLst>
      </pc:sldChg>
      <pc:sldChg chg="add">
        <pc:chgData name="Harrington, Felicia" userId="f0e7c499-7b5c-426e-a51f-03a67cb91969" providerId="ADAL" clId="{25495E86-EE69-4CBC-8B75-AABC07D44522}" dt="2025-08-11T15:27:28.329" v="427"/>
        <pc:sldMkLst>
          <pc:docMk/>
          <pc:sldMk cId="1452017145" sldId="581"/>
        </pc:sldMkLst>
      </pc:sldChg>
      <pc:sldChg chg="add">
        <pc:chgData name="Harrington, Felicia" userId="f0e7c499-7b5c-426e-a51f-03a67cb91969" providerId="ADAL" clId="{25495E86-EE69-4CBC-8B75-AABC07D44522}" dt="2025-08-11T15:27:28.329" v="427"/>
        <pc:sldMkLst>
          <pc:docMk/>
          <pc:sldMk cId="500483783" sldId="582"/>
        </pc:sldMkLst>
      </pc:sldChg>
      <pc:sldChg chg="add">
        <pc:chgData name="Harrington, Felicia" userId="f0e7c499-7b5c-426e-a51f-03a67cb91969" providerId="ADAL" clId="{25495E86-EE69-4CBC-8B75-AABC07D44522}" dt="2025-08-11T15:27:28.329" v="427"/>
        <pc:sldMkLst>
          <pc:docMk/>
          <pc:sldMk cId="987983596" sldId="583"/>
        </pc:sldMkLst>
      </pc:sldChg>
      <pc:sldChg chg="add">
        <pc:chgData name="Harrington, Felicia" userId="f0e7c499-7b5c-426e-a51f-03a67cb91969" providerId="ADAL" clId="{25495E86-EE69-4CBC-8B75-AABC07D44522}" dt="2025-08-11T15:27:28.329" v="427"/>
        <pc:sldMkLst>
          <pc:docMk/>
          <pc:sldMk cId="1287313924" sldId="584"/>
        </pc:sldMkLst>
      </pc:sldChg>
      <pc:sldChg chg="add">
        <pc:chgData name="Harrington, Felicia" userId="f0e7c499-7b5c-426e-a51f-03a67cb91969" providerId="ADAL" clId="{25495E86-EE69-4CBC-8B75-AABC07D44522}" dt="2025-08-11T15:27:28.329" v="427"/>
        <pc:sldMkLst>
          <pc:docMk/>
          <pc:sldMk cId="1248152704" sldId="585"/>
        </pc:sldMkLst>
      </pc:sldChg>
      <pc:sldChg chg="add">
        <pc:chgData name="Harrington, Felicia" userId="f0e7c499-7b5c-426e-a51f-03a67cb91969" providerId="ADAL" clId="{25495E86-EE69-4CBC-8B75-AABC07D44522}" dt="2025-08-11T15:27:28.329" v="427"/>
        <pc:sldMkLst>
          <pc:docMk/>
          <pc:sldMk cId="164204242" sldId="586"/>
        </pc:sldMkLst>
      </pc:sldChg>
      <pc:sldChg chg="add">
        <pc:chgData name="Harrington, Felicia" userId="f0e7c499-7b5c-426e-a51f-03a67cb91969" providerId="ADAL" clId="{25495E86-EE69-4CBC-8B75-AABC07D44522}" dt="2025-08-11T15:27:28.329" v="427"/>
        <pc:sldMkLst>
          <pc:docMk/>
          <pc:sldMk cId="729848521" sldId="587"/>
        </pc:sldMkLst>
      </pc:sldChg>
      <pc:sldChg chg="add">
        <pc:chgData name="Harrington, Felicia" userId="f0e7c499-7b5c-426e-a51f-03a67cb91969" providerId="ADAL" clId="{25495E86-EE69-4CBC-8B75-AABC07D44522}" dt="2025-08-11T15:27:28.329" v="427"/>
        <pc:sldMkLst>
          <pc:docMk/>
          <pc:sldMk cId="3207699840" sldId="588"/>
        </pc:sldMkLst>
      </pc:sldChg>
      <pc:sldChg chg="add">
        <pc:chgData name="Harrington, Felicia" userId="f0e7c499-7b5c-426e-a51f-03a67cb91969" providerId="ADAL" clId="{25495E86-EE69-4CBC-8B75-AABC07D44522}" dt="2025-08-11T15:27:28.329" v="427"/>
        <pc:sldMkLst>
          <pc:docMk/>
          <pc:sldMk cId="2988393615" sldId="589"/>
        </pc:sldMkLst>
      </pc:sldChg>
      <pc:sldChg chg="modSp add mod">
        <pc:chgData name="Harrington, Felicia" userId="f0e7c499-7b5c-426e-a51f-03a67cb91969" providerId="ADAL" clId="{25495E86-EE69-4CBC-8B75-AABC07D44522}" dt="2025-08-12T18:36:14.156" v="878" actId="20577"/>
        <pc:sldMkLst>
          <pc:docMk/>
          <pc:sldMk cId="2970744337" sldId="590"/>
        </pc:sldMkLst>
        <pc:spChg chg="mod">
          <ac:chgData name="Harrington, Felicia" userId="f0e7c499-7b5c-426e-a51f-03a67cb91969" providerId="ADAL" clId="{25495E86-EE69-4CBC-8B75-AABC07D44522}" dt="2025-08-12T18:36:14.156" v="878" actId="20577"/>
          <ac:spMkLst>
            <pc:docMk/>
            <pc:sldMk cId="2970744337" sldId="590"/>
            <ac:spMk id="3" creationId="{039F2527-1AA3-C0F1-09D4-689338193656}"/>
          </ac:spMkLst>
        </pc:spChg>
      </pc:sldChg>
      <pc:sldChg chg="add">
        <pc:chgData name="Harrington, Felicia" userId="f0e7c499-7b5c-426e-a51f-03a67cb91969" providerId="ADAL" clId="{25495E86-EE69-4CBC-8B75-AABC07D44522}" dt="2025-08-11T15:27:49.467" v="435"/>
        <pc:sldMkLst>
          <pc:docMk/>
          <pc:sldMk cId="826545093" sldId="591"/>
        </pc:sldMkLst>
      </pc:sldChg>
      <pc:sldChg chg="add del">
        <pc:chgData name="Harrington, Felicia" userId="f0e7c499-7b5c-426e-a51f-03a67cb91969" providerId="ADAL" clId="{25495E86-EE69-4CBC-8B75-AABC07D44522}" dt="2025-08-12T18:36:26.089" v="879" actId="2696"/>
        <pc:sldMkLst>
          <pc:docMk/>
          <pc:sldMk cId="3998617860" sldId="592"/>
        </pc:sldMkLst>
      </pc:sldChg>
      <pc:sldChg chg="add">
        <pc:chgData name="Harrington, Felicia" userId="f0e7c499-7b5c-426e-a51f-03a67cb91969" providerId="ADAL" clId="{25495E86-EE69-4CBC-8B75-AABC07D44522}" dt="2025-08-11T15:29:23.296" v="469"/>
        <pc:sldMkLst>
          <pc:docMk/>
          <pc:sldMk cId="2979552450" sldId="593"/>
        </pc:sldMkLst>
      </pc:sldChg>
      <pc:sldChg chg="add">
        <pc:chgData name="Harrington, Felicia" userId="f0e7c499-7b5c-426e-a51f-03a67cb91969" providerId="ADAL" clId="{25495E86-EE69-4CBC-8B75-AABC07D44522}" dt="2025-08-11T15:29:23.296" v="469"/>
        <pc:sldMkLst>
          <pc:docMk/>
          <pc:sldMk cId="2319717194" sldId="594"/>
        </pc:sldMkLst>
      </pc:sldChg>
      <pc:sldChg chg="add">
        <pc:chgData name="Harrington, Felicia" userId="f0e7c499-7b5c-426e-a51f-03a67cb91969" providerId="ADAL" clId="{25495E86-EE69-4CBC-8B75-AABC07D44522}" dt="2025-08-11T15:29:23.296" v="469"/>
        <pc:sldMkLst>
          <pc:docMk/>
          <pc:sldMk cId="4149803938" sldId="595"/>
        </pc:sldMkLst>
      </pc:sldChg>
      <pc:sldChg chg="add modNotesTx">
        <pc:chgData name="Harrington, Felicia" userId="f0e7c499-7b5c-426e-a51f-03a67cb91969" providerId="ADAL" clId="{25495E86-EE69-4CBC-8B75-AABC07D44522}" dt="2025-08-15T18:20:46.620" v="1031" actId="20577"/>
        <pc:sldMkLst>
          <pc:docMk/>
          <pc:sldMk cId="3461409189" sldId="596"/>
        </pc:sldMkLst>
      </pc:sldChg>
      <pc:sldChg chg="modSp new mod ord">
        <pc:chgData name="Harrington, Felicia" userId="f0e7c499-7b5c-426e-a51f-03a67cb91969" providerId="ADAL" clId="{25495E86-EE69-4CBC-8B75-AABC07D44522}" dt="2025-08-12T18:37:31.891" v="1022" actId="20577"/>
        <pc:sldMkLst>
          <pc:docMk/>
          <pc:sldMk cId="1721932219" sldId="597"/>
        </pc:sldMkLst>
        <pc:spChg chg="mod">
          <ac:chgData name="Harrington, Felicia" userId="f0e7c499-7b5c-426e-a51f-03a67cb91969" providerId="ADAL" clId="{25495E86-EE69-4CBC-8B75-AABC07D44522}" dt="2025-08-12T15:45:03.002" v="872" actId="20577"/>
          <ac:spMkLst>
            <pc:docMk/>
            <pc:sldMk cId="1721932219" sldId="597"/>
            <ac:spMk id="2" creationId="{60986CD3-9E16-93C6-3B91-63033D1C3845}"/>
          </ac:spMkLst>
        </pc:spChg>
        <pc:spChg chg="mod">
          <ac:chgData name="Harrington, Felicia" userId="f0e7c499-7b5c-426e-a51f-03a67cb91969" providerId="ADAL" clId="{25495E86-EE69-4CBC-8B75-AABC07D44522}" dt="2025-08-12T18:37:31.891" v="1022" actId="20577"/>
          <ac:spMkLst>
            <pc:docMk/>
            <pc:sldMk cId="1721932219" sldId="597"/>
            <ac:spMk id="3" creationId="{6B25352B-3DA9-FCEC-37CB-C3128F40E5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045704-C7CF-4B6C-AB22-5F771861E848}" type="datetimeFigureOut">
              <a:rPr lang="en-US" smtClean="0"/>
              <a:t>8/13/2025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BE0735-D35C-493E-95EE-3788DD48E7A3}" type="slidenum">
              <a:rPr lang="en-US" smtClean="0"/>
              <a:t>‹#›</a:t>
            </a:fld>
            <a:endParaRPr lang="en-US"/>
          </a:p>
        </p:txBody>
      </p:sp>
    </p:spTree>
    <p:extLst>
      <p:ext uri="{BB962C8B-B14F-4D97-AF65-F5344CB8AC3E}">
        <p14:creationId xmlns:p14="http://schemas.microsoft.com/office/powerpoint/2010/main" val="334379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Introductions, why </a:t>
            </a:r>
          </a:p>
          <a:p>
            <a:r>
              <a:rPr lang="en-US" dirty="0"/>
              <a:t>Objective for the day: experience (hear about basketball, watch basketball, get on the court – what’s the best setup to coach it) </a:t>
            </a:r>
          </a:p>
          <a:p>
            <a:r>
              <a:rPr lang="en-US" dirty="0"/>
              <a:t>Learn from experience – amazing network of people, diversity of backgrounds and experiences, chance to get to know each other a bit, returning teachers</a:t>
            </a:r>
          </a:p>
          <a:p>
            <a:endParaRPr lang="en-US" dirty="0"/>
          </a:p>
          <a:p>
            <a:r>
              <a:rPr lang="en-US" dirty="0"/>
              <a:t>Goal is to leave you excited to teach the course, grounded in basics of both the style and the curriculum, and well aware of the resources and support available – all of which ensuring you’re on a stead foundation to launch the program at your school</a:t>
            </a:r>
          </a:p>
          <a:p>
            <a:endParaRPr lang="en-US" dirty="0"/>
          </a:p>
        </p:txBody>
      </p:sp>
      <p:sp>
        <p:nvSpPr>
          <p:cNvPr id="4" name="Slide Number Placeholder 3"/>
          <p:cNvSpPr>
            <a:spLocks noGrp="1"/>
          </p:cNvSpPr>
          <p:nvPr>
            <p:ph type="sldNum" sz="quarter" idx="5"/>
          </p:nvPr>
        </p:nvSpPr>
        <p:spPr/>
        <p:txBody>
          <a:bodyPr/>
          <a:lstStyle/>
          <a:p>
            <a:fld id="{35D6B560-79CB-48D8-AB16-AB31D03107F9}" type="slidenum">
              <a:rPr lang="en-US" smtClean="0"/>
              <a:t>1</a:t>
            </a:fld>
            <a:endParaRPr lang="en-US"/>
          </a:p>
        </p:txBody>
      </p:sp>
    </p:spTree>
    <p:extLst>
      <p:ext uri="{BB962C8B-B14F-4D97-AF65-F5344CB8AC3E}">
        <p14:creationId xmlns:p14="http://schemas.microsoft.com/office/powerpoint/2010/main" val="253404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E0735-D35C-493E-95EE-3788DD48E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09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over years and years of being assigned work and graded by teachers,</a:t>
            </a:r>
            <a:r>
              <a:rPr lang="en-US" baseline="0" dirty="0"/>
              <a:t> students learn </a:t>
            </a:r>
            <a:r>
              <a:rPr lang="en-US" dirty="0"/>
              <a:t>that teacher knows best.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also learn –</a:t>
            </a:r>
            <a:r>
              <a:rPr lang="en-US" baseline="0" dirty="0"/>
              <a:t> either directly or indirectly – that it’s up to the teacher to tell you…what to work on, how to do your work and how your work will be evaluated.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E0735-D35C-493E-95EE-3788DD48E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97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in case these outcomes are not readily</a:t>
            </a:r>
            <a:r>
              <a:rPr lang="en-US" baseline="0" dirty="0"/>
              <a:t> apparent to you, let me share a few of the specific ways that they tend to manifest.</a:t>
            </a:r>
          </a:p>
          <a:p>
            <a:endParaRPr lang="en-US" baseline="0" dirty="0"/>
          </a:p>
          <a:p>
            <a:r>
              <a:rPr lang="en-US" baseline="0" dirty="0"/>
              <a:t>First, there is discomfort with even the slightest ambiguity about assignment requirements – how many pages, etc.</a:t>
            </a:r>
          </a:p>
          <a:p>
            <a:endParaRPr lang="en-US" baseline="0" dirty="0"/>
          </a:p>
          <a:p>
            <a:r>
              <a:rPr lang="en-US" baseline="0" dirty="0"/>
              <a:t>Second, there is an implication that the highest purpose of the student’s work is please YOU and meet YOUR idiosyncratic guidelines – what do YOU want us to do?</a:t>
            </a:r>
          </a:p>
          <a:p>
            <a:endParaRPr lang="en-US" baseline="0" dirty="0"/>
          </a:p>
          <a:p>
            <a:r>
              <a:rPr lang="en-US" baseline="0" dirty="0"/>
              <a:t>And finally, there is a desire to avoid having to think about what would make sense or exercise the student’s creativity muscles by having a template or sample projects to emulate.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E0735-D35C-493E-95EE-3788DD48E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40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resulting expectations define</a:t>
            </a:r>
            <a:r>
              <a:rPr lang="en-US" baseline="0" dirty="0"/>
              <a:t> the antithesis of an entrepreneurial mindset.</a:t>
            </a:r>
          </a:p>
          <a:p>
            <a:endParaRPr lang="en-US" baseline="0" dirty="0"/>
          </a:p>
          <a:p>
            <a:r>
              <a:rPr lang="en-US" baseline="0" dirty="0"/>
              <a:t>Rather than asking “why am I doing it this way?” students are conditioned to do what they’re told in the way they are told.</a:t>
            </a:r>
          </a:p>
          <a:p>
            <a:endParaRPr lang="en-US" baseline="0" dirty="0"/>
          </a:p>
          <a:p>
            <a:r>
              <a:rPr lang="en-US" baseline="0" dirty="0"/>
              <a:t>And rather than asking “how could I make it better?” students are conditioned to believe that the best way to do it is the way that they’ve been told to do it.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E0735-D35C-493E-95EE-3788DD48E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08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 lot of negative outcomes that can be expected to result from year after year of conditioning in traditional school settings. This is a partial list of those that we have seen repeated manifest in University classrooms.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E0735-D35C-493E-95EE-3788DD48E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17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raises a key question: </a:t>
            </a:r>
            <a:r>
              <a:rPr lang="en-US" sz="1200" b="1" dirty="0">
                <a:solidFill>
                  <a:srgbClr val="006DAE"/>
                </a:solidFill>
              </a:rPr>
              <a:t>What classroom tactics can we use to recalibrate student expectations and let them know that their entrepreneurship class(</a:t>
            </a:r>
            <a:r>
              <a:rPr lang="en-US" sz="1200" b="1" dirty="0" err="1">
                <a:solidFill>
                  <a:srgbClr val="006DAE"/>
                </a:solidFill>
              </a:rPr>
              <a:t>es</a:t>
            </a:r>
            <a:r>
              <a:rPr lang="en-US" sz="1200" b="1" dirty="0">
                <a:solidFill>
                  <a:srgbClr val="006DAE"/>
                </a:solidFill>
              </a:rPr>
              <a:t>) will be different?</a:t>
            </a:r>
          </a:p>
          <a:p>
            <a:endParaRPr lang="en-US" dirty="0"/>
          </a:p>
          <a:p>
            <a:r>
              <a:rPr lang="en-US" dirty="0"/>
              <a:t>The next slide provides a list with a few ideas. However,</a:t>
            </a:r>
            <a:r>
              <a:rPr lang="en-US" baseline="0" dirty="0"/>
              <a:t> before considering the list, I’d encourage you to take a few minutes to reflect on your own classroom management, assignment specifications, etc. and think about whether you are conditioning students to do what they are told or constantly ask “why am I doing it this way and how can I make it better?”</a:t>
            </a:r>
          </a:p>
          <a:p>
            <a:endParaRPr lang="en-US" baseline="0" dirty="0"/>
          </a:p>
          <a:p>
            <a:r>
              <a:rPr lang="en-US" baseline="0" dirty="0"/>
              <a:t>Specifically, think about your assignment specifications, grading rubrics and provision of sample projects/templates – do they provide well-defined problems to solve in a manner that you have pre-specified or do they provide unstructured problems that students have to figure out how to solve?</a:t>
            </a:r>
          </a:p>
          <a:p>
            <a:endParaRPr lang="en-US" baseline="0" dirty="0"/>
          </a:p>
          <a:p>
            <a:r>
              <a:rPr lang="en-US" baseline="0" dirty="0"/>
              <a:t>Maybe do small groups and then share out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E0735-D35C-493E-95EE-3788DD48E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876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a few possibilities for moving more toward giving students the kinds of complex, unstructured problems that they will need to be prepared to handle to adapt and thrive amidst change:</a:t>
            </a:r>
          </a:p>
          <a:p>
            <a:endParaRPr lang="en-US" baseline="0" dirty="0"/>
          </a:p>
          <a:p>
            <a:r>
              <a:rPr lang="en-US" baseline="0" dirty="0"/>
              <a:t>Have the students be experts and figure out on their own how to share their expertise with their peers.</a:t>
            </a:r>
          </a:p>
          <a:p>
            <a:endParaRPr lang="en-US" baseline="0" dirty="0"/>
          </a:p>
          <a:p>
            <a:r>
              <a:rPr lang="en-US" baseline="0" dirty="0"/>
              <a:t>Expose students to unstructured problems using a variety of means – speakers who are constantly doing new things and having to figure out how to do it along the way, low-stakes open-ended assignments, and projects where making an impact or developing a compelling, novel solution is more important than satisfying formulaic criteria for determining a student’s grade</a:t>
            </a:r>
          </a:p>
          <a:p>
            <a:endParaRPr lang="en-US" baseline="0" dirty="0"/>
          </a:p>
          <a:p>
            <a:r>
              <a:rPr lang="en-US" baseline="0" dirty="0"/>
              <a:t>You can also be direct in sharing a statement of expectations for students so that they know your class will be different.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E0735-D35C-493E-95EE-3788DD48E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584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we need to figure out how to reshape students expectations and socialize them to manifest creative confidence,</a:t>
            </a:r>
            <a:r>
              <a:rPr lang="en-US" baseline="0" dirty="0"/>
              <a:t> a growth mindset, resilience, adaptability and creative problem solving</a:t>
            </a:r>
          </a:p>
          <a:p>
            <a:endParaRPr lang="en-US" baseline="0" dirty="0"/>
          </a:p>
          <a:p>
            <a:endParaRPr lang="en-US" baseline="0" dirty="0"/>
          </a:p>
          <a:p>
            <a:r>
              <a:rPr lang="en-US" baseline="0" dirty="0"/>
              <a:t>Paper airplane and ‘ideal first day’ activities suggest early </a:t>
            </a:r>
            <a:r>
              <a:rPr lang="en-US" baseline="0" dirty="0" err="1"/>
              <a:t>early</a:t>
            </a:r>
            <a:r>
              <a:rPr lang="en-US" baseline="0" dirty="0"/>
              <a:t> in curriculum – help students themselves to understand as they look at ideas how hidden assumptions become constraints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E0735-D35C-493E-95EE-3788DD48E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531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0735-D35C-493E-95EE-3788DD48E7A3}" type="slidenum">
              <a:rPr lang="en-US" smtClean="0"/>
              <a:t>22</a:t>
            </a:fld>
            <a:endParaRPr lang="en-US"/>
          </a:p>
        </p:txBody>
      </p:sp>
    </p:spTree>
    <p:extLst>
      <p:ext uri="{BB962C8B-B14F-4D97-AF65-F5344CB8AC3E}">
        <p14:creationId xmlns:p14="http://schemas.microsoft.com/office/powerpoint/2010/main" val="2885869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0735-D35C-493E-95EE-3788DD48E7A3}" type="slidenum">
              <a:rPr lang="en-US" smtClean="0"/>
              <a:t>25</a:t>
            </a:fld>
            <a:endParaRPr lang="en-US"/>
          </a:p>
        </p:txBody>
      </p:sp>
    </p:spTree>
    <p:extLst>
      <p:ext uri="{BB962C8B-B14F-4D97-AF65-F5344CB8AC3E}">
        <p14:creationId xmlns:p14="http://schemas.microsoft.com/office/powerpoint/2010/main" val="158160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0735-D35C-493E-95EE-3788DD48E7A3}" type="slidenum">
              <a:rPr lang="en-US" smtClean="0"/>
              <a:t>2</a:t>
            </a:fld>
            <a:endParaRPr lang="en-US"/>
          </a:p>
        </p:txBody>
      </p:sp>
    </p:spTree>
    <p:extLst>
      <p:ext uri="{BB962C8B-B14F-4D97-AF65-F5344CB8AC3E}">
        <p14:creationId xmlns:p14="http://schemas.microsoft.com/office/powerpoint/2010/main" val="2926312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0735-D35C-493E-95EE-3788DD48E7A3}" type="slidenum">
              <a:rPr lang="en-US" smtClean="0"/>
              <a:t>30</a:t>
            </a:fld>
            <a:endParaRPr lang="en-US"/>
          </a:p>
        </p:txBody>
      </p:sp>
    </p:spTree>
    <p:extLst>
      <p:ext uri="{BB962C8B-B14F-4D97-AF65-F5344CB8AC3E}">
        <p14:creationId xmlns:p14="http://schemas.microsoft.com/office/powerpoint/2010/main" val="2547953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0735-D35C-493E-95EE-3788DD48E7A3}" type="slidenum">
              <a:rPr lang="en-US" smtClean="0"/>
              <a:t>32</a:t>
            </a:fld>
            <a:endParaRPr lang="en-US"/>
          </a:p>
        </p:txBody>
      </p:sp>
    </p:spTree>
    <p:extLst>
      <p:ext uri="{BB962C8B-B14F-4D97-AF65-F5344CB8AC3E}">
        <p14:creationId xmlns:p14="http://schemas.microsoft.com/office/powerpoint/2010/main" val="56905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0735-D35C-493E-95EE-3788DD48E7A3}" type="slidenum">
              <a:rPr lang="en-US" smtClean="0"/>
              <a:t>33</a:t>
            </a:fld>
            <a:endParaRPr lang="en-US"/>
          </a:p>
        </p:txBody>
      </p:sp>
    </p:spTree>
    <p:extLst>
      <p:ext uri="{BB962C8B-B14F-4D97-AF65-F5344CB8AC3E}">
        <p14:creationId xmlns:p14="http://schemas.microsoft.com/office/powerpoint/2010/main" val="2175052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0735-D35C-493E-95EE-3788DD48E7A3}" type="slidenum">
              <a:rPr lang="en-US" smtClean="0"/>
              <a:t>34</a:t>
            </a:fld>
            <a:endParaRPr lang="en-US"/>
          </a:p>
        </p:txBody>
      </p:sp>
    </p:spTree>
    <p:extLst>
      <p:ext uri="{BB962C8B-B14F-4D97-AF65-F5344CB8AC3E}">
        <p14:creationId xmlns:p14="http://schemas.microsoft.com/office/powerpoint/2010/main" val="111299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B4BAB-F0B2-AE56-A806-DC365DF99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1C455-656B-F67C-E104-9340681C7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117AB-0146-0E37-3584-A6A4C015BA24}"/>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FBEBB1B9-B360-5466-E3C6-8E0555289F5B}"/>
              </a:ext>
            </a:extLst>
          </p:cNvPr>
          <p:cNvSpPr>
            <a:spLocks noGrp="1"/>
          </p:cNvSpPr>
          <p:nvPr>
            <p:ph type="sldNum" sz="quarter" idx="5"/>
          </p:nvPr>
        </p:nvSpPr>
        <p:spPr/>
        <p:txBody>
          <a:bodyPr/>
          <a:lstStyle/>
          <a:p>
            <a:fld id="{35D6B560-79CB-48D8-AB16-AB31D03107F9}" type="slidenum">
              <a:rPr lang="en-US" smtClean="0"/>
              <a:t>36</a:t>
            </a:fld>
            <a:endParaRPr lang="en-US"/>
          </a:p>
        </p:txBody>
      </p:sp>
    </p:spTree>
    <p:extLst>
      <p:ext uri="{BB962C8B-B14F-4D97-AF65-F5344CB8AC3E}">
        <p14:creationId xmlns:p14="http://schemas.microsoft.com/office/powerpoint/2010/main" val="195904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0735-D35C-493E-95EE-3788DD48E7A3}" type="slidenum">
              <a:rPr lang="en-US" smtClean="0"/>
              <a:t>38</a:t>
            </a:fld>
            <a:endParaRPr lang="en-US"/>
          </a:p>
        </p:txBody>
      </p:sp>
    </p:spTree>
    <p:extLst>
      <p:ext uri="{BB962C8B-B14F-4D97-AF65-F5344CB8AC3E}">
        <p14:creationId xmlns:p14="http://schemas.microsoft.com/office/powerpoint/2010/main" val="1607907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4C39-BBED-498E-B641-984CC19938D1}" type="slidenum">
              <a:rPr lang="en-US" smtClean="0"/>
              <a:t>42</a:t>
            </a:fld>
            <a:endParaRPr lang="en-US"/>
          </a:p>
        </p:txBody>
      </p:sp>
    </p:spTree>
    <p:extLst>
      <p:ext uri="{BB962C8B-B14F-4D97-AF65-F5344CB8AC3E}">
        <p14:creationId xmlns:p14="http://schemas.microsoft.com/office/powerpoint/2010/main" val="2239971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4C39-BBED-498E-B641-984CC19938D1}" type="slidenum">
              <a:rPr lang="en-US" smtClean="0"/>
              <a:t>43</a:t>
            </a:fld>
            <a:endParaRPr lang="en-US"/>
          </a:p>
        </p:txBody>
      </p:sp>
    </p:spTree>
    <p:extLst>
      <p:ext uri="{BB962C8B-B14F-4D97-AF65-F5344CB8AC3E}">
        <p14:creationId xmlns:p14="http://schemas.microsoft.com/office/powerpoint/2010/main" val="2420281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the problem in need of creative problem solving here. Don’t ask a ‘how might we’ question yet. </a:t>
            </a:r>
          </a:p>
        </p:txBody>
      </p:sp>
      <p:sp>
        <p:nvSpPr>
          <p:cNvPr id="4" name="Slide Number Placeholder 3"/>
          <p:cNvSpPr>
            <a:spLocks noGrp="1"/>
          </p:cNvSpPr>
          <p:nvPr>
            <p:ph type="sldNum" sz="quarter" idx="5"/>
          </p:nvPr>
        </p:nvSpPr>
        <p:spPr/>
        <p:txBody>
          <a:bodyPr/>
          <a:lstStyle/>
          <a:p>
            <a:fld id="{52244C39-BBED-498E-B641-984CC19938D1}" type="slidenum">
              <a:rPr lang="en-US" smtClean="0"/>
              <a:t>44</a:t>
            </a:fld>
            <a:endParaRPr lang="en-US"/>
          </a:p>
        </p:txBody>
      </p:sp>
    </p:spTree>
    <p:extLst>
      <p:ext uri="{BB962C8B-B14F-4D97-AF65-F5344CB8AC3E}">
        <p14:creationId xmlns:p14="http://schemas.microsoft.com/office/powerpoint/2010/main" val="2914016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the problem in need of creative problem solving here. Don’t ask a ‘how might we’ question yet. </a:t>
            </a:r>
          </a:p>
        </p:txBody>
      </p:sp>
      <p:sp>
        <p:nvSpPr>
          <p:cNvPr id="4" name="Slide Number Placeholder 3"/>
          <p:cNvSpPr>
            <a:spLocks noGrp="1"/>
          </p:cNvSpPr>
          <p:nvPr>
            <p:ph type="sldNum" sz="quarter" idx="5"/>
          </p:nvPr>
        </p:nvSpPr>
        <p:spPr/>
        <p:txBody>
          <a:bodyPr/>
          <a:lstStyle/>
          <a:p>
            <a:fld id="{52244C39-BBED-498E-B641-984CC19938D1}" type="slidenum">
              <a:rPr lang="en-US" smtClean="0"/>
              <a:t>45</a:t>
            </a:fld>
            <a:endParaRPr lang="en-US"/>
          </a:p>
        </p:txBody>
      </p:sp>
    </p:spTree>
    <p:extLst>
      <p:ext uri="{BB962C8B-B14F-4D97-AF65-F5344CB8AC3E}">
        <p14:creationId xmlns:p14="http://schemas.microsoft.com/office/powerpoint/2010/main" val="173787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E0735-D35C-493E-95EE-3788DD48E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917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to give a set amount of time for digging into the problem and then a few minutes toward the end to encourage groups to ensure they write a problem statement.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Note: (Ideally) </a:t>
            </a:r>
            <a:r>
              <a:rPr lang="en-US" dirty="0"/>
              <a:t>Include primary research – discuss with target group to gain full understanding – and secondary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link in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group 1 - https://jamboard.google.com/d/1lvjCzzHcic6gNqUb_wYLt2qwMmVc4xPSWspWbkOTMeg/edit?usp=sharing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Group 2 - https://jamboard.google.com/d/1JupuibdnsAik_IeBwHukI6N2hhwRn9WmiPQX_v2zkcE/edit?usp=sharing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Group 3 - https://jamboard.google.com/d/1qO5p_Uuciy_uvf1HMKi11AnkOOB7DhsY-XJ_xnP0guQ/edit?usp=sharing</a:t>
            </a:r>
          </a:p>
          <a:p>
            <a:endParaRPr lang="en-US" dirty="0"/>
          </a:p>
        </p:txBody>
      </p:sp>
      <p:sp>
        <p:nvSpPr>
          <p:cNvPr id="4" name="Slide Number Placeholder 3"/>
          <p:cNvSpPr>
            <a:spLocks noGrp="1"/>
          </p:cNvSpPr>
          <p:nvPr>
            <p:ph type="sldNum" sz="quarter" idx="5"/>
          </p:nvPr>
        </p:nvSpPr>
        <p:spPr/>
        <p:txBody>
          <a:bodyPr/>
          <a:lstStyle/>
          <a:p>
            <a:fld id="{52244C39-BBED-498E-B641-984CC19938D1}" type="slidenum">
              <a:rPr lang="en-US" smtClean="0"/>
              <a:t>46</a:t>
            </a:fld>
            <a:endParaRPr lang="en-US"/>
          </a:p>
        </p:txBody>
      </p:sp>
    </p:spTree>
    <p:extLst>
      <p:ext uri="{BB962C8B-B14F-4D97-AF65-F5344CB8AC3E}">
        <p14:creationId xmlns:p14="http://schemas.microsoft.com/office/powerpoint/2010/main" val="1186215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participants that judgement can be verbal or expressed through body language and facial reactions. Judgement also happens in our own heads and we need to be mindful to letting idea flow good, bad, or anything in between. </a:t>
            </a:r>
          </a:p>
        </p:txBody>
      </p:sp>
      <p:sp>
        <p:nvSpPr>
          <p:cNvPr id="4" name="Slide Number Placeholder 3"/>
          <p:cNvSpPr>
            <a:spLocks noGrp="1"/>
          </p:cNvSpPr>
          <p:nvPr>
            <p:ph type="sldNum" sz="quarter" idx="5"/>
          </p:nvPr>
        </p:nvSpPr>
        <p:spPr/>
        <p:txBody>
          <a:bodyPr/>
          <a:lstStyle/>
          <a:p>
            <a:fld id="{52244C39-BBED-498E-B641-984CC19938D1}" type="slidenum">
              <a:rPr lang="en-US" smtClean="0"/>
              <a:t>48</a:t>
            </a:fld>
            <a:endParaRPr lang="en-US"/>
          </a:p>
        </p:txBody>
      </p:sp>
    </p:spTree>
    <p:extLst>
      <p:ext uri="{BB962C8B-B14F-4D97-AF65-F5344CB8AC3E}">
        <p14:creationId xmlns:p14="http://schemas.microsoft.com/office/powerpoint/2010/main" val="242373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choose other criteria – there may be a budget or timing constraint that will need to be considered. If there are multiple criteria, it may be helpful to put it into a chart and include a weight relative to the importance of the criteria. </a:t>
            </a:r>
          </a:p>
        </p:txBody>
      </p:sp>
      <p:sp>
        <p:nvSpPr>
          <p:cNvPr id="4" name="Slide Number Placeholder 3"/>
          <p:cNvSpPr>
            <a:spLocks noGrp="1"/>
          </p:cNvSpPr>
          <p:nvPr>
            <p:ph type="sldNum" sz="quarter" idx="5"/>
          </p:nvPr>
        </p:nvSpPr>
        <p:spPr/>
        <p:txBody>
          <a:bodyPr/>
          <a:lstStyle/>
          <a:p>
            <a:fld id="{52244C39-BBED-498E-B641-984CC19938D1}" type="slidenum">
              <a:rPr lang="en-US" smtClean="0"/>
              <a:t>49</a:t>
            </a:fld>
            <a:endParaRPr lang="en-US"/>
          </a:p>
        </p:txBody>
      </p:sp>
    </p:spTree>
    <p:extLst>
      <p:ext uri="{BB962C8B-B14F-4D97-AF65-F5344CB8AC3E}">
        <p14:creationId xmlns:p14="http://schemas.microsoft.com/office/powerpoint/2010/main" val="397081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4C39-BBED-498E-B641-984CC19938D1}" type="slidenum">
              <a:rPr lang="en-US" smtClean="0"/>
              <a:t>51</a:t>
            </a:fld>
            <a:endParaRPr lang="en-US"/>
          </a:p>
        </p:txBody>
      </p:sp>
    </p:spTree>
    <p:extLst>
      <p:ext uri="{BB962C8B-B14F-4D97-AF65-F5344CB8AC3E}">
        <p14:creationId xmlns:p14="http://schemas.microsoft.com/office/powerpoint/2010/main" val="3828023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244C39-BBED-498E-B641-984CC19938D1}" type="slidenum">
              <a:rPr lang="en-US" smtClean="0"/>
              <a:t>52</a:t>
            </a:fld>
            <a:endParaRPr lang="en-US"/>
          </a:p>
        </p:txBody>
      </p:sp>
    </p:spTree>
    <p:extLst>
      <p:ext uri="{BB962C8B-B14F-4D97-AF65-F5344CB8AC3E}">
        <p14:creationId xmlns:p14="http://schemas.microsoft.com/office/powerpoint/2010/main" val="2365069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244C39-BBED-498E-B641-984CC19938D1}" type="slidenum">
              <a:rPr lang="en-US" smtClean="0"/>
              <a:t>55</a:t>
            </a:fld>
            <a:endParaRPr lang="en-US"/>
          </a:p>
        </p:txBody>
      </p:sp>
    </p:spTree>
    <p:extLst>
      <p:ext uri="{BB962C8B-B14F-4D97-AF65-F5344CB8AC3E}">
        <p14:creationId xmlns:p14="http://schemas.microsoft.com/office/powerpoint/2010/main" val="1074349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household object – fork</a:t>
            </a:r>
          </a:p>
          <a:p>
            <a:r>
              <a:rPr lang="en-US" dirty="0"/>
              <a:t>Ariel’s perspective – a </a:t>
            </a:r>
            <a:r>
              <a:rPr lang="en-US" dirty="0" err="1"/>
              <a:t>dinglehoper</a:t>
            </a:r>
            <a:endParaRPr lang="en-US" dirty="0"/>
          </a:p>
        </p:txBody>
      </p:sp>
      <p:sp>
        <p:nvSpPr>
          <p:cNvPr id="4" name="Slide Number Placeholder 3"/>
          <p:cNvSpPr>
            <a:spLocks noGrp="1"/>
          </p:cNvSpPr>
          <p:nvPr>
            <p:ph type="sldNum" sz="quarter" idx="10"/>
          </p:nvPr>
        </p:nvSpPr>
        <p:spPr/>
        <p:txBody>
          <a:bodyPr/>
          <a:lstStyle/>
          <a:p>
            <a:fld id="{86106308-8930-4F00-BD67-E7A68C8111D2}" type="slidenum">
              <a:rPr lang="en-US" smtClean="0"/>
              <a:t>68</a:t>
            </a:fld>
            <a:endParaRPr lang="en-US"/>
          </a:p>
        </p:txBody>
      </p:sp>
    </p:spTree>
    <p:extLst>
      <p:ext uri="{BB962C8B-B14F-4D97-AF65-F5344CB8AC3E}">
        <p14:creationId xmlns:p14="http://schemas.microsoft.com/office/powerpoint/2010/main" val="2978313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Evaluate your own list on these four areas. Not always about quantity.</a:t>
            </a:r>
          </a:p>
          <a:p>
            <a:r>
              <a:rPr lang="en-US" dirty="0"/>
              <a:t>Great exercise to try out inside of the classroom several times. See how students grow in the four areas. Might consider having a round focus on a specific area. </a:t>
            </a:r>
          </a:p>
        </p:txBody>
      </p:sp>
      <p:sp>
        <p:nvSpPr>
          <p:cNvPr id="4" name="Slide Number Placeholder 3"/>
          <p:cNvSpPr>
            <a:spLocks noGrp="1"/>
          </p:cNvSpPr>
          <p:nvPr>
            <p:ph type="sldNum" sz="quarter" idx="10"/>
          </p:nvPr>
        </p:nvSpPr>
        <p:spPr/>
        <p:txBody>
          <a:bodyPr/>
          <a:lstStyle/>
          <a:p>
            <a:fld id="{86106308-8930-4F00-BD67-E7A68C8111D2}" type="slidenum">
              <a:rPr lang="en-US" smtClean="0"/>
              <a:t>69</a:t>
            </a:fld>
            <a:endParaRPr lang="en-US"/>
          </a:p>
        </p:txBody>
      </p:sp>
    </p:spTree>
    <p:extLst>
      <p:ext uri="{BB962C8B-B14F-4D97-AF65-F5344CB8AC3E}">
        <p14:creationId xmlns:p14="http://schemas.microsoft.com/office/powerpoint/2010/main" val="1694760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household object – fork</a:t>
            </a:r>
          </a:p>
          <a:p>
            <a:r>
              <a:rPr lang="en-US" dirty="0"/>
              <a:t>Ariel’s perspective – a </a:t>
            </a:r>
            <a:r>
              <a:rPr lang="en-US" dirty="0" err="1"/>
              <a:t>dinglehoper</a:t>
            </a:r>
            <a:endParaRPr lang="en-US" dirty="0"/>
          </a:p>
        </p:txBody>
      </p:sp>
      <p:sp>
        <p:nvSpPr>
          <p:cNvPr id="4" name="Slide Number Placeholder 3"/>
          <p:cNvSpPr>
            <a:spLocks noGrp="1"/>
          </p:cNvSpPr>
          <p:nvPr>
            <p:ph type="sldNum" sz="quarter" idx="10"/>
          </p:nvPr>
        </p:nvSpPr>
        <p:spPr/>
        <p:txBody>
          <a:bodyPr/>
          <a:lstStyle/>
          <a:p>
            <a:fld id="{86106308-8930-4F00-BD67-E7A68C8111D2}" type="slidenum">
              <a:rPr lang="en-US" smtClean="0"/>
              <a:t>70</a:t>
            </a:fld>
            <a:endParaRPr lang="en-US"/>
          </a:p>
        </p:txBody>
      </p:sp>
    </p:spTree>
    <p:extLst>
      <p:ext uri="{BB962C8B-B14F-4D97-AF65-F5344CB8AC3E}">
        <p14:creationId xmlns:p14="http://schemas.microsoft.com/office/powerpoint/2010/main" val="324412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6B560-79CB-48D8-AB16-AB31D03107F9}" type="slidenum">
              <a:rPr lang="en-US" smtClean="0"/>
              <a:t>81</a:t>
            </a:fld>
            <a:endParaRPr lang="en-US"/>
          </a:p>
        </p:txBody>
      </p:sp>
    </p:spTree>
    <p:extLst>
      <p:ext uri="{BB962C8B-B14F-4D97-AF65-F5344CB8AC3E}">
        <p14:creationId xmlns:p14="http://schemas.microsoft.com/office/powerpoint/2010/main" val="318648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objective for the day – experiencing activities </a:t>
            </a:r>
          </a:p>
          <a:p>
            <a:r>
              <a:rPr lang="en-US" dirty="0"/>
              <a:t>Often we’ll do the activity, then take some time to discuss facilitation notes or why behind/goals of activity</a:t>
            </a:r>
          </a:p>
          <a:p>
            <a:r>
              <a:rPr lang="en-US" dirty="0"/>
              <a:t>Also chance to ask questions and some and ensure you’re set for school to start</a:t>
            </a:r>
          </a:p>
        </p:txBody>
      </p:sp>
      <p:sp>
        <p:nvSpPr>
          <p:cNvPr id="4" name="Slide Number Placeholder 3"/>
          <p:cNvSpPr>
            <a:spLocks noGrp="1"/>
          </p:cNvSpPr>
          <p:nvPr>
            <p:ph type="sldNum" sz="quarter" idx="5"/>
          </p:nvPr>
        </p:nvSpPr>
        <p:spPr/>
        <p:txBody>
          <a:bodyPr/>
          <a:lstStyle/>
          <a:p>
            <a:fld id="{35D6B560-79CB-48D8-AB16-AB31D03107F9}" type="slidenum">
              <a:rPr lang="en-US" smtClean="0"/>
              <a:t>5</a:t>
            </a:fld>
            <a:endParaRPr lang="en-US"/>
          </a:p>
        </p:txBody>
      </p:sp>
    </p:spTree>
    <p:extLst>
      <p:ext uri="{BB962C8B-B14F-4D97-AF65-F5344CB8AC3E}">
        <p14:creationId xmlns:p14="http://schemas.microsoft.com/office/powerpoint/2010/main" val="2589742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6B560-79CB-48D8-AB16-AB31D03107F9}" type="slidenum">
              <a:rPr lang="en-US" smtClean="0"/>
              <a:t>85</a:t>
            </a:fld>
            <a:endParaRPr lang="en-US"/>
          </a:p>
        </p:txBody>
      </p:sp>
    </p:spTree>
    <p:extLst>
      <p:ext uri="{BB962C8B-B14F-4D97-AF65-F5344CB8AC3E}">
        <p14:creationId xmlns:p14="http://schemas.microsoft.com/office/powerpoint/2010/main" val="316395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a piece of paper</a:t>
            </a:r>
            <a:r>
              <a:rPr lang="en-US" baseline="0" dirty="0"/>
              <a:t>. Take 3 minutes to create your best airplane. </a:t>
            </a:r>
          </a:p>
          <a:p>
            <a:r>
              <a:rPr lang="en-US" baseline="0" dirty="0"/>
              <a:t>Take a minute to go fly it. Measure – best guess, use your feet to estimate, come back and report, show us your plane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DFC97-A255-4498-841E-44A1348CB5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72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DFC97-A255-4498-841E-44A1348CB5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24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Everyone in this room has spent a lot of time in classrooms over the years. Thinking about what you’ve seen and what you might like to see, take a few minutes to imagine an ideal class session and jot down a few bullet points you can use to describe your ideal session to us.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44C39-BBED-498E-B641-984CC199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64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drill into your thoughts.</a:t>
            </a:r>
          </a:p>
          <a:p>
            <a:endParaRPr lang="en-US"/>
          </a:p>
          <a:p>
            <a:r>
              <a:rPr lang="en-US"/>
              <a:t>How</a:t>
            </a:r>
            <a:r>
              <a:rPr lang="en-US" baseline="0"/>
              <a:t> many of you visualized a session that would take place in a classroom?</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ABA95-A654-4DC6-9C87-60C4A5F948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72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E0735-D35C-493E-95EE-3788DD48E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497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91755"/>
            <a:ext cx="9144000" cy="1835200"/>
          </a:xfrm>
        </p:spPr>
        <p:txBody>
          <a:bodyPr anchor="b"/>
          <a:lstStyle>
            <a:lvl1pPr algn="ctr">
              <a:defRPr sz="6000" b="1">
                <a:solidFill>
                  <a:srgbClr val="0854A0"/>
                </a:solidFill>
              </a:defRPr>
            </a:lvl1pPr>
          </a:lstStyle>
          <a:p>
            <a:r>
              <a:rPr lang="en-US" dirty="0"/>
              <a:t>Click to edit Master title style</a:t>
            </a:r>
          </a:p>
        </p:txBody>
      </p:sp>
      <p:sp>
        <p:nvSpPr>
          <p:cNvPr id="3" name="Subtitle 2"/>
          <p:cNvSpPr>
            <a:spLocks noGrp="1"/>
          </p:cNvSpPr>
          <p:nvPr>
            <p:ph type="subTitle" idx="1"/>
          </p:nvPr>
        </p:nvSpPr>
        <p:spPr>
          <a:xfrm>
            <a:off x="1524000" y="4026339"/>
            <a:ext cx="9144000" cy="10309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74714" y="6344951"/>
            <a:ext cx="2743200" cy="365125"/>
          </a:xfrm>
          <a:prstGeom prst="rect">
            <a:avLst/>
          </a:prstGeom>
        </p:spPr>
        <p:txBody>
          <a:bodyPr/>
          <a:lstStyle/>
          <a:p>
            <a:r>
              <a:rPr lang="en-US" dirty="0"/>
              <a:t>September 17, 2018</a:t>
            </a:r>
          </a:p>
        </p:txBody>
      </p:sp>
      <p:sp>
        <p:nvSpPr>
          <p:cNvPr id="6" name="Slide Number Placeholder 5"/>
          <p:cNvSpPr>
            <a:spLocks noGrp="1"/>
          </p:cNvSpPr>
          <p:nvPr>
            <p:ph type="sldNum" sz="quarter" idx="12"/>
          </p:nvPr>
        </p:nvSpPr>
        <p:spPr/>
        <p:txBody>
          <a:bodyPr/>
          <a:lstStyle/>
          <a:p>
            <a:fld id="{774A01CA-4700-4A25-BDA2-A4540B46A2A8}" type="slidenum">
              <a:rPr lang="en-US" smtClean="0"/>
              <a:t>‹#›</a:t>
            </a:fld>
            <a:endParaRPr lang="en-US"/>
          </a:p>
        </p:txBody>
      </p:sp>
      <p:sp>
        <p:nvSpPr>
          <p:cNvPr id="10" name="TextBox 9"/>
          <p:cNvSpPr txBox="1"/>
          <p:nvPr userDrawn="1"/>
        </p:nvSpPr>
        <p:spPr>
          <a:xfrm>
            <a:off x="3182112" y="6369635"/>
            <a:ext cx="5827776" cy="369332"/>
          </a:xfrm>
          <a:prstGeom prst="rect">
            <a:avLst/>
          </a:prstGeom>
          <a:noFill/>
        </p:spPr>
        <p:txBody>
          <a:bodyPr wrap="square" rtlCol="0">
            <a:spAutoFit/>
          </a:bodyPr>
          <a:lstStyle/>
          <a:p>
            <a:pPr algn="ctr"/>
            <a:r>
              <a:rPr lang="en-US" sz="1800" i="0" dirty="0">
                <a:solidFill>
                  <a:srgbClr val="0854A0"/>
                </a:solidFill>
                <a:latin typeface="Greycliff CF" pitchFamily="2" charset="77"/>
              </a:rPr>
              <a:t>Built by entrepreneurs</a:t>
            </a:r>
            <a:r>
              <a:rPr lang="en-US" sz="1800" i="0" baseline="0" dirty="0">
                <a:solidFill>
                  <a:srgbClr val="0854A0"/>
                </a:solidFill>
                <a:latin typeface="Greycliff CF" pitchFamily="2" charset="77"/>
              </a:rPr>
              <a:t> to power a better world</a:t>
            </a:r>
            <a:r>
              <a:rPr lang="en-US" sz="1800" i="0" dirty="0">
                <a:solidFill>
                  <a:srgbClr val="0854A0"/>
                </a:solidFill>
                <a:latin typeface="Greycliff CF" pitchFamily="2" charset="77"/>
              </a:rPr>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3084" y="462476"/>
            <a:ext cx="5505938" cy="1355307"/>
          </a:xfrm>
          <a:prstGeom prst="rect">
            <a:avLst/>
          </a:prstGeom>
        </p:spPr>
      </p:pic>
    </p:spTree>
    <p:extLst>
      <p:ext uri="{BB962C8B-B14F-4D97-AF65-F5344CB8AC3E}">
        <p14:creationId xmlns:p14="http://schemas.microsoft.com/office/powerpoint/2010/main" val="382767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365995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1276002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221B-D886-CBCB-8E86-F4BC8B7FA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76B8D5-0124-D696-1ECF-66CC07424F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2DCBA9-70B5-1F35-5FC2-19247294C6C2}"/>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5" name="Footer Placeholder 4">
            <a:extLst>
              <a:ext uri="{FF2B5EF4-FFF2-40B4-BE49-F238E27FC236}">
                <a16:creationId xmlns:a16="http://schemas.microsoft.com/office/drawing/2014/main" id="{FFA4157C-ADEF-1871-D3F7-8DE070B85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50384-B442-86B3-3499-5AA133355EC9}"/>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2736181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1E82-EC9F-F754-FA09-3FA254277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7033B0-F0E8-1A90-0563-972EBA4A49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C4F82-AFBC-C774-BEEF-9E772ED09882}"/>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5" name="Footer Placeholder 4">
            <a:extLst>
              <a:ext uri="{FF2B5EF4-FFF2-40B4-BE49-F238E27FC236}">
                <a16:creationId xmlns:a16="http://schemas.microsoft.com/office/drawing/2014/main" id="{F35ACF4D-F5C0-A99A-F433-FAA3C1A08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B4DA2-315F-9015-5C0A-7453F2158B2A}"/>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2132386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DD56-BCD6-8340-DF5A-90DFE16468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2FA0A6-BBDA-A634-645D-B1AE7A1E3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A6C7CA-C072-6055-0793-958F8FA51120}"/>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5" name="Footer Placeholder 4">
            <a:extLst>
              <a:ext uri="{FF2B5EF4-FFF2-40B4-BE49-F238E27FC236}">
                <a16:creationId xmlns:a16="http://schemas.microsoft.com/office/drawing/2014/main" id="{D4380EF8-7EFC-BA4E-2948-0E1DD0543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555F2-145A-DC68-4059-92EAC123A2D3}"/>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417239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6EE2-3990-148D-84B4-6C69D6AC1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3C7DC3-1CB5-8069-C5B5-572AE69951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9D0184-370C-8CD3-CD89-153D7C7C48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182C23-3E32-A400-F0BC-A8A5F02A5AD7}"/>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6" name="Footer Placeholder 5">
            <a:extLst>
              <a:ext uri="{FF2B5EF4-FFF2-40B4-BE49-F238E27FC236}">
                <a16:creationId xmlns:a16="http://schemas.microsoft.com/office/drawing/2014/main" id="{96C465D0-6A59-AC1E-7069-313E2F5A0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A668F-434E-3756-36C8-F6758213B70B}"/>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3356065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255D-BC99-9CA7-1CB4-A82A94B5A9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AD4D0F-BBA6-EAD9-4FCC-F5EB502A9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00D0C5-6FDC-9091-5059-B60777CE1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E9D2D6-EA86-605F-BEA2-CADE0A4739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EA401-CB75-3474-B30F-1156E56545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21B6DC-AD88-109A-705B-EA9DA42CEA55}"/>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8" name="Footer Placeholder 7">
            <a:extLst>
              <a:ext uri="{FF2B5EF4-FFF2-40B4-BE49-F238E27FC236}">
                <a16:creationId xmlns:a16="http://schemas.microsoft.com/office/drawing/2014/main" id="{D0F3B6C3-5B1B-CF40-5FBD-8CDD7533F8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7A8630-1764-8D7A-56A7-BD27505D91AC}"/>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2406354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8A10-0CC5-7DCD-219B-DBCC5B8D7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32A9B4-D3F1-F746-9830-6B0A0BF53B9F}"/>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4" name="Footer Placeholder 3">
            <a:extLst>
              <a:ext uri="{FF2B5EF4-FFF2-40B4-BE49-F238E27FC236}">
                <a16:creationId xmlns:a16="http://schemas.microsoft.com/office/drawing/2014/main" id="{1B4FADA2-B162-D9EF-B511-39D6A11940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8C3011-F35C-3B19-1AEC-987087FFA179}"/>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2076189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81611-F0A1-767E-A34A-D4729A07B0F3}"/>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3" name="Footer Placeholder 2">
            <a:extLst>
              <a:ext uri="{FF2B5EF4-FFF2-40B4-BE49-F238E27FC236}">
                <a16:creationId xmlns:a16="http://schemas.microsoft.com/office/drawing/2014/main" id="{F60C14F1-3F0F-0A43-94B7-4872D10EAD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AA5638-6F75-5B02-3D0E-F2F1594410BD}"/>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822637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E7AD-F036-D1F6-9B5B-6342FD2E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1E846D-8A49-5C84-42BC-078353674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0CA4B4-28A5-4652-0173-9AA8D1F2C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53947-9ACC-2B02-E1C8-BADD19B30CC8}"/>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6" name="Footer Placeholder 5">
            <a:extLst>
              <a:ext uri="{FF2B5EF4-FFF2-40B4-BE49-F238E27FC236}">
                <a16:creationId xmlns:a16="http://schemas.microsoft.com/office/drawing/2014/main" id="{27F42999-495C-E07B-5D86-F77E9B9C3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A016A-89D0-7AB9-AFC4-97A9F27DA9D7}"/>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26696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Greycliff CF" pitchFamily="2"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Greycliff CF" pitchFamily="2" charset="77"/>
              </a:defRPr>
            </a:lvl1pPr>
            <a:lvl2pPr>
              <a:defRPr baseline="0">
                <a:latin typeface="Greycliff CF" pitchFamily="2" charset="77"/>
              </a:defRPr>
            </a:lvl2pPr>
            <a:lvl3pPr>
              <a:defRPr baseline="0">
                <a:latin typeface="Greycliff CF" pitchFamily="2" charset="77"/>
              </a:defRPr>
            </a:lvl3pPr>
            <a:lvl4pPr>
              <a:defRPr baseline="0">
                <a:latin typeface="Greycliff CF" pitchFamily="2" charset="77"/>
              </a:defRPr>
            </a:lvl4pPr>
            <a:lvl5pPr>
              <a:defRPr baseline="0">
                <a:latin typeface="Greycliff CF"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1334904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D3D4-5581-F032-10E6-9D1AABE143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C718E-D930-85AD-5D07-5C0EFD667F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4928B-AF7E-FD92-60FB-A19D18EA5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C9FC5-9DF1-B090-E243-150703E9FC55}"/>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6" name="Footer Placeholder 5">
            <a:extLst>
              <a:ext uri="{FF2B5EF4-FFF2-40B4-BE49-F238E27FC236}">
                <a16:creationId xmlns:a16="http://schemas.microsoft.com/office/drawing/2014/main" id="{48BB93E4-3032-F726-7D3C-F8DA24E06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497B09-4DE2-265F-EBBD-5572652A9C7B}"/>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1697688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5A20-3A13-2529-06D6-2189EADDC3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B99699-A531-E957-D91A-C53896F6D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FBC69-21CA-A6A1-E566-335BAEC0793F}"/>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5" name="Footer Placeholder 4">
            <a:extLst>
              <a:ext uri="{FF2B5EF4-FFF2-40B4-BE49-F238E27FC236}">
                <a16:creationId xmlns:a16="http://schemas.microsoft.com/office/drawing/2014/main" id="{D21D915D-1913-E6B0-3AA2-EFDC97555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D9A22-C882-9923-0C20-264C21109748}"/>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67269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60ED3-F935-C37D-DE15-10543D89DF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D77580-CB44-2E69-A043-0CDD58B3A0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C2AC3-2C42-5604-CDF4-3A08292229A5}"/>
              </a:ext>
            </a:extLst>
          </p:cNvPr>
          <p:cNvSpPr>
            <a:spLocks noGrp="1"/>
          </p:cNvSpPr>
          <p:nvPr>
            <p:ph type="dt" sz="half" idx="10"/>
          </p:nvPr>
        </p:nvSpPr>
        <p:spPr/>
        <p:txBody>
          <a:bodyPr/>
          <a:lstStyle/>
          <a:p>
            <a:fld id="{34F22F57-8EED-494B-920E-7E401EC45038}" type="datetimeFigureOut">
              <a:rPr lang="en-US" smtClean="0"/>
              <a:t>8/13/2025</a:t>
            </a:fld>
            <a:endParaRPr lang="en-US"/>
          </a:p>
        </p:txBody>
      </p:sp>
      <p:sp>
        <p:nvSpPr>
          <p:cNvPr id="5" name="Footer Placeholder 4">
            <a:extLst>
              <a:ext uri="{FF2B5EF4-FFF2-40B4-BE49-F238E27FC236}">
                <a16:creationId xmlns:a16="http://schemas.microsoft.com/office/drawing/2014/main" id="{3ADEB948-82F8-20B6-D663-618D20009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626E2-0941-6DD1-57C0-B67E477114D9}"/>
              </a:ext>
            </a:extLst>
          </p:cNvPr>
          <p:cNvSpPr>
            <a:spLocks noGrp="1"/>
          </p:cNvSpPr>
          <p:nvPr>
            <p:ph type="sldNum" sz="quarter" idx="12"/>
          </p:nvPr>
        </p:nvSpPr>
        <p:spPr/>
        <p:txBody>
          <a:bodyPr/>
          <a:lstStyle/>
          <a:p>
            <a:fld id="{1650AC97-E2E2-FC46-B29C-1D040CC08CCB}" type="slidenum">
              <a:rPr lang="en-US" smtClean="0"/>
              <a:t>‹#›</a:t>
            </a:fld>
            <a:endParaRPr lang="en-US"/>
          </a:p>
        </p:txBody>
      </p:sp>
    </p:spTree>
    <p:extLst>
      <p:ext uri="{BB962C8B-B14F-4D97-AF65-F5344CB8AC3E}">
        <p14:creationId xmlns:p14="http://schemas.microsoft.com/office/powerpoint/2010/main" val="312155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20279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205676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175141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356387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30163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294095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74A01CA-4700-4A25-BDA2-A4540B46A2A8}" type="slidenum">
              <a:rPr lang="en-US" smtClean="0"/>
              <a:t>‹#›</a:t>
            </a:fld>
            <a:endParaRPr lang="en-US"/>
          </a:p>
        </p:txBody>
      </p:sp>
    </p:spTree>
    <p:extLst>
      <p:ext uri="{BB962C8B-B14F-4D97-AF65-F5344CB8AC3E}">
        <p14:creationId xmlns:p14="http://schemas.microsoft.com/office/powerpoint/2010/main" val="11726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3958" y="37682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3958" y="170238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74086" y="63449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A01CA-4700-4A25-BDA2-A4540B46A2A8}" type="slidenum">
              <a:rPr lang="en-US" smtClean="0"/>
              <a:t>‹#›</a:t>
            </a:fld>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6679" y="6012687"/>
            <a:ext cx="2833143" cy="697389"/>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4CF27143-8DBF-1DB1-83E1-B4D4982D5EB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4348" y="-5986"/>
            <a:ext cx="770051" cy="5740377"/>
          </a:xfrm>
          <a:prstGeom prst="rect">
            <a:avLst/>
          </a:prstGeom>
        </p:spPr>
      </p:pic>
    </p:spTree>
    <p:extLst>
      <p:ext uri="{BB962C8B-B14F-4D97-AF65-F5344CB8AC3E}">
        <p14:creationId xmlns:p14="http://schemas.microsoft.com/office/powerpoint/2010/main" val="3904119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baseline="0">
          <a:solidFill>
            <a:srgbClr val="0854A0"/>
          </a:solidFill>
          <a:latin typeface="Greycliff CF"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reycliff CF"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reycliff CF"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reycliff CF"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reycliff CF"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93080-D130-095D-2C17-5D48B1064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C5B6AD-356F-9E08-1DC6-3949516DE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70B72-B01E-D99E-8C0F-480B9D13E0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22F57-8EED-494B-920E-7E401EC45038}" type="datetimeFigureOut">
              <a:rPr lang="en-US" smtClean="0"/>
              <a:t>8/13/2025</a:t>
            </a:fld>
            <a:endParaRPr lang="en-US"/>
          </a:p>
        </p:txBody>
      </p:sp>
      <p:sp>
        <p:nvSpPr>
          <p:cNvPr id="5" name="Footer Placeholder 4">
            <a:extLst>
              <a:ext uri="{FF2B5EF4-FFF2-40B4-BE49-F238E27FC236}">
                <a16:creationId xmlns:a16="http://schemas.microsoft.com/office/drawing/2014/main" id="{B2D38CC4-4DDD-B9B0-151F-290F8E9F9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156DC7-82B3-0357-C3F2-1E61A8990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0AC97-E2E2-FC46-B29C-1D040CC08CCB}" type="slidenum">
              <a:rPr lang="en-US" smtClean="0"/>
              <a:t>‹#›</a:t>
            </a:fld>
            <a:endParaRPr lang="en-US"/>
          </a:p>
        </p:txBody>
      </p:sp>
    </p:spTree>
    <p:extLst>
      <p:ext uri="{BB962C8B-B14F-4D97-AF65-F5344CB8AC3E}">
        <p14:creationId xmlns:p14="http://schemas.microsoft.com/office/powerpoint/2010/main" val="2776157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outu.be/BISrGwN-yH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rseefeldt@shanahan.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mailto:jennifer.vail@mot.k12.de.us" TargetMode="External"/><Relationship Id="rId5" Type="http://schemas.openxmlformats.org/officeDocument/2006/relationships/hyperlink" Target="mailto:bhigley@paduaacademy.org" TargetMode="External"/><Relationship Id="rId4" Type="http://schemas.openxmlformats.org/officeDocument/2006/relationships/hyperlink" Target="mailto:sstarkey@rtmsd.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s://horn.udel.edu/entrextoolki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7247-61BE-35D3-6F46-56A7CF80642D}"/>
              </a:ext>
            </a:extLst>
          </p:cNvPr>
          <p:cNvSpPr>
            <a:spLocks noGrp="1"/>
          </p:cNvSpPr>
          <p:nvPr>
            <p:ph type="ctrTitle"/>
          </p:nvPr>
        </p:nvSpPr>
        <p:spPr/>
        <p:txBody>
          <a:bodyPr/>
          <a:lstStyle/>
          <a:p>
            <a:r>
              <a:rPr lang="en-US" dirty="0"/>
              <a:t>EntreX Professional Development</a:t>
            </a:r>
          </a:p>
        </p:txBody>
      </p:sp>
      <p:sp>
        <p:nvSpPr>
          <p:cNvPr id="3" name="Subtitle 2">
            <a:extLst>
              <a:ext uri="{FF2B5EF4-FFF2-40B4-BE49-F238E27FC236}">
                <a16:creationId xmlns:a16="http://schemas.microsoft.com/office/drawing/2014/main" id="{9033565D-7DC8-5D79-D60E-82C515288714}"/>
              </a:ext>
            </a:extLst>
          </p:cNvPr>
          <p:cNvSpPr>
            <a:spLocks noGrp="1"/>
          </p:cNvSpPr>
          <p:nvPr>
            <p:ph type="subTitle" idx="1"/>
          </p:nvPr>
        </p:nvSpPr>
        <p:spPr/>
        <p:txBody>
          <a:bodyPr/>
          <a:lstStyle/>
          <a:p>
            <a:r>
              <a:rPr lang="en-US" dirty="0"/>
              <a:t>Felicia Harrington</a:t>
            </a:r>
          </a:p>
          <a:p>
            <a:r>
              <a:rPr lang="en-US" dirty="0"/>
              <a:t>August 2025</a:t>
            </a:r>
          </a:p>
        </p:txBody>
      </p:sp>
      <p:sp>
        <p:nvSpPr>
          <p:cNvPr id="5" name="TextBox 4">
            <a:extLst>
              <a:ext uri="{FF2B5EF4-FFF2-40B4-BE49-F238E27FC236}">
                <a16:creationId xmlns:a16="http://schemas.microsoft.com/office/drawing/2014/main" id="{EA0A7494-8D62-53B9-03C3-681E0319873C}"/>
              </a:ext>
            </a:extLst>
          </p:cNvPr>
          <p:cNvSpPr txBox="1"/>
          <p:nvPr/>
        </p:nvSpPr>
        <p:spPr>
          <a:xfrm rot="20516073">
            <a:off x="8858250" y="4724400"/>
            <a:ext cx="2438400" cy="1569660"/>
          </a:xfrm>
          <a:prstGeom prst="rect">
            <a:avLst/>
          </a:prstGeom>
          <a:noFill/>
          <a:ln w="38100">
            <a:solidFill>
              <a:schemeClr val="accent1"/>
            </a:solidFill>
            <a:prstDash val="sysDot"/>
          </a:ln>
        </p:spPr>
        <p:txBody>
          <a:bodyPr wrap="square" rtlCol="0">
            <a:spAutoFit/>
          </a:bodyPr>
          <a:lstStyle/>
          <a:p>
            <a:r>
              <a:rPr lang="en-US" sz="2400" dirty="0"/>
              <a:t>Grab a nametag and answer the 4 questions on the far wall!</a:t>
            </a:r>
          </a:p>
        </p:txBody>
      </p:sp>
    </p:spTree>
    <p:extLst>
      <p:ext uri="{BB962C8B-B14F-4D97-AF65-F5344CB8AC3E}">
        <p14:creationId xmlns:p14="http://schemas.microsoft.com/office/powerpoint/2010/main" val="135231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568" y="0"/>
            <a:ext cx="10515600" cy="1325563"/>
          </a:xfrm>
        </p:spPr>
        <p:txBody>
          <a:bodyPr/>
          <a:lstStyle/>
          <a:p>
            <a:r>
              <a:rPr lang="en-US"/>
              <a:t>Imagine an Ideal Class Session</a:t>
            </a:r>
          </a:p>
        </p:txBody>
      </p:sp>
      <p:sp>
        <p:nvSpPr>
          <p:cNvPr id="3" name="Content Placeholder 2"/>
          <p:cNvSpPr>
            <a:spLocks noGrp="1"/>
          </p:cNvSpPr>
          <p:nvPr>
            <p:ph idx="1"/>
          </p:nvPr>
        </p:nvSpPr>
        <p:spPr/>
        <p:txBody>
          <a:bodyPr>
            <a:normAutofit/>
          </a:bodyPr>
          <a:lstStyle/>
          <a:p>
            <a:endParaRPr lang="en-US"/>
          </a:p>
          <a:p>
            <a:endParaRPr lang="en-US"/>
          </a:p>
          <a:p>
            <a:pPr marL="457200" lvl="1" indent="0">
              <a:buNone/>
            </a:pPr>
            <a:endParaRPr lang="en-US"/>
          </a:p>
          <a:p>
            <a:pPr lvl="1"/>
            <a:endParaRPr lang="en-US"/>
          </a:p>
          <a:p>
            <a:pPr marL="457200" lvl="1" indent="0">
              <a:buNone/>
            </a:pPr>
            <a:endParaRPr lang="en-US"/>
          </a:p>
        </p:txBody>
      </p:sp>
      <p:pic>
        <p:nvPicPr>
          <p:cNvPr id="5" name="Picture 4"/>
          <p:cNvPicPr>
            <a:picLocks noChangeAspect="1"/>
          </p:cNvPicPr>
          <p:nvPr/>
        </p:nvPicPr>
        <p:blipFill>
          <a:blip r:embed="rId3"/>
          <a:stretch>
            <a:fillRect/>
          </a:stretch>
        </p:blipFill>
        <p:spPr>
          <a:xfrm>
            <a:off x="1685526" y="1325563"/>
            <a:ext cx="8795845" cy="4996660"/>
          </a:xfrm>
          <a:prstGeom prst="rect">
            <a:avLst/>
          </a:prstGeom>
        </p:spPr>
      </p:pic>
    </p:spTree>
    <p:extLst>
      <p:ext uri="{BB962C8B-B14F-4D97-AF65-F5344CB8AC3E}">
        <p14:creationId xmlns:p14="http://schemas.microsoft.com/office/powerpoint/2010/main" val="85999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568" y="376824"/>
            <a:ext cx="10515600" cy="1008223"/>
          </a:xfrm>
        </p:spPr>
        <p:txBody>
          <a:bodyPr>
            <a:normAutofit fontScale="90000"/>
          </a:bodyPr>
          <a:lstStyle/>
          <a:p>
            <a:r>
              <a:rPr lang="en-US"/>
              <a:t>What (Invisible) Constraints Did You Assume?</a:t>
            </a:r>
          </a:p>
        </p:txBody>
      </p:sp>
      <p:sp>
        <p:nvSpPr>
          <p:cNvPr id="3" name="Content Placeholder 2"/>
          <p:cNvSpPr>
            <a:spLocks noGrp="1"/>
          </p:cNvSpPr>
          <p:nvPr>
            <p:ph idx="1"/>
          </p:nvPr>
        </p:nvSpPr>
        <p:spPr>
          <a:xfrm>
            <a:off x="1024567" y="1500682"/>
            <a:ext cx="10795397" cy="4351338"/>
          </a:xfrm>
        </p:spPr>
        <p:txBody>
          <a:bodyPr>
            <a:normAutofit fontScale="92500"/>
          </a:bodyPr>
          <a:lstStyle/>
          <a:p>
            <a:pPr marL="0" indent="0">
              <a:buNone/>
            </a:pPr>
            <a:r>
              <a:rPr lang="en-US" b="1"/>
              <a:t>The session DOES…</a:t>
            </a:r>
          </a:p>
          <a:p>
            <a:pPr marL="457200" lvl="1" indent="0">
              <a:buNone/>
            </a:pPr>
            <a:r>
              <a:rPr lang="en-US"/>
              <a:t>…take place in a classroom</a:t>
            </a:r>
          </a:p>
          <a:p>
            <a:pPr marL="457200" lvl="1" indent="0">
              <a:buNone/>
            </a:pPr>
            <a:r>
              <a:rPr lang="en-US"/>
              <a:t>…involve a teacher leading the session (probably from the front of the room)</a:t>
            </a:r>
          </a:p>
          <a:p>
            <a:pPr marL="457200" lvl="1" indent="0">
              <a:buNone/>
            </a:pPr>
            <a:r>
              <a:rPr lang="en-US"/>
              <a:t>…last for a defined duration (+/- 75 minutes)</a:t>
            </a:r>
          </a:p>
          <a:p>
            <a:pPr marL="457200" lvl="1" indent="0">
              <a:buNone/>
            </a:pPr>
            <a:r>
              <a:rPr lang="en-US"/>
              <a:t>…focus on one academic subject</a:t>
            </a:r>
          </a:p>
          <a:p>
            <a:pPr marL="0" indent="0">
              <a:buNone/>
            </a:pPr>
            <a:endParaRPr lang="en-US"/>
          </a:p>
          <a:p>
            <a:pPr marL="0" indent="0">
              <a:buNone/>
            </a:pPr>
            <a:r>
              <a:rPr lang="en-US" b="1"/>
              <a:t>The session DOES NOT…</a:t>
            </a:r>
          </a:p>
          <a:p>
            <a:pPr marL="457200" lvl="1" indent="0">
              <a:buNone/>
            </a:pPr>
            <a:r>
              <a:rPr lang="en-US"/>
              <a:t>…involve play/movement, music or food</a:t>
            </a:r>
          </a:p>
          <a:p>
            <a:pPr marL="457200" lvl="1" indent="0">
              <a:buNone/>
            </a:pPr>
            <a:r>
              <a:rPr lang="en-US"/>
              <a:t>…require making something with your hands</a:t>
            </a:r>
          </a:p>
          <a:p>
            <a:pPr marL="457200" lvl="1" indent="0">
              <a:buNone/>
            </a:pPr>
            <a:r>
              <a:rPr lang="en-US"/>
              <a:t>…put students in control of what’s learned or cast them as experts/teachers</a:t>
            </a:r>
          </a:p>
          <a:p>
            <a:pPr marL="457200" lvl="1" indent="0">
              <a:buNone/>
            </a:pPr>
            <a:r>
              <a:rPr lang="en-US"/>
              <a:t>…result in novel solutions with real world impact potential</a:t>
            </a:r>
          </a:p>
        </p:txBody>
      </p:sp>
    </p:spTree>
    <p:extLst>
      <p:ext uri="{BB962C8B-B14F-4D97-AF65-F5344CB8AC3E}">
        <p14:creationId xmlns:p14="http://schemas.microsoft.com/office/powerpoint/2010/main" val="206443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567F3787-952D-D129-07D6-F12AC792B7DE}"/>
              </a:ext>
            </a:extLst>
          </p:cNvPr>
          <p:cNvSpPr/>
          <p:nvPr/>
        </p:nvSpPr>
        <p:spPr>
          <a:xfrm>
            <a:off x="5392616" y="2563455"/>
            <a:ext cx="1254369" cy="914400"/>
          </a:xfrm>
          <a:prstGeom prst="rightArrow">
            <a:avLst>
              <a:gd name="adj1" fmla="val 50000"/>
              <a:gd name="adj2" fmla="val 85897"/>
            </a:avLst>
          </a:prstGeom>
          <a:solidFill>
            <a:srgbClr val="002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Top 10 Signs Of A Good Kindergarten Classroom | The Teachers Digest | Kindergarten  classroom, Kindergarten classroom layout, Classroom">
            <a:extLst>
              <a:ext uri="{FF2B5EF4-FFF2-40B4-BE49-F238E27FC236}">
                <a16:creationId xmlns:a16="http://schemas.microsoft.com/office/drawing/2014/main" id="{D9D789E3-4630-CDF7-7922-7BC6B91DA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84" y="1514238"/>
            <a:ext cx="4314092" cy="3235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s It Safe to Reopen Schools During the COVID-19 Pandemic? | Britannica">
            <a:extLst>
              <a:ext uri="{FF2B5EF4-FFF2-40B4-BE49-F238E27FC236}">
                <a16:creationId xmlns:a16="http://schemas.microsoft.com/office/drawing/2014/main" id="{0781B016-9347-C4B7-96CF-23D9F614F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925" y="1514239"/>
            <a:ext cx="4314091" cy="3235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569EA6-A31F-EDD8-E34B-AAD72CE6B421}"/>
              </a:ext>
            </a:extLst>
          </p:cNvPr>
          <p:cNvSpPr txBox="1"/>
          <p:nvPr/>
        </p:nvSpPr>
        <p:spPr>
          <a:xfrm>
            <a:off x="2232962" y="4642233"/>
            <a:ext cx="7573676"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Calibri" panose="020F0502020204030204"/>
                <a:ea typeface="+mn-ea"/>
                <a:cs typeface="+mn-cs"/>
              </a:rPr>
              <a:t>10,000 HOURS</a:t>
            </a:r>
          </a:p>
        </p:txBody>
      </p:sp>
      <p:sp>
        <p:nvSpPr>
          <p:cNvPr id="8" name="Title 7"/>
          <p:cNvSpPr>
            <a:spLocks noGrp="1"/>
          </p:cNvSpPr>
          <p:nvPr>
            <p:ph type="title"/>
          </p:nvPr>
        </p:nvSpPr>
        <p:spPr>
          <a:xfrm>
            <a:off x="1012584" y="188675"/>
            <a:ext cx="10515600" cy="1325563"/>
          </a:xfrm>
        </p:spPr>
        <p:txBody>
          <a:bodyPr/>
          <a:lstStyle/>
          <a:p>
            <a:r>
              <a:rPr lang="en-US"/>
              <a:t>Constraints Arise from Experience &amp; Expertise</a:t>
            </a:r>
          </a:p>
        </p:txBody>
      </p:sp>
    </p:spTree>
    <p:extLst>
      <p:ext uri="{BB962C8B-B14F-4D97-AF65-F5344CB8AC3E}">
        <p14:creationId xmlns:p14="http://schemas.microsoft.com/office/powerpoint/2010/main" val="219427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30364" r="10716"/>
          <a:stretch/>
        </p:blipFill>
        <p:spPr bwMode="auto">
          <a:xfrm>
            <a:off x="1127431" y="0"/>
            <a:ext cx="98921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18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Expectations</a:t>
            </a:r>
          </a:p>
        </p:txBody>
      </p:sp>
      <p:sp>
        <p:nvSpPr>
          <p:cNvPr id="3" name="Content Placeholder 2"/>
          <p:cNvSpPr>
            <a:spLocks noGrp="1"/>
          </p:cNvSpPr>
          <p:nvPr>
            <p:ph idx="1"/>
          </p:nvPr>
        </p:nvSpPr>
        <p:spPr>
          <a:xfrm>
            <a:off x="1024568" y="1483726"/>
            <a:ext cx="10515600" cy="4351338"/>
          </a:xfrm>
        </p:spPr>
        <p:txBody>
          <a:bodyPr>
            <a:normAutofit lnSpcReduction="10000"/>
          </a:bodyPr>
          <a:lstStyle/>
          <a:p>
            <a:pPr marL="0" indent="0">
              <a:buNone/>
            </a:pPr>
            <a:r>
              <a:rPr lang="en-US" b="1" dirty="0"/>
              <a:t>What do you think your students have learned to expect from teachers before they set foot in your classroom?</a:t>
            </a:r>
          </a:p>
          <a:p>
            <a:pPr marL="0" indent="0">
              <a:buNone/>
            </a:pPr>
            <a:endParaRPr lang="en-US" dirty="0"/>
          </a:p>
          <a:p>
            <a:pPr marL="0" indent="0">
              <a:buNone/>
            </a:pPr>
            <a:r>
              <a:rPr lang="en-US" dirty="0"/>
              <a:t>Expect you to tell them:</a:t>
            </a:r>
          </a:p>
          <a:p>
            <a:r>
              <a:rPr lang="en-US" dirty="0"/>
              <a:t>What to work on</a:t>
            </a:r>
          </a:p>
          <a:p>
            <a:r>
              <a:rPr lang="en-US" dirty="0"/>
              <a:t>How to do the work</a:t>
            </a:r>
          </a:p>
          <a:p>
            <a:r>
              <a:rPr lang="en-US" dirty="0"/>
              <a:t>What outputs from work need to be submitted for evaluation</a:t>
            </a:r>
          </a:p>
          <a:p>
            <a:r>
              <a:rPr lang="en-US" dirty="0"/>
              <a:t>How the work outputs will be evaluated</a:t>
            </a:r>
          </a:p>
          <a:p>
            <a:r>
              <a:rPr lang="en-US" dirty="0"/>
              <a:t>What the consequences of the evaluation will be</a:t>
            </a:r>
          </a:p>
        </p:txBody>
      </p:sp>
    </p:spTree>
    <p:extLst>
      <p:ext uri="{BB962C8B-B14F-4D97-AF65-F5344CB8AC3E}">
        <p14:creationId xmlns:p14="http://schemas.microsoft.com/office/powerpoint/2010/main" val="415820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Expressing Expectations</a:t>
            </a:r>
          </a:p>
        </p:txBody>
      </p:sp>
      <p:sp>
        <p:nvSpPr>
          <p:cNvPr id="3" name="Content Placeholder 2"/>
          <p:cNvSpPr>
            <a:spLocks noGrp="1"/>
          </p:cNvSpPr>
          <p:nvPr>
            <p:ph idx="1"/>
          </p:nvPr>
        </p:nvSpPr>
        <p:spPr/>
        <p:txBody>
          <a:bodyPr/>
          <a:lstStyle/>
          <a:p>
            <a:r>
              <a:rPr lang="en-US" dirty="0"/>
              <a:t>“Will this be on the test?”</a:t>
            </a:r>
          </a:p>
          <a:p>
            <a:r>
              <a:rPr lang="en-US" dirty="0"/>
              <a:t>“How many pages should we write?”</a:t>
            </a:r>
          </a:p>
          <a:p>
            <a:r>
              <a:rPr lang="en-US" dirty="0"/>
              <a:t>“How long do you expect our presentations to be?”</a:t>
            </a:r>
          </a:p>
          <a:p>
            <a:r>
              <a:rPr lang="en-US" dirty="0"/>
              <a:t>“How do YOU want us to …?”</a:t>
            </a:r>
          </a:p>
          <a:p>
            <a:r>
              <a:rPr lang="en-US" dirty="0"/>
              <a:t>“What are YOU looking for on this assignment?”</a:t>
            </a:r>
          </a:p>
          <a:p>
            <a:r>
              <a:rPr lang="en-US" dirty="0"/>
              <a:t>“What will YOU be grading us on (what’s the rubric)?”</a:t>
            </a:r>
          </a:p>
          <a:p>
            <a:r>
              <a:rPr lang="en-US" dirty="0"/>
              <a:t>“Can you show us examples of good projects?”</a:t>
            </a:r>
          </a:p>
        </p:txBody>
      </p:sp>
    </p:spTree>
    <p:extLst>
      <p:ext uri="{BB962C8B-B14F-4D97-AF65-F5344CB8AC3E}">
        <p14:creationId xmlns:p14="http://schemas.microsoft.com/office/powerpoint/2010/main" val="17795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Learned Keys to “Success”</a:t>
            </a:r>
          </a:p>
        </p:txBody>
      </p:sp>
      <p:sp>
        <p:nvSpPr>
          <p:cNvPr id="3" name="Content Placeholder 2"/>
          <p:cNvSpPr>
            <a:spLocks noGrp="1"/>
          </p:cNvSpPr>
          <p:nvPr>
            <p:ph idx="1"/>
          </p:nvPr>
        </p:nvSpPr>
        <p:spPr/>
        <p:txBody>
          <a:bodyPr/>
          <a:lstStyle/>
          <a:p>
            <a:r>
              <a:rPr lang="en-US" dirty="0"/>
              <a:t>Follow the formula you’re given</a:t>
            </a:r>
          </a:p>
          <a:p>
            <a:r>
              <a:rPr lang="en-US" dirty="0"/>
              <a:t>Do the work you’re told to do</a:t>
            </a:r>
          </a:p>
          <a:p>
            <a:r>
              <a:rPr lang="en-US" dirty="0"/>
              <a:t>Do it the way you’re told to do it</a:t>
            </a:r>
          </a:p>
        </p:txBody>
      </p:sp>
    </p:spTree>
    <p:extLst>
      <p:ext uri="{BB962C8B-B14F-4D97-AF65-F5344CB8AC3E}">
        <p14:creationId xmlns:p14="http://schemas.microsoft.com/office/powerpoint/2010/main" val="226177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Outcomes of Learned Expectations</a:t>
            </a:r>
          </a:p>
        </p:txBody>
      </p:sp>
      <p:sp>
        <p:nvSpPr>
          <p:cNvPr id="3" name="Content Placeholder 2"/>
          <p:cNvSpPr>
            <a:spLocks noGrp="1"/>
          </p:cNvSpPr>
          <p:nvPr>
            <p:ph idx="1"/>
          </p:nvPr>
        </p:nvSpPr>
        <p:spPr/>
        <p:txBody>
          <a:bodyPr>
            <a:normAutofit fontScale="92500" lnSpcReduction="20000"/>
          </a:bodyPr>
          <a:lstStyle/>
          <a:p>
            <a:r>
              <a:rPr lang="en-US" dirty="0"/>
              <a:t>Limited understanding of the purpose/goal of the work</a:t>
            </a:r>
          </a:p>
          <a:p>
            <a:r>
              <a:rPr lang="en-US" dirty="0"/>
              <a:t>Discomfort with uncertainty and ambiguity</a:t>
            </a:r>
          </a:p>
          <a:p>
            <a:r>
              <a:rPr lang="en-US" dirty="0"/>
              <a:t>Fear of failure</a:t>
            </a:r>
          </a:p>
          <a:p>
            <a:r>
              <a:rPr lang="en-US" dirty="0"/>
              <a:t>Lack of creative confidence</a:t>
            </a:r>
          </a:p>
          <a:p>
            <a:r>
              <a:rPr lang="en-US" dirty="0"/>
              <a:t>Inability to adapt to changing task requirements</a:t>
            </a:r>
          </a:p>
          <a:p>
            <a:r>
              <a:rPr lang="en-US" dirty="0"/>
              <a:t>Fixed mindset</a:t>
            </a:r>
          </a:p>
          <a:p>
            <a:r>
              <a:rPr lang="en-US" dirty="0"/>
              <a:t>Rejection/disagreement with constructive feedback</a:t>
            </a:r>
          </a:p>
          <a:p>
            <a:endParaRPr lang="en-US" dirty="0"/>
          </a:p>
          <a:p>
            <a:pPr marL="0" indent="0" algn="ctr">
              <a:buNone/>
            </a:pPr>
            <a:r>
              <a:rPr lang="en-US" b="1" dirty="0">
                <a:solidFill>
                  <a:srgbClr val="D2436C"/>
                </a:solidFill>
              </a:rPr>
              <a:t>Key point: These outcomes highlight the need to eliminate </a:t>
            </a:r>
            <a:br>
              <a:rPr lang="en-US" b="1" dirty="0">
                <a:solidFill>
                  <a:srgbClr val="D2436C"/>
                </a:solidFill>
              </a:rPr>
            </a:br>
            <a:r>
              <a:rPr lang="en-US" b="1" dirty="0">
                <a:solidFill>
                  <a:srgbClr val="D2436C"/>
                </a:solidFill>
              </a:rPr>
              <a:t>the excess baggage of learned expectations </a:t>
            </a:r>
            <a:br>
              <a:rPr lang="en-US" b="1" dirty="0">
                <a:solidFill>
                  <a:srgbClr val="D2436C"/>
                </a:solidFill>
              </a:rPr>
            </a:br>
            <a:r>
              <a:rPr lang="en-US" b="1" dirty="0">
                <a:solidFill>
                  <a:srgbClr val="D2436C"/>
                </a:solidFill>
              </a:rPr>
              <a:t>that students bring with them.</a:t>
            </a:r>
          </a:p>
        </p:txBody>
      </p:sp>
    </p:spTree>
    <p:extLst>
      <p:ext uri="{BB962C8B-B14F-4D97-AF65-F5344CB8AC3E}">
        <p14:creationId xmlns:p14="http://schemas.microsoft.com/office/powerpoint/2010/main" val="116912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a:t>
            </a:r>
          </a:p>
        </p:txBody>
      </p:sp>
      <p:sp>
        <p:nvSpPr>
          <p:cNvPr id="3" name="Content Placeholder 2"/>
          <p:cNvSpPr>
            <a:spLocks noGrp="1"/>
          </p:cNvSpPr>
          <p:nvPr>
            <p:ph idx="1"/>
          </p:nvPr>
        </p:nvSpPr>
        <p:spPr>
          <a:xfrm>
            <a:off x="1024568" y="1564600"/>
            <a:ext cx="10515600" cy="4351338"/>
          </a:xfrm>
        </p:spPr>
        <p:txBody>
          <a:bodyPr/>
          <a:lstStyle/>
          <a:p>
            <a:pPr marL="0" indent="0" algn="ctr">
              <a:buNone/>
            </a:pPr>
            <a:endParaRPr lang="en-US" sz="3600" b="1" dirty="0">
              <a:solidFill>
                <a:srgbClr val="006DAE"/>
              </a:solidFill>
            </a:endParaRPr>
          </a:p>
          <a:p>
            <a:pPr marL="0" indent="0" algn="ctr">
              <a:buNone/>
            </a:pPr>
            <a:endParaRPr lang="en-US" sz="3600" b="1" dirty="0"/>
          </a:p>
          <a:p>
            <a:pPr marL="0" indent="0" algn="ctr">
              <a:buNone/>
            </a:pPr>
            <a:r>
              <a:rPr lang="en-US" sz="3600" b="1" dirty="0"/>
              <a:t>What tactics can you use to overcome students’ invisible constraints and show them that their entrepreneurship class(</a:t>
            </a:r>
            <a:r>
              <a:rPr lang="en-US" sz="3600" b="1" dirty="0" err="1"/>
              <a:t>es</a:t>
            </a:r>
            <a:r>
              <a:rPr lang="en-US" sz="3600" b="1" dirty="0"/>
              <a:t>) will be different?</a:t>
            </a:r>
          </a:p>
          <a:p>
            <a:endParaRPr lang="en-US" dirty="0"/>
          </a:p>
        </p:txBody>
      </p:sp>
    </p:spTree>
    <p:extLst>
      <p:ext uri="{BB962C8B-B14F-4D97-AF65-F5344CB8AC3E}">
        <p14:creationId xmlns:p14="http://schemas.microsoft.com/office/powerpoint/2010/main" val="50043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Possibilities</a:t>
            </a:r>
          </a:p>
        </p:txBody>
      </p:sp>
      <p:sp>
        <p:nvSpPr>
          <p:cNvPr id="3" name="Content Placeholder 2"/>
          <p:cNvSpPr>
            <a:spLocks noGrp="1"/>
          </p:cNvSpPr>
          <p:nvPr>
            <p:ph idx="1"/>
          </p:nvPr>
        </p:nvSpPr>
        <p:spPr/>
        <p:txBody>
          <a:bodyPr>
            <a:normAutofit fontScale="77500" lnSpcReduction="20000"/>
          </a:bodyPr>
          <a:lstStyle/>
          <a:p>
            <a:r>
              <a:rPr lang="en-US" dirty="0"/>
              <a:t>Assign topics where the students will be the classroom experts</a:t>
            </a:r>
          </a:p>
          <a:p>
            <a:r>
              <a:rPr lang="en-US" dirty="0"/>
              <a:t>Bring in speakers to describe the open-ended, unstructured nature of their work (having to figure it out)</a:t>
            </a:r>
          </a:p>
          <a:p>
            <a:r>
              <a:rPr lang="en-US" dirty="0"/>
              <a:t>Give low stakes open-ended assignments where students have to figure out how best to respond (medium, length, etc.)</a:t>
            </a:r>
          </a:p>
          <a:p>
            <a:r>
              <a:rPr lang="en-US" dirty="0"/>
              <a:t>Provide examples of unstructured real world problems and ask students how they would solve them (and communicate their solutions to stakeholders)</a:t>
            </a:r>
          </a:p>
          <a:p>
            <a:r>
              <a:rPr lang="en-US" dirty="0"/>
              <a:t>Recalibrate your grading scale and utilize general criteria (like “overall persuasiveness”)</a:t>
            </a:r>
          </a:p>
          <a:p>
            <a:r>
              <a:rPr lang="en-US" dirty="0"/>
              <a:t>Introduce unpredictable, changing task requirements</a:t>
            </a:r>
          </a:p>
          <a:p>
            <a:r>
              <a:rPr lang="en-US" dirty="0"/>
              <a:t>Solicit third party constructive feedback for students (from a credible source)</a:t>
            </a:r>
          </a:p>
          <a:p>
            <a:r>
              <a:rPr lang="en-US" dirty="0"/>
              <a:t>Provide a direct statement of recalibrated expectations for students</a:t>
            </a:r>
          </a:p>
        </p:txBody>
      </p:sp>
    </p:spTree>
    <p:extLst>
      <p:ext uri="{BB962C8B-B14F-4D97-AF65-F5344CB8AC3E}">
        <p14:creationId xmlns:p14="http://schemas.microsoft.com/office/powerpoint/2010/main" val="11031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261D-50BB-3891-EC25-3C094DA9F82F}"/>
              </a:ext>
            </a:extLst>
          </p:cNvPr>
          <p:cNvSpPr>
            <a:spLocks noGrp="1"/>
          </p:cNvSpPr>
          <p:nvPr>
            <p:ph type="title"/>
          </p:nvPr>
        </p:nvSpPr>
        <p:spPr/>
        <p:txBody>
          <a:bodyPr/>
          <a:lstStyle/>
          <a:p>
            <a:r>
              <a:rPr lang="en-US" dirty="0"/>
              <a:t>Who’s in the room? </a:t>
            </a:r>
          </a:p>
        </p:txBody>
      </p:sp>
      <p:sp>
        <p:nvSpPr>
          <p:cNvPr id="3" name="Content Placeholder 2">
            <a:extLst>
              <a:ext uri="{FF2B5EF4-FFF2-40B4-BE49-F238E27FC236}">
                <a16:creationId xmlns:a16="http://schemas.microsoft.com/office/drawing/2014/main" id="{506F3D09-DFAF-6743-32E4-B45301CE018A}"/>
              </a:ext>
            </a:extLst>
          </p:cNvPr>
          <p:cNvSpPr>
            <a:spLocks noGrp="1"/>
          </p:cNvSpPr>
          <p:nvPr>
            <p:ph idx="1"/>
          </p:nvPr>
        </p:nvSpPr>
        <p:spPr/>
        <p:txBody>
          <a:bodyPr/>
          <a:lstStyle/>
          <a:p>
            <a:r>
              <a:rPr lang="en-US" dirty="0"/>
              <a:t>Share your name, school/location, and the title or topic of a podcast you’d host just for fun.</a:t>
            </a:r>
          </a:p>
          <a:p>
            <a:pPr marL="457200" lvl="1" indent="0">
              <a:buNone/>
            </a:pPr>
            <a:r>
              <a:rPr lang="en-US" dirty="0"/>
              <a:t>What would you talk about every week—something you’re a total enthusiast or pseudo-expert in—even if it had a niche (or nonexistent) audience and zero rules?</a:t>
            </a:r>
            <a:endParaRPr lang="en-US" i="1" dirty="0"/>
          </a:p>
        </p:txBody>
      </p:sp>
    </p:spTree>
    <p:extLst>
      <p:ext uri="{BB962C8B-B14F-4D97-AF65-F5344CB8AC3E}">
        <p14:creationId xmlns:p14="http://schemas.microsoft.com/office/powerpoint/2010/main" val="448092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330A-3175-BFBB-653B-0F8812FA95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964470-45EA-72B7-028B-09470FA436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81122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Payoff</a:t>
            </a:r>
          </a:p>
        </p:txBody>
      </p:sp>
      <p:sp>
        <p:nvSpPr>
          <p:cNvPr id="3" name="Content Placeholder 2"/>
          <p:cNvSpPr>
            <a:spLocks noGrp="1"/>
          </p:cNvSpPr>
          <p:nvPr>
            <p:ph idx="1"/>
          </p:nvPr>
        </p:nvSpPr>
        <p:spPr/>
        <p:txBody>
          <a:bodyPr>
            <a:normAutofit/>
          </a:bodyPr>
          <a:lstStyle/>
          <a:p>
            <a:pPr marL="0" indent="0">
              <a:buNone/>
            </a:pPr>
            <a:r>
              <a:rPr lang="en-US" dirty="0"/>
              <a:t>Overcoming learned, invisible constraints will enable students to derive the full benefit of entrepreneurship education:</a:t>
            </a:r>
          </a:p>
          <a:p>
            <a:r>
              <a:rPr lang="en-US" dirty="0"/>
              <a:t>Creative confidence</a:t>
            </a:r>
          </a:p>
          <a:p>
            <a:r>
              <a:rPr lang="en-US" dirty="0"/>
              <a:t>Growth mindset</a:t>
            </a:r>
          </a:p>
          <a:p>
            <a:r>
              <a:rPr lang="en-US" dirty="0"/>
              <a:t>Resilience</a:t>
            </a:r>
          </a:p>
          <a:p>
            <a:r>
              <a:rPr lang="en-US" dirty="0"/>
              <a:t>Adaptability and resourcefulness</a:t>
            </a:r>
          </a:p>
          <a:p>
            <a:r>
              <a:rPr lang="en-US" dirty="0"/>
              <a:t>Problem solving</a:t>
            </a:r>
          </a:p>
          <a:p>
            <a:r>
              <a:rPr lang="en-US" dirty="0"/>
              <a:t>Self-efficacy &amp; self-determination</a:t>
            </a:r>
          </a:p>
        </p:txBody>
      </p:sp>
    </p:spTree>
    <p:extLst>
      <p:ext uri="{BB962C8B-B14F-4D97-AF65-F5344CB8AC3E}">
        <p14:creationId xmlns:p14="http://schemas.microsoft.com/office/powerpoint/2010/main" val="3218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A2819-A73B-517B-F51A-5B65AED81230}"/>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6C35EC08-5FAD-F61D-9644-D1C20C9840A3}"/>
              </a:ext>
            </a:extLst>
          </p:cNvPr>
          <p:cNvSpPr>
            <a:spLocks noGrp="1"/>
          </p:cNvSpPr>
          <p:nvPr>
            <p:ph idx="1"/>
          </p:nvPr>
        </p:nvSpPr>
        <p:spPr/>
        <p:txBody>
          <a:bodyPr/>
          <a:lstStyle/>
          <a:p>
            <a:r>
              <a:rPr lang="en-US" dirty="0"/>
              <a:t>Return at 10:18am</a:t>
            </a:r>
          </a:p>
        </p:txBody>
      </p:sp>
    </p:spTree>
    <p:extLst>
      <p:ext uri="{BB962C8B-B14F-4D97-AF65-F5344CB8AC3E}">
        <p14:creationId xmlns:p14="http://schemas.microsoft.com/office/powerpoint/2010/main" val="240872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6358-9911-28FA-9168-84C3E1A0AE9C}"/>
              </a:ext>
            </a:extLst>
          </p:cNvPr>
          <p:cNvSpPr>
            <a:spLocks noGrp="1"/>
          </p:cNvSpPr>
          <p:nvPr>
            <p:ph type="title"/>
          </p:nvPr>
        </p:nvSpPr>
        <p:spPr/>
        <p:txBody>
          <a:bodyPr/>
          <a:lstStyle/>
          <a:p>
            <a:r>
              <a:rPr lang="en-US" dirty="0"/>
              <a:t>Unlocking the Creative Potential of Your Students</a:t>
            </a:r>
          </a:p>
        </p:txBody>
      </p:sp>
      <p:sp>
        <p:nvSpPr>
          <p:cNvPr id="3" name="Text Placeholder 2">
            <a:extLst>
              <a:ext uri="{FF2B5EF4-FFF2-40B4-BE49-F238E27FC236}">
                <a16:creationId xmlns:a16="http://schemas.microsoft.com/office/drawing/2014/main" id="{C259C3A2-6EEB-CA00-D07F-FA354CDBDF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5562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7858EE-52DF-7B79-354B-239DA52A1E01}"/>
              </a:ext>
            </a:extLst>
          </p:cNvPr>
          <p:cNvSpPr>
            <a:spLocks noGrp="1"/>
          </p:cNvSpPr>
          <p:nvPr>
            <p:ph type="title"/>
          </p:nvPr>
        </p:nvSpPr>
        <p:spPr/>
        <p:txBody>
          <a:bodyPr/>
          <a:lstStyle/>
          <a:p>
            <a:r>
              <a:rPr lang="en-US" dirty="0"/>
              <a:t>Reflection: Self Creative Best </a:t>
            </a:r>
          </a:p>
        </p:txBody>
      </p:sp>
      <p:sp>
        <p:nvSpPr>
          <p:cNvPr id="7" name="Content Placeholder 6">
            <a:extLst>
              <a:ext uri="{FF2B5EF4-FFF2-40B4-BE49-F238E27FC236}">
                <a16:creationId xmlns:a16="http://schemas.microsoft.com/office/drawing/2014/main" id="{B7A647BB-E064-A20A-550F-B792AADDB32D}"/>
              </a:ext>
            </a:extLst>
          </p:cNvPr>
          <p:cNvSpPr>
            <a:spLocks noGrp="1"/>
          </p:cNvSpPr>
          <p:nvPr>
            <p:ph idx="1"/>
          </p:nvPr>
        </p:nvSpPr>
        <p:spPr/>
        <p:txBody>
          <a:bodyPr/>
          <a:lstStyle/>
          <a:p>
            <a:r>
              <a:rPr lang="en-US" dirty="0"/>
              <a:t>Reflect on a time that you felt most creative. </a:t>
            </a:r>
          </a:p>
          <a:p>
            <a:pPr lvl="1"/>
            <a:r>
              <a:rPr lang="en-US" dirty="0"/>
              <a:t>What were the conditions/context/environment? </a:t>
            </a:r>
          </a:p>
          <a:p>
            <a:pPr lvl="1"/>
            <a:r>
              <a:rPr lang="en-US" dirty="0"/>
              <a:t>How did you feel? Throughout the process? At the end? </a:t>
            </a:r>
          </a:p>
          <a:p>
            <a:pPr lvl="1"/>
            <a:endParaRPr lang="en-US" dirty="0"/>
          </a:p>
          <a:p>
            <a:pPr lvl="1"/>
            <a:endParaRPr lang="en-US" dirty="0"/>
          </a:p>
          <a:p>
            <a:pPr lvl="1"/>
            <a:endParaRPr lang="en-US" dirty="0"/>
          </a:p>
          <a:p>
            <a:pPr marL="457200" lvl="1" indent="0" algn="ctr">
              <a:buNone/>
            </a:pPr>
            <a:r>
              <a:rPr lang="en-US" sz="2800" b="1" dirty="0"/>
              <a:t>Take 90 secs to share with your partner. </a:t>
            </a:r>
          </a:p>
          <a:p>
            <a:pPr marL="457200" lvl="1" indent="0" algn="ctr">
              <a:buNone/>
            </a:pPr>
            <a:r>
              <a:rPr lang="en-US" sz="2800" b="1" dirty="0">
                <a:solidFill>
                  <a:schemeClr val="bg1"/>
                </a:solidFill>
              </a:rPr>
              <a:t>Partner summarize what you heard.</a:t>
            </a:r>
          </a:p>
          <a:p>
            <a:pPr marL="457200" lvl="1" indent="0" algn="ctr">
              <a:buNone/>
            </a:pPr>
            <a:r>
              <a:rPr lang="en-US" sz="2800" b="1" dirty="0">
                <a:solidFill>
                  <a:schemeClr val="bg1"/>
                </a:solidFill>
              </a:rPr>
              <a:t>Switch. Repeat. Return</a:t>
            </a:r>
            <a:r>
              <a:rPr lang="en-US" sz="2800" b="1" dirty="0"/>
              <a:t>. </a:t>
            </a:r>
          </a:p>
        </p:txBody>
      </p:sp>
    </p:spTree>
    <p:extLst>
      <p:ext uri="{BB962C8B-B14F-4D97-AF65-F5344CB8AC3E}">
        <p14:creationId xmlns:p14="http://schemas.microsoft.com/office/powerpoint/2010/main" val="1469538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50C2-4B6C-3EF4-D97C-CF9BC6D7E3C8}"/>
              </a:ext>
            </a:extLst>
          </p:cNvPr>
          <p:cNvSpPr>
            <a:spLocks noGrp="1"/>
          </p:cNvSpPr>
          <p:nvPr>
            <p:ph type="title"/>
          </p:nvPr>
        </p:nvSpPr>
        <p:spPr/>
        <p:txBody>
          <a:bodyPr/>
          <a:lstStyle/>
          <a:p>
            <a:r>
              <a:rPr lang="en-US" dirty="0"/>
              <a:t>Creative potential within all students</a:t>
            </a:r>
          </a:p>
        </p:txBody>
      </p:sp>
      <p:sp>
        <p:nvSpPr>
          <p:cNvPr id="3" name="Content Placeholder 2">
            <a:extLst>
              <a:ext uri="{FF2B5EF4-FFF2-40B4-BE49-F238E27FC236}">
                <a16:creationId xmlns:a16="http://schemas.microsoft.com/office/drawing/2014/main" id="{51C34356-378B-CE41-1212-E51E206FF7DF}"/>
              </a:ext>
            </a:extLst>
          </p:cNvPr>
          <p:cNvSpPr>
            <a:spLocks noGrp="1"/>
          </p:cNvSpPr>
          <p:nvPr>
            <p:ph idx="1"/>
          </p:nvPr>
        </p:nvSpPr>
        <p:spPr/>
        <p:txBody>
          <a:bodyPr/>
          <a:lstStyle/>
          <a:p>
            <a:r>
              <a:rPr lang="en-US" dirty="0"/>
              <a:t>Creativity is a skill, </a:t>
            </a:r>
            <a:r>
              <a:rPr lang="en-US" i="1" dirty="0"/>
              <a:t>not a talent, </a:t>
            </a:r>
            <a:r>
              <a:rPr lang="en-US" dirty="0"/>
              <a:t>that can be developed</a:t>
            </a:r>
            <a:r>
              <a:rPr lang="en-US" i="1" dirty="0"/>
              <a:t>.</a:t>
            </a:r>
          </a:p>
          <a:p>
            <a:r>
              <a:rPr lang="en-US" dirty="0"/>
              <a:t>In order to develop it, students need:</a:t>
            </a:r>
          </a:p>
          <a:p>
            <a:pPr lvl="1"/>
            <a:r>
              <a:rPr lang="en-US" dirty="0"/>
              <a:t>Confidence </a:t>
            </a:r>
          </a:p>
          <a:p>
            <a:pPr lvl="1"/>
            <a:r>
              <a:rPr lang="en-US" dirty="0"/>
              <a:t>Practice</a:t>
            </a:r>
          </a:p>
          <a:p>
            <a:pPr lvl="1"/>
            <a:r>
              <a:rPr lang="en-US" dirty="0"/>
              <a:t>Semi-structured</a:t>
            </a:r>
          </a:p>
          <a:p>
            <a:pPr lvl="1"/>
            <a:r>
              <a:rPr lang="en-US" dirty="0"/>
              <a:t>Safe environment </a:t>
            </a:r>
          </a:p>
          <a:p>
            <a:pPr lvl="1"/>
            <a:endParaRPr lang="en-US" dirty="0"/>
          </a:p>
          <a:p>
            <a:endParaRPr lang="en-US" dirty="0"/>
          </a:p>
        </p:txBody>
      </p:sp>
    </p:spTree>
    <p:extLst>
      <p:ext uri="{BB962C8B-B14F-4D97-AF65-F5344CB8AC3E}">
        <p14:creationId xmlns:p14="http://schemas.microsoft.com/office/powerpoint/2010/main" val="59406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2F56-7B40-AD98-D839-D635508F3B92}"/>
              </a:ext>
            </a:extLst>
          </p:cNvPr>
          <p:cNvSpPr>
            <a:spLocks noGrp="1"/>
          </p:cNvSpPr>
          <p:nvPr>
            <p:ph type="title"/>
          </p:nvPr>
        </p:nvSpPr>
        <p:spPr/>
        <p:txBody>
          <a:bodyPr/>
          <a:lstStyle/>
          <a:p>
            <a:r>
              <a:rPr lang="en-US" dirty="0"/>
              <a:t>The </a:t>
            </a:r>
            <a:r>
              <a:rPr lang="en-US" dirty="0" err="1"/>
              <a:t>Kitchn</a:t>
            </a:r>
            <a:r>
              <a:rPr lang="en-US" dirty="0"/>
              <a:t> Product Review</a:t>
            </a:r>
          </a:p>
        </p:txBody>
      </p:sp>
      <p:sp>
        <p:nvSpPr>
          <p:cNvPr id="3" name="Content Placeholder 2">
            <a:extLst>
              <a:ext uri="{FF2B5EF4-FFF2-40B4-BE49-F238E27FC236}">
                <a16:creationId xmlns:a16="http://schemas.microsoft.com/office/drawing/2014/main" id="{C180301D-6CC0-8303-AAB3-6D4284137863}"/>
              </a:ext>
            </a:extLst>
          </p:cNvPr>
          <p:cNvSpPr>
            <a:spLocks noGrp="1"/>
          </p:cNvSpPr>
          <p:nvPr>
            <p:ph idx="1"/>
          </p:nvPr>
        </p:nvSpPr>
        <p:spPr/>
        <p:txBody>
          <a:bodyPr/>
          <a:lstStyle/>
          <a:p>
            <a:pPr marL="0" indent="0" algn="ctr">
              <a:buNone/>
            </a:pPr>
            <a:r>
              <a:rPr lang="en-US" sz="2400" b="1" i="0" dirty="0">
                <a:solidFill>
                  <a:srgbClr val="000000"/>
                </a:solidFill>
                <a:effectLst/>
                <a:highlight>
                  <a:srgbClr val="FFFFFF"/>
                </a:highlight>
                <a:latin typeface="Domaine Text"/>
              </a:rPr>
              <a:t>This Compact Microwave Does the Job of an Air Fryer </a:t>
            </a:r>
            <a:br>
              <a:rPr lang="en-US" sz="2400" b="1" i="0" dirty="0">
                <a:solidFill>
                  <a:srgbClr val="000000"/>
                </a:solidFill>
                <a:effectLst/>
                <a:highlight>
                  <a:srgbClr val="FFFFFF"/>
                </a:highlight>
                <a:latin typeface="Domaine Text"/>
              </a:rPr>
            </a:br>
            <a:r>
              <a:rPr lang="en-US" sz="2400" b="1" i="0" dirty="0">
                <a:solidFill>
                  <a:srgbClr val="000000"/>
                </a:solidFill>
                <a:effectLst/>
                <a:highlight>
                  <a:srgbClr val="FFFFFF"/>
                </a:highlight>
                <a:latin typeface="Domaine Text"/>
              </a:rPr>
              <a:t>and Convection Oven and Saves Me So Much Counter Space</a:t>
            </a:r>
          </a:p>
          <a:p>
            <a:pPr marL="0" indent="0">
              <a:buNone/>
            </a:pPr>
            <a:endParaRPr lang="en-US" dirty="0"/>
          </a:p>
        </p:txBody>
      </p:sp>
      <p:pic>
        <p:nvPicPr>
          <p:cNvPr id="7" name="Picture 6">
            <a:extLst>
              <a:ext uri="{FF2B5EF4-FFF2-40B4-BE49-F238E27FC236}">
                <a16:creationId xmlns:a16="http://schemas.microsoft.com/office/drawing/2014/main" id="{A98F3507-0D48-4794-834B-AFC49839037F}"/>
              </a:ext>
            </a:extLst>
          </p:cNvPr>
          <p:cNvPicPr>
            <a:picLocks noChangeAspect="1"/>
          </p:cNvPicPr>
          <p:nvPr/>
        </p:nvPicPr>
        <p:blipFill>
          <a:blip r:embed="rId2"/>
          <a:stretch>
            <a:fillRect/>
          </a:stretch>
        </p:blipFill>
        <p:spPr>
          <a:xfrm>
            <a:off x="3531919" y="2609199"/>
            <a:ext cx="5699677" cy="3284418"/>
          </a:xfrm>
          <a:prstGeom prst="rect">
            <a:avLst/>
          </a:prstGeom>
        </p:spPr>
      </p:pic>
      <p:sp>
        <p:nvSpPr>
          <p:cNvPr id="9" name="TextBox 8">
            <a:extLst>
              <a:ext uri="{FF2B5EF4-FFF2-40B4-BE49-F238E27FC236}">
                <a16:creationId xmlns:a16="http://schemas.microsoft.com/office/drawing/2014/main" id="{2ADA7828-CCFE-094C-B23F-84ABAFC1203A}"/>
              </a:ext>
            </a:extLst>
          </p:cNvPr>
          <p:cNvSpPr txBox="1"/>
          <p:nvPr/>
        </p:nvSpPr>
        <p:spPr>
          <a:xfrm>
            <a:off x="5543558" y="6211669"/>
            <a:ext cx="6096000" cy="307777"/>
          </a:xfrm>
          <a:prstGeom prst="rect">
            <a:avLst/>
          </a:prstGeom>
          <a:noFill/>
        </p:spPr>
        <p:txBody>
          <a:bodyPr wrap="square">
            <a:spAutoFit/>
          </a:bodyPr>
          <a:lstStyle/>
          <a:p>
            <a:r>
              <a:rPr lang="en-US" sz="1400" i="1" dirty="0"/>
              <a:t>https://www.thekitchn.com/ge-microwave-oven-air-fryer-review-23624107</a:t>
            </a:r>
          </a:p>
        </p:txBody>
      </p:sp>
    </p:spTree>
    <p:extLst>
      <p:ext uri="{BB962C8B-B14F-4D97-AF65-F5344CB8AC3E}">
        <p14:creationId xmlns:p14="http://schemas.microsoft.com/office/powerpoint/2010/main" val="289756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2F56-7B40-AD98-D839-D635508F3B92}"/>
              </a:ext>
            </a:extLst>
          </p:cNvPr>
          <p:cNvSpPr>
            <a:spLocks noGrp="1"/>
          </p:cNvSpPr>
          <p:nvPr>
            <p:ph type="title"/>
          </p:nvPr>
        </p:nvSpPr>
        <p:spPr/>
        <p:txBody>
          <a:bodyPr/>
          <a:lstStyle/>
          <a:p>
            <a:r>
              <a:rPr lang="en-US" dirty="0"/>
              <a:t>Delicious Musical Magic</a:t>
            </a:r>
          </a:p>
        </p:txBody>
      </p:sp>
      <p:sp>
        <p:nvSpPr>
          <p:cNvPr id="3" name="Content Placeholder 2">
            <a:extLst>
              <a:ext uri="{FF2B5EF4-FFF2-40B4-BE49-F238E27FC236}">
                <a16:creationId xmlns:a16="http://schemas.microsoft.com/office/drawing/2014/main" id="{C180301D-6CC0-8303-AAB3-6D4284137863}"/>
              </a:ext>
            </a:extLst>
          </p:cNvPr>
          <p:cNvSpPr>
            <a:spLocks noGrp="1"/>
          </p:cNvSpPr>
          <p:nvPr>
            <p:ph idx="1"/>
          </p:nvPr>
        </p:nvSpPr>
        <p:spPr>
          <a:xfrm>
            <a:off x="1123958" y="1702387"/>
            <a:ext cx="4614233" cy="4351338"/>
          </a:xfrm>
        </p:spPr>
        <p:txBody>
          <a:bodyPr/>
          <a:lstStyle/>
          <a:p>
            <a:r>
              <a:rPr lang="en-US" dirty="0"/>
              <a:t>Linsey Pollak and the Carrot Clarinet </a:t>
            </a:r>
          </a:p>
          <a:p>
            <a:r>
              <a:rPr lang="en-US" dirty="0">
                <a:hlinkClick r:id="rId2"/>
              </a:rPr>
              <a:t>Watch his </a:t>
            </a:r>
            <a:r>
              <a:rPr lang="en-US" dirty="0" err="1">
                <a:hlinkClick r:id="rId2"/>
              </a:rPr>
              <a:t>TedTalk</a:t>
            </a:r>
            <a:endParaRPr lang="en-US" dirty="0"/>
          </a:p>
        </p:txBody>
      </p:sp>
      <p:sp>
        <p:nvSpPr>
          <p:cNvPr id="9" name="TextBox 8">
            <a:extLst>
              <a:ext uri="{FF2B5EF4-FFF2-40B4-BE49-F238E27FC236}">
                <a16:creationId xmlns:a16="http://schemas.microsoft.com/office/drawing/2014/main" id="{2ADA7828-CCFE-094C-B23F-84ABAFC1203A}"/>
              </a:ext>
            </a:extLst>
          </p:cNvPr>
          <p:cNvSpPr txBox="1"/>
          <p:nvPr/>
        </p:nvSpPr>
        <p:spPr>
          <a:xfrm>
            <a:off x="5013471" y="6211669"/>
            <a:ext cx="6096000" cy="307777"/>
          </a:xfrm>
          <a:prstGeom prst="rect">
            <a:avLst/>
          </a:prstGeom>
          <a:noFill/>
        </p:spPr>
        <p:txBody>
          <a:bodyPr wrap="square">
            <a:spAutoFit/>
          </a:bodyPr>
          <a:lstStyle/>
          <a:p>
            <a:pPr algn="r"/>
            <a:r>
              <a:rPr lang="en-US" sz="1400" b="0" i="0" u="none" strike="noStrike" dirty="0">
                <a:effectLst/>
                <a:latin typeface="YouTube Noto"/>
              </a:rPr>
              <a:t>https://bravowaukegan.org/linsey-pollak-and-the-carrot-clarinet/</a:t>
            </a:r>
            <a:endParaRPr lang="en-US" sz="1400" i="1" dirty="0"/>
          </a:p>
        </p:txBody>
      </p:sp>
      <p:pic>
        <p:nvPicPr>
          <p:cNvPr id="1026" name="Picture 2" descr="Linsey Pollak and the Carrot Clarinet - Bravo Waukegan">
            <a:extLst>
              <a:ext uri="{FF2B5EF4-FFF2-40B4-BE49-F238E27FC236}">
                <a16:creationId xmlns:a16="http://schemas.microsoft.com/office/drawing/2014/main" id="{BD061BD4-E26D-8057-F5FE-50A93D10F8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95" b="19118"/>
          <a:stretch/>
        </p:blipFill>
        <p:spPr bwMode="auto">
          <a:xfrm>
            <a:off x="6699396" y="1425174"/>
            <a:ext cx="441007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115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021F-8AE8-EBF0-E227-1A25BC895A85}"/>
              </a:ext>
            </a:extLst>
          </p:cNvPr>
          <p:cNvSpPr>
            <a:spLocks noGrp="1"/>
          </p:cNvSpPr>
          <p:nvPr>
            <p:ph type="title"/>
          </p:nvPr>
        </p:nvSpPr>
        <p:spPr/>
        <p:txBody>
          <a:bodyPr/>
          <a:lstStyle/>
          <a:p>
            <a:r>
              <a:rPr lang="en-US" dirty="0"/>
              <a:t>Creative Combinations</a:t>
            </a:r>
          </a:p>
        </p:txBody>
      </p:sp>
      <p:sp>
        <p:nvSpPr>
          <p:cNvPr id="3" name="Content Placeholder 2">
            <a:extLst>
              <a:ext uri="{FF2B5EF4-FFF2-40B4-BE49-F238E27FC236}">
                <a16:creationId xmlns:a16="http://schemas.microsoft.com/office/drawing/2014/main" id="{7B919792-C09B-86B7-BAF5-9512011AA052}"/>
              </a:ext>
            </a:extLst>
          </p:cNvPr>
          <p:cNvSpPr>
            <a:spLocks noGrp="1"/>
          </p:cNvSpPr>
          <p:nvPr>
            <p:ph idx="1"/>
          </p:nvPr>
        </p:nvSpPr>
        <p:spPr/>
        <p:txBody>
          <a:bodyPr>
            <a:normAutofit/>
          </a:bodyPr>
          <a:lstStyle/>
          <a:p>
            <a:r>
              <a:rPr lang="en-US" dirty="0"/>
              <a:t>In partners/small groups, take 5 minutes to combine two objects (choose just two if needed).	</a:t>
            </a:r>
          </a:p>
          <a:p>
            <a:pPr lvl="1"/>
            <a:r>
              <a:rPr lang="en-US" dirty="0"/>
              <a:t>1 min – Silent idea generation individually </a:t>
            </a:r>
          </a:p>
          <a:p>
            <a:pPr lvl="1"/>
            <a:r>
              <a:rPr lang="en-US" dirty="0"/>
              <a:t>4 min – Share out all ideas and decide </a:t>
            </a:r>
          </a:p>
          <a:p>
            <a:r>
              <a:rPr lang="en-US" dirty="0"/>
              <a:t>Consider:</a:t>
            </a:r>
          </a:p>
          <a:p>
            <a:pPr lvl="1"/>
            <a:r>
              <a:rPr lang="en-US" dirty="0"/>
              <a:t>What can I combine so as to maximize the number of uses?</a:t>
            </a:r>
          </a:p>
          <a:p>
            <a:pPr lvl="1"/>
            <a:r>
              <a:rPr lang="en-US" dirty="0"/>
              <a:t>What can I combine in order to lower the costs of production?</a:t>
            </a:r>
          </a:p>
          <a:p>
            <a:pPr lvl="1"/>
            <a:r>
              <a:rPr lang="en-US" dirty="0"/>
              <a:t>Which materials could I combine?</a:t>
            </a:r>
          </a:p>
          <a:p>
            <a:pPr lvl="1"/>
            <a:r>
              <a:rPr lang="en-US" dirty="0"/>
              <a:t>Which are the best elements I can bring together so as to achieve a particular result?</a:t>
            </a:r>
          </a:p>
        </p:txBody>
      </p:sp>
    </p:spTree>
    <p:extLst>
      <p:ext uri="{BB962C8B-B14F-4D97-AF65-F5344CB8AC3E}">
        <p14:creationId xmlns:p14="http://schemas.microsoft.com/office/powerpoint/2010/main" val="17790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D08E-976A-35BF-689C-6702578F61E8}"/>
              </a:ext>
            </a:extLst>
          </p:cNvPr>
          <p:cNvSpPr>
            <a:spLocks noGrp="1"/>
          </p:cNvSpPr>
          <p:nvPr>
            <p:ph type="title"/>
          </p:nvPr>
        </p:nvSpPr>
        <p:spPr/>
        <p:txBody>
          <a:bodyPr/>
          <a:lstStyle/>
          <a:p>
            <a:r>
              <a:rPr lang="en-US" dirty="0"/>
              <a:t>Facilitation Notes	</a:t>
            </a:r>
          </a:p>
        </p:txBody>
      </p:sp>
      <p:sp>
        <p:nvSpPr>
          <p:cNvPr id="3" name="Content Placeholder 2">
            <a:extLst>
              <a:ext uri="{FF2B5EF4-FFF2-40B4-BE49-F238E27FC236}">
                <a16:creationId xmlns:a16="http://schemas.microsoft.com/office/drawing/2014/main" id="{4129979B-3F81-BBC9-9487-3BE10D0A57CA}"/>
              </a:ext>
            </a:extLst>
          </p:cNvPr>
          <p:cNvSpPr>
            <a:spLocks noGrp="1"/>
          </p:cNvSpPr>
          <p:nvPr>
            <p:ph idx="1"/>
          </p:nvPr>
        </p:nvSpPr>
        <p:spPr/>
        <p:txBody>
          <a:bodyPr>
            <a:normAutofit/>
          </a:bodyPr>
          <a:lstStyle/>
          <a:p>
            <a:r>
              <a:rPr lang="en-US" b="1" dirty="0"/>
              <a:t>CREATIVE</a:t>
            </a:r>
            <a:r>
              <a:rPr lang="en-US" dirty="0"/>
              <a:t> muscles get stronger through </a:t>
            </a:r>
            <a:r>
              <a:rPr lang="en-US" b="1" dirty="0"/>
              <a:t>EXERCISE</a:t>
            </a:r>
          </a:p>
          <a:p>
            <a:r>
              <a:rPr lang="en-US" dirty="0"/>
              <a:t>Create </a:t>
            </a:r>
            <a:r>
              <a:rPr lang="en-US" b="1" dirty="0"/>
              <a:t>SPACE</a:t>
            </a:r>
            <a:r>
              <a:rPr lang="en-US" dirty="0"/>
              <a:t> for vulnerability </a:t>
            </a:r>
          </a:p>
          <a:p>
            <a:pPr lvl="1"/>
            <a:r>
              <a:rPr lang="en-US" dirty="0"/>
              <a:t>Low stakes</a:t>
            </a:r>
          </a:p>
          <a:p>
            <a:pPr lvl="1"/>
            <a:r>
              <a:rPr lang="en-US" dirty="0"/>
              <a:t>All voices</a:t>
            </a:r>
          </a:p>
          <a:p>
            <a:pPr lvl="1"/>
            <a:r>
              <a:rPr lang="en-US" dirty="0"/>
              <a:t>Best idea wins</a:t>
            </a:r>
          </a:p>
          <a:p>
            <a:r>
              <a:rPr lang="en-US" b="1" dirty="0"/>
              <a:t>STRUCTURE</a:t>
            </a:r>
            <a:r>
              <a:rPr lang="en-US" dirty="0"/>
              <a:t> without prescription</a:t>
            </a:r>
          </a:p>
          <a:p>
            <a:pPr marL="0" indent="0" algn="ctr">
              <a:buNone/>
            </a:pPr>
            <a:endParaRPr lang="en-US" b="1" dirty="0"/>
          </a:p>
          <a:p>
            <a:pPr marL="0" indent="0" algn="ctr">
              <a:buNone/>
            </a:pPr>
            <a:r>
              <a:rPr lang="en-US" b="1" dirty="0"/>
              <a:t>What will you need to do to create a context for your students to build their creative confidence?</a:t>
            </a:r>
          </a:p>
        </p:txBody>
      </p:sp>
    </p:spTree>
    <p:extLst>
      <p:ext uri="{BB962C8B-B14F-4D97-AF65-F5344CB8AC3E}">
        <p14:creationId xmlns:p14="http://schemas.microsoft.com/office/powerpoint/2010/main" val="9610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EntreX Expectations</a:t>
            </a:r>
          </a:p>
        </p:txBody>
      </p:sp>
      <p:sp>
        <p:nvSpPr>
          <p:cNvPr id="3" name="Content Placeholder 2"/>
          <p:cNvSpPr>
            <a:spLocks noGrp="1"/>
          </p:cNvSpPr>
          <p:nvPr>
            <p:ph idx="1"/>
          </p:nvPr>
        </p:nvSpPr>
        <p:spPr/>
        <p:txBody>
          <a:bodyPr>
            <a:normAutofit/>
          </a:bodyPr>
          <a:lstStyle/>
          <a:p>
            <a:r>
              <a:rPr lang="en-US" dirty="0"/>
              <a:t>What to expect from us</a:t>
            </a:r>
          </a:p>
          <a:p>
            <a:pPr lvl="1"/>
            <a:r>
              <a:rPr lang="en-US" dirty="0"/>
              <a:t>Passion for the work</a:t>
            </a:r>
          </a:p>
          <a:p>
            <a:pPr lvl="1"/>
            <a:r>
              <a:rPr lang="en-US" dirty="0"/>
              <a:t>Communication – transparent and timely </a:t>
            </a:r>
          </a:p>
          <a:p>
            <a:pPr lvl="1"/>
            <a:r>
              <a:rPr lang="en-US" dirty="0"/>
              <a:t>Willingness to learn and improve</a:t>
            </a:r>
          </a:p>
          <a:p>
            <a:pPr lvl="1"/>
            <a:r>
              <a:rPr lang="en-US" dirty="0"/>
              <a:t>Support your challenges, Celebrate your successes</a:t>
            </a:r>
          </a:p>
          <a:p>
            <a:r>
              <a:rPr lang="en-US" dirty="0"/>
              <a:t>What we expect from you</a:t>
            </a:r>
          </a:p>
          <a:p>
            <a:pPr lvl="1"/>
            <a:r>
              <a:rPr lang="en-US" dirty="0"/>
              <a:t>Willingness to learn and improve</a:t>
            </a:r>
          </a:p>
          <a:p>
            <a:pPr lvl="1"/>
            <a:r>
              <a:rPr lang="en-US" dirty="0"/>
              <a:t>Communication – transparent and timely </a:t>
            </a:r>
          </a:p>
          <a:p>
            <a:pPr lvl="1"/>
            <a:r>
              <a:rPr lang="en-US" dirty="0"/>
              <a:t>Openness to sharing so others can learn</a:t>
            </a:r>
          </a:p>
          <a:p>
            <a:pPr lvl="1"/>
            <a:r>
              <a:rPr lang="en-US" dirty="0"/>
              <a:t>Share your challenges, Share your successes</a:t>
            </a:r>
          </a:p>
        </p:txBody>
      </p:sp>
    </p:spTree>
    <p:extLst>
      <p:ext uri="{BB962C8B-B14F-4D97-AF65-F5344CB8AC3E}">
        <p14:creationId xmlns:p14="http://schemas.microsoft.com/office/powerpoint/2010/main" val="290410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6778-3E28-C052-AF5C-30EF027A7F86}"/>
              </a:ext>
            </a:extLst>
          </p:cNvPr>
          <p:cNvSpPr>
            <a:spLocks noGrp="1"/>
          </p:cNvSpPr>
          <p:nvPr>
            <p:ph type="title"/>
          </p:nvPr>
        </p:nvSpPr>
        <p:spPr/>
        <p:txBody>
          <a:bodyPr/>
          <a:lstStyle/>
          <a:p>
            <a:r>
              <a:rPr lang="en-US" dirty="0"/>
              <a:t>Creativity with a purpose</a:t>
            </a:r>
          </a:p>
        </p:txBody>
      </p:sp>
      <p:sp>
        <p:nvSpPr>
          <p:cNvPr id="3" name="Content Placeholder 2">
            <a:extLst>
              <a:ext uri="{FF2B5EF4-FFF2-40B4-BE49-F238E27FC236}">
                <a16:creationId xmlns:a16="http://schemas.microsoft.com/office/drawing/2014/main" id="{A4FF622F-E3E2-5AC4-496E-6FBE83406DA1}"/>
              </a:ext>
            </a:extLst>
          </p:cNvPr>
          <p:cNvSpPr>
            <a:spLocks noGrp="1"/>
          </p:cNvSpPr>
          <p:nvPr>
            <p:ph idx="1"/>
          </p:nvPr>
        </p:nvSpPr>
        <p:spPr/>
        <p:txBody>
          <a:bodyPr>
            <a:normAutofit/>
          </a:bodyPr>
          <a:lstStyle/>
          <a:p>
            <a:r>
              <a:rPr lang="en-US" dirty="0"/>
              <a:t>Value matters but… </a:t>
            </a:r>
          </a:p>
          <a:p>
            <a:r>
              <a:rPr lang="en-US" dirty="0"/>
              <a:t>All in the eye of the beholder</a:t>
            </a:r>
          </a:p>
          <a:p>
            <a:r>
              <a:rPr lang="en-US" dirty="0"/>
              <a:t>Take 3 minutes to prepare a </a:t>
            </a:r>
            <a:r>
              <a:rPr lang="en-US" b="1" dirty="0"/>
              <a:t>persuasive 30 sec pitch</a:t>
            </a:r>
            <a:r>
              <a:rPr lang="en-US" dirty="0"/>
              <a:t> of your product considering your stakeholder group </a:t>
            </a:r>
          </a:p>
          <a:p>
            <a:pPr lvl="1"/>
            <a:r>
              <a:rPr lang="en-US" dirty="0"/>
              <a:t>Group 1: coffee shop owners</a:t>
            </a:r>
          </a:p>
          <a:p>
            <a:pPr lvl="1"/>
            <a:r>
              <a:rPr lang="en-US" dirty="0"/>
              <a:t>Group 2: first year teachers</a:t>
            </a:r>
          </a:p>
          <a:p>
            <a:pPr lvl="1"/>
            <a:r>
              <a:rPr lang="en-US" dirty="0"/>
              <a:t>Group 3: grandparents</a:t>
            </a:r>
          </a:p>
          <a:p>
            <a:pPr lvl="1"/>
            <a:r>
              <a:rPr lang="en-US" dirty="0"/>
              <a:t>Be prepared to share when we return!</a:t>
            </a:r>
          </a:p>
          <a:p>
            <a:pPr lvl="1"/>
            <a:endParaRPr lang="en-US" dirty="0"/>
          </a:p>
        </p:txBody>
      </p:sp>
    </p:spTree>
    <p:extLst>
      <p:ext uri="{BB962C8B-B14F-4D97-AF65-F5344CB8AC3E}">
        <p14:creationId xmlns:p14="http://schemas.microsoft.com/office/powerpoint/2010/main" val="51866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548A-35D6-D9CF-7BBC-DA619F0B4339}"/>
              </a:ext>
            </a:extLst>
          </p:cNvPr>
          <p:cNvSpPr>
            <a:spLocks noGrp="1"/>
          </p:cNvSpPr>
          <p:nvPr>
            <p:ph type="title"/>
          </p:nvPr>
        </p:nvSpPr>
        <p:spPr/>
        <p:txBody>
          <a:bodyPr/>
          <a:lstStyle/>
          <a:p>
            <a:r>
              <a:rPr lang="en-US" dirty="0"/>
              <a:t>Returning Educator Panel</a:t>
            </a:r>
          </a:p>
        </p:txBody>
      </p:sp>
      <p:sp>
        <p:nvSpPr>
          <p:cNvPr id="3" name="Text Placeholder 2">
            <a:extLst>
              <a:ext uri="{FF2B5EF4-FFF2-40B4-BE49-F238E27FC236}">
                <a16:creationId xmlns:a16="http://schemas.microsoft.com/office/drawing/2014/main" id="{857C12C5-4ADB-CE01-2CB5-057BA1C414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6014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305EFA-2D8A-B2FE-E581-678C83A69FCA}"/>
              </a:ext>
            </a:extLst>
          </p:cNvPr>
          <p:cNvSpPr>
            <a:spLocks noGrp="1"/>
          </p:cNvSpPr>
          <p:nvPr>
            <p:ph type="title"/>
          </p:nvPr>
        </p:nvSpPr>
        <p:spPr/>
        <p:txBody>
          <a:bodyPr/>
          <a:lstStyle/>
          <a:p>
            <a:r>
              <a:rPr lang="en-US" dirty="0"/>
              <a:t>Contact Info</a:t>
            </a:r>
          </a:p>
        </p:txBody>
      </p:sp>
      <p:sp>
        <p:nvSpPr>
          <p:cNvPr id="10" name="Content Placeholder 9">
            <a:extLst>
              <a:ext uri="{FF2B5EF4-FFF2-40B4-BE49-F238E27FC236}">
                <a16:creationId xmlns:a16="http://schemas.microsoft.com/office/drawing/2014/main" id="{7B6094EC-AD81-0396-C12A-990188F34C6F}"/>
              </a:ext>
            </a:extLst>
          </p:cNvPr>
          <p:cNvSpPr>
            <a:spLocks noGrp="1"/>
          </p:cNvSpPr>
          <p:nvPr>
            <p:ph sz="half" idx="1"/>
          </p:nvPr>
        </p:nvSpPr>
        <p:spPr>
          <a:xfrm>
            <a:off x="1123958" y="1825625"/>
            <a:ext cx="5734042" cy="4351338"/>
          </a:xfrm>
        </p:spPr>
        <p:txBody>
          <a:bodyPr/>
          <a:lstStyle/>
          <a:p>
            <a:pPr marL="0" indent="0">
              <a:buNone/>
            </a:pPr>
            <a:r>
              <a:rPr lang="en-US" dirty="0"/>
              <a:t>Bob Seefeldt, Bishop Shanahan</a:t>
            </a:r>
          </a:p>
          <a:p>
            <a:pPr marL="457200" lvl="1" indent="0">
              <a:buNone/>
            </a:pPr>
            <a:r>
              <a:rPr lang="en-US" dirty="0">
                <a:hlinkClick r:id="rId3"/>
              </a:rPr>
              <a:t>rseefeldt@shanahan.org</a:t>
            </a:r>
            <a:br>
              <a:rPr lang="en-US" dirty="0"/>
            </a:br>
            <a:r>
              <a:rPr lang="en-US" i="1" dirty="0"/>
              <a:t>semester, companion</a:t>
            </a:r>
          </a:p>
          <a:p>
            <a:pPr marL="457200" lvl="1" indent="0">
              <a:buNone/>
            </a:pPr>
            <a:endParaRPr lang="en-US" dirty="0"/>
          </a:p>
          <a:p>
            <a:pPr marL="0" indent="0">
              <a:buNone/>
            </a:pPr>
            <a:r>
              <a:rPr lang="en-US" dirty="0"/>
              <a:t>Sandra Starkey, </a:t>
            </a:r>
            <a:r>
              <a:rPr lang="en-US" dirty="0" err="1"/>
              <a:t>Penncrest</a:t>
            </a:r>
            <a:endParaRPr lang="en-US" dirty="0"/>
          </a:p>
          <a:p>
            <a:pPr marL="457200" lvl="1" indent="0">
              <a:buNone/>
            </a:pPr>
            <a:r>
              <a:rPr lang="en-US" dirty="0">
                <a:hlinkClick r:id="rId4"/>
              </a:rPr>
              <a:t>sstarkey@rtmsd.org</a:t>
            </a:r>
            <a:br>
              <a:rPr lang="en-US" dirty="0"/>
            </a:br>
            <a:r>
              <a:rPr lang="en-US" i="1" dirty="0"/>
              <a:t>full year, companion</a:t>
            </a:r>
            <a:br>
              <a:rPr lang="en-US" dirty="0"/>
            </a:br>
            <a:endParaRPr lang="en-US" dirty="0"/>
          </a:p>
        </p:txBody>
      </p:sp>
      <p:sp>
        <p:nvSpPr>
          <p:cNvPr id="11" name="Content Placeholder 10">
            <a:extLst>
              <a:ext uri="{FF2B5EF4-FFF2-40B4-BE49-F238E27FC236}">
                <a16:creationId xmlns:a16="http://schemas.microsoft.com/office/drawing/2014/main" id="{C5DE1C14-EAB9-69B1-8E9D-8CED8885DDE9}"/>
              </a:ext>
            </a:extLst>
          </p:cNvPr>
          <p:cNvSpPr>
            <a:spLocks noGrp="1"/>
          </p:cNvSpPr>
          <p:nvPr>
            <p:ph sz="half" idx="2"/>
          </p:nvPr>
        </p:nvSpPr>
        <p:spPr>
          <a:xfrm>
            <a:off x="6800941" y="1825625"/>
            <a:ext cx="5447768" cy="4351338"/>
          </a:xfrm>
        </p:spPr>
        <p:txBody>
          <a:bodyPr/>
          <a:lstStyle/>
          <a:p>
            <a:pPr marL="0" indent="0">
              <a:buNone/>
            </a:pPr>
            <a:r>
              <a:rPr lang="en-US" dirty="0"/>
              <a:t>Bethann Higley, Padua</a:t>
            </a:r>
          </a:p>
          <a:p>
            <a:pPr marL="457200" lvl="1" indent="0">
              <a:buNone/>
            </a:pPr>
            <a:r>
              <a:rPr lang="en-US" dirty="0">
                <a:hlinkClick r:id="rId5"/>
              </a:rPr>
              <a:t>bhigley@paduaacademy.org</a:t>
            </a:r>
            <a:endParaRPr lang="en-US" dirty="0"/>
          </a:p>
          <a:p>
            <a:pPr marL="457200" lvl="1" indent="0">
              <a:buNone/>
            </a:pPr>
            <a:r>
              <a:rPr lang="en-US" i="1" dirty="0"/>
              <a:t>full year, dual </a:t>
            </a:r>
          </a:p>
          <a:p>
            <a:pPr marL="457200" lvl="1" indent="0">
              <a:buNone/>
            </a:pPr>
            <a:endParaRPr lang="en-US" dirty="0"/>
          </a:p>
          <a:p>
            <a:pPr marL="0" indent="0">
              <a:buNone/>
            </a:pPr>
            <a:r>
              <a:rPr lang="en-US" dirty="0"/>
              <a:t>Jennifer Vail, MOT</a:t>
            </a:r>
          </a:p>
          <a:p>
            <a:pPr marL="457200" lvl="1" indent="0">
              <a:buNone/>
            </a:pPr>
            <a:r>
              <a:rPr lang="en-US" dirty="0">
                <a:hlinkClick r:id="rId6"/>
              </a:rPr>
              <a:t>jennifer.vail@mot.k12.de.us</a:t>
            </a:r>
            <a:br>
              <a:rPr lang="en-US" dirty="0"/>
            </a:br>
            <a:r>
              <a:rPr lang="en-US" i="1" dirty="0"/>
              <a:t>full year, dual </a:t>
            </a:r>
          </a:p>
        </p:txBody>
      </p:sp>
    </p:spTree>
    <p:extLst>
      <p:ext uri="{BB962C8B-B14F-4D97-AF65-F5344CB8AC3E}">
        <p14:creationId xmlns:p14="http://schemas.microsoft.com/office/powerpoint/2010/main" val="1618059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A2819-A73B-517B-F51A-5B65AED81230}"/>
              </a:ext>
            </a:extLst>
          </p:cNvPr>
          <p:cNvSpPr>
            <a:spLocks noGrp="1"/>
          </p:cNvSpPr>
          <p:nvPr>
            <p:ph type="title"/>
          </p:nvPr>
        </p:nvSpPr>
        <p:spPr/>
        <p:txBody>
          <a:bodyPr/>
          <a:lstStyle/>
          <a:p>
            <a:r>
              <a:rPr lang="en-US" dirty="0"/>
              <a:t>Wrap Up </a:t>
            </a:r>
          </a:p>
        </p:txBody>
      </p:sp>
      <p:sp>
        <p:nvSpPr>
          <p:cNvPr id="3" name="Content Placeholder 2">
            <a:extLst>
              <a:ext uri="{FF2B5EF4-FFF2-40B4-BE49-F238E27FC236}">
                <a16:creationId xmlns:a16="http://schemas.microsoft.com/office/drawing/2014/main" id="{6C35EC08-5FAD-F61D-9644-D1C20C9840A3}"/>
              </a:ext>
            </a:extLst>
          </p:cNvPr>
          <p:cNvSpPr>
            <a:spLocks noGrp="1"/>
          </p:cNvSpPr>
          <p:nvPr>
            <p:ph idx="1"/>
          </p:nvPr>
        </p:nvSpPr>
        <p:spPr/>
        <p:txBody>
          <a:bodyPr/>
          <a:lstStyle/>
          <a:p>
            <a:r>
              <a:rPr lang="en-US" dirty="0"/>
              <a:t>Reflecting on the year ahead in two sticky notes:</a:t>
            </a:r>
          </a:p>
          <a:p>
            <a:pPr lvl="1"/>
            <a:r>
              <a:rPr lang="en-US" dirty="0"/>
              <a:t>What do you believe will be most difficult about the program for you/your students/your school this year?</a:t>
            </a:r>
          </a:p>
          <a:p>
            <a:pPr lvl="1"/>
            <a:r>
              <a:rPr lang="en-US" dirty="0"/>
              <a:t>What are you wondering about that you hope will be answered this afternoon? </a:t>
            </a:r>
          </a:p>
          <a:p>
            <a:pPr lvl="1"/>
            <a:endParaRPr lang="en-US" dirty="0"/>
          </a:p>
          <a:p>
            <a:endParaRPr lang="en-US" dirty="0"/>
          </a:p>
        </p:txBody>
      </p:sp>
    </p:spTree>
    <p:extLst>
      <p:ext uri="{BB962C8B-B14F-4D97-AF65-F5344CB8AC3E}">
        <p14:creationId xmlns:p14="http://schemas.microsoft.com/office/powerpoint/2010/main" val="36301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A2819-A73B-517B-F51A-5B65AED81230}"/>
              </a:ext>
            </a:extLst>
          </p:cNvPr>
          <p:cNvSpPr>
            <a:spLocks noGrp="1"/>
          </p:cNvSpPr>
          <p:nvPr>
            <p:ph type="title"/>
          </p:nvPr>
        </p:nvSpPr>
        <p:spPr/>
        <p:txBody>
          <a:bodyPr/>
          <a:lstStyle/>
          <a:p>
            <a:r>
              <a:rPr lang="en-US" dirty="0"/>
              <a:t>Lunch</a:t>
            </a:r>
          </a:p>
        </p:txBody>
      </p:sp>
      <p:sp>
        <p:nvSpPr>
          <p:cNvPr id="3" name="Content Placeholder 2">
            <a:extLst>
              <a:ext uri="{FF2B5EF4-FFF2-40B4-BE49-F238E27FC236}">
                <a16:creationId xmlns:a16="http://schemas.microsoft.com/office/drawing/2014/main" id="{6C35EC08-5FAD-F61D-9644-D1C20C9840A3}"/>
              </a:ext>
            </a:extLst>
          </p:cNvPr>
          <p:cNvSpPr>
            <a:spLocks noGrp="1"/>
          </p:cNvSpPr>
          <p:nvPr>
            <p:ph idx="1"/>
          </p:nvPr>
        </p:nvSpPr>
        <p:spPr/>
        <p:txBody>
          <a:bodyPr/>
          <a:lstStyle/>
          <a:p>
            <a:r>
              <a:rPr lang="en-US" dirty="0"/>
              <a:t>Enjoy - Engage with others – Get some fresh air! </a:t>
            </a:r>
          </a:p>
          <a:p>
            <a:r>
              <a:rPr lang="en-US" dirty="0"/>
              <a:t>Return at 12:50pm</a:t>
            </a:r>
          </a:p>
          <a:p>
            <a:pPr lvl="1"/>
            <a:endParaRPr lang="en-US" dirty="0"/>
          </a:p>
          <a:p>
            <a:endParaRPr lang="en-US" dirty="0"/>
          </a:p>
        </p:txBody>
      </p:sp>
    </p:spTree>
    <p:extLst>
      <p:ext uri="{BB962C8B-B14F-4D97-AF65-F5344CB8AC3E}">
        <p14:creationId xmlns:p14="http://schemas.microsoft.com/office/powerpoint/2010/main" val="10508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14535-E112-3CB9-2237-75D7C69D6287}"/>
              </a:ext>
            </a:extLst>
          </p:cNvPr>
          <p:cNvSpPr>
            <a:spLocks noGrp="1"/>
          </p:cNvSpPr>
          <p:nvPr>
            <p:ph type="ctrTitle"/>
          </p:nvPr>
        </p:nvSpPr>
        <p:spPr/>
        <p:txBody>
          <a:bodyPr/>
          <a:lstStyle/>
          <a:p>
            <a:r>
              <a:rPr lang="en-US" dirty="0"/>
              <a:t>Afternoon Session</a:t>
            </a:r>
          </a:p>
        </p:txBody>
      </p:sp>
      <p:sp>
        <p:nvSpPr>
          <p:cNvPr id="5" name="Subtitle 4">
            <a:extLst>
              <a:ext uri="{FF2B5EF4-FFF2-40B4-BE49-F238E27FC236}">
                <a16:creationId xmlns:a16="http://schemas.microsoft.com/office/drawing/2014/main" id="{87FD5AB6-14C4-67D2-E12A-0FC88BF4C60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13349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20B95-113F-C343-D8B2-7D15889D6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B43E29-CB74-6081-AFB8-60EB60A66442}"/>
              </a:ext>
            </a:extLst>
          </p:cNvPr>
          <p:cNvSpPr>
            <a:spLocks noGrp="1"/>
          </p:cNvSpPr>
          <p:nvPr>
            <p:ph type="title"/>
          </p:nvPr>
        </p:nvSpPr>
        <p:spPr>
          <a:xfrm>
            <a:off x="1024568" y="106660"/>
            <a:ext cx="10515600" cy="1325563"/>
          </a:xfrm>
        </p:spPr>
        <p:txBody>
          <a:bodyPr/>
          <a:lstStyle/>
          <a:p>
            <a:r>
              <a:rPr lang="en-US" dirty="0"/>
              <a:t>Detailed Agenda for Today</a:t>
            </a:r>
          </a:p>
        </p:txBody>
      </p:sp>
      <p:sp>
        <p:nvSpPr>
          <p:cNvPr id="3" name="Content Placeholder 2">
            <a:extLst>
              <a:ext uri="{FF2B5EF4-FFF2-40B4-BE49-F238E27FC236}">
                <a16:creationId xmlns:a16="http://schemas.microsoft.com/office/drawing/2014/main" id="{1345FD8A-00BD-70AE-319A-01A1D5C428FD}"/>
              </a:ext>
            </a:extLst>
          </p:cNvPr>
          <p:cNvSpPr>
            <a:spLocks noGrp="1"/>
          </p:cNvSpPr>
          <p:nvPr>
            <p:ph idx="1"/>
          </p:nvPr>
        </p:nvSpPr>
        <p:spPr>
          <a:xfrm>
            <a:off x="1024568" y="1432222"/>
            <a:ext cx="10949516" cy="4719195"/>
          </a:xfrm>
        </p:spPr>
        <p:txBody>
          <a:bodyPr vert="horz" lIns="91440" tIns="45720" rIns="91440" bIns="45720" rtlCol="0" anchor="t">
            <a:normAutofit fontScale="62500" lnSpcReduction="20000"/>
          </a:bodyPr>
          <a:lstStyle/>
          <a:p>
            <a:pPr marL="1371600" indent="-1371600">
              <a:buNone/>
            </a:pPr>
            <a:r>
              <a:rPr lang="en-US" strike="sngStrike" dirty="0"/>
              <a:t>9:30am  	Overcoming Your Students’ Invisible Barriers </a:t>
            </a:r>
          </a:p>
          <a:p>
            <a:pPr marL="1371600" indent="-1371600">
              <a:buNone/>
            </a:pPr>
            <a:r>
              <a:rPr lang="en-US" strike="sngStrike" dirty="0"/>
              <a:t>10:20am	BREAK</a:t>
            </a:r>
            <a:endParaRPr lang="en-US" strike="sngStrike" dirty="0">
              <a:cs typeface="Calibri"/>
            </a:endParaRPr>
          </a:p>
          <a:p>
            <a:pPr marL="1371600" indent="-1371600">
              <a:buNone/>
              <a:tabLst>
                <a:tab pos="1371600" algn="l"/>
              </a:tabLst>
            </a:pPr>
            <a:r>
              <a:rPr lang="en-US" strike="sngStrike" dirty="0"/>
              <a:t>10:30am	Unlocking the Creative Potential of Your Students</a:t>
            </a:r>
            <a:endParaRPr lang="en-US" strike="sngStrike" dirty="0">
              <a:cs typeface="Calibri"/>
            </a:endParaRPr>
          </a:p>
          <a:p>
            <a:pPr marL="1371600" indent="-1371600">
              <a:buNone/>
              <a:tabLst>
                <a:tab pos="1371600" algn="l"/>
              </a:tabLst>
            </a:pPr>
            <a:r>
              <a:rPr lang="en-US" strike="sngStrike" dirty="0"/>
              <a:t>11:00am	Returning Educator Panel Discussion</a:t>
            </a:r>
            <a:endParaRPr lang="en-US" strike="sngStrike" dirty="0">
              <a:cs typeface="Calibri"/>
            </a:endParaRPr>
          </a:p>
          <a:p>
            <a:pPr marL="1371600" indent="-1371600">
              <a:buNone/>
              <a:tabLst>
                <a:tab pos="1371600" algn="l"/>
              </a:tabLst>
            </a:pPr>
            <a:r>
              <a:rPr lang="en-US" strike="sngStrike" dirty="0"/>
              <a:t>12:00pm	LUNCH</a:t>
            </a:r>
          </a:p>
          <a:p>
            <a:pPr marL="1371600" indent="-1371600">
              <a:buNone/>
              <a:tabLst>
                <a:tab pos="1371600" algn="l"/>
              </a:tabLst>
            </a:pPr>
            <a:r>
              <a:rPr lang="en-US" dirty="0"/>
              <a:t>12:50pm	Love it!</a:t>
            </a:r>
          </a:p>
          <a:p>
            <a:pPr marL="1371600" indent="-1371600">
              <a:buNone/>
              <a:tabLst>
                <a:tab pos="1371600" algn="l"/>
              </a:tabLst>
            </a:pPr>
            <a:r>
              <a:rPr lang="en-US" dirty="0"/>
              <a:t>1:05pm 	Design Sprint</a:t>
            </a:r>
          </a:p>
          <a:p>
            <a:pPr marL="1371600" indent="-1371600">
              <a:buNone/>
              <a:tabLst>
                <a:tab pos="1371600" algn="l"/>
              </a:tabLst>
            </a:pPr>
            <a:r>
              <a:rPr lang="en-US" dirty="0"/>
              <a:t>2:10 pm	Design Sprint Facilitation</a:t>
            </a:r>
          </a:p>
          <a:p>
            <a:pPr marL="1371600" indent="-1371600">
              <a:buNone/>
              <a:tabLst>
                <a:tab pos="1371600" algn="l"/>
              </a:tabLst>
            </a:pPr>
            <a:r>
              <a:rPr lang="en-US" dirty="0"/>
              <a:t>2:30pm	BREAK</a:t>
            </a:r>
          </a:p>
          <a:p>
            <a:pPr marL="1371600" indent="-1371600">
              <a:buNone/>
              <a:tabLst>
                <a:tab pos="1371600" algn="l"/>
              </a:tabLst>
            </a:pPr>
            <a:r>
              <a:rPr lang="en-US" dirty="0"/>
              <a:t>2:40pm 	Resources and Canvas</a:t>
            </a:r>
          </a:p>
          <a:p>
            <a:pPr marL="1371600" indent="-1371600">
              <a:buNone/>
            </a:pPr>
            <a:r>
              <a:rPr lang="en-US" dirty="0"/>
              <a:t>2:55pm	What is it? </a:t>
            </a:r>
          </a:p>
          <a:p>
            <a:pPr marL="1371600" indent="-1371600">
              <a:buNone/>
            </a:pPr>
            <a:r>
              <a:rPr lang="en-US" dirty="0"/>
              <a:t>3:05pm	Consider the Calendar</a:t>
            </a:r>
          </a:p>
          <a:p>
            <a:pPr marL="1371600" indent="-1371600">
              <a:buNone/>
            </a:pPr>
            <a:r>
              <a:rPr lang="en-US" dirty="0">
                <a:cs typeface="Calibri"/>
              </a:rPr>
              <a:t>3:25pm	Questions/AMA</a:t>
            </a:r>
          </a:p>
          <a:p>
            <a:pPr marL="1371600" indent="-1371600">
              <a:buNone/>
            </a:pPr>
            <a:r>
              <a:rPr lang="en-US" dirty="0">
                <a:cs typeface="Calibri"/>
              </a:rPr>
              <a:t>3:50pm	Reflection and Wrap Up</a:t>
            </a:r>
          </a:p>
          <a:p>
            <a:pPr marL="1371600" indent="-1371600">
              <a:buNone/>
              <a:tabLst>
                <a:tab pos="1371600" algn="l"/>
              </a:tabLst>
            </a:pPr>
            <a:endParaRPr lang="en-US" dirty="0">
              <a:cs typeface="Calibri"/>
            </a:endParaRPr>
          </a:p>
          <a:p>
            <a:endParaRPr lang="en-US" dirty="0"/>
          </a:p>
          <a:p>
            <a:pPr marL="457200" lvl="1" indent="0">
              <a:buNone/>
            </a:pPr>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653134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4A1E-8372-7A88-2B75-0FD9C7C6F6F3}"/>
              </a:ext>
            </a:extLst>
          </p:cNvPr>
          <p:cNvSpPr>
            <a:spLocks noGrp="1"/>
          </p:cNvSpPr>
          <p:nvPr>
            <p:ph type="title"/>
          </p:nvPr>
        </p:nvSpPr>
        <p:spPr/>
        <p:txBody>
          <a:bodyPr/>
          <a:lstStyle/>
          <a:p>
            <a:r>
              <a:rPr lang="en-US" dirty="0"/>
              <a:t>Morning Takeaways</a:t>
            </a:r>
          </a:p>
        </p:txBody>
      </p:sp>
      <p:sp>
        <p:nvSpPr>
          <p:cNvPr id="3" name="Content Placeholder 2">
            <a:extLst>
              <a:ext uri="{FF2B5EF4-FFF2-40B4-BE49-F238E27FC236}">
                <a16:creationId xmlns:a16="http://schemas.microsoft.com/office/drawing/2014/main" id="{A1570DDC-5328-F819-ADBE-6843E11217D8}"/>
              </a:ext>
            </a:extLst>
          </p:cNvPr>
          <p:cNvSpPr>
            <a:spLocks noGrp="1"/>
          </p:cNvSpPr>
          <p:nvPr>
            <p:ph idx="1"/>
          </p:nvPr>
        </p:nvSpPr>
        <p:spPr/>
        <p:txBody>
          <a:bodyPr/>
          <a:lstStyle/>
          <a:p>
            <a:r>
              <a:rPr lang="en-US" dirty="0"/>
              <a:t>What’s one takeaway from this morning?</a:t>
            </a:r>
          </a:p>
          <a:p>
            <a:pPr lvl="1"/>
            <a:r>
              <a:rPr lang="en-US" dirty="0"/>
              <a:t>Could be an insight, an activity, something about your students, etc.</a:t>
            </a:r>
          </a:p>
          <a:p>
            <a:pPr lvl="1"/>
            <a:r>
              <a:rPr lang="en-US" dirty="0"/>
              <a:t>Even if it seems small, capture it now—it might be the thing that sticks with you all year.</a:t>
            </a:r>
          </a:p>
          <a:p>
            <a:r>
              <a:rPr lang="en-US" dirty="0"/>
              <a:t>Write it down somewhere!</a:t>
            </a:r>
          </a:p>
        </p:txBody>
      </p:sp>
    </p:spTree>
    <p:extLst>
      <p:ext uri="{BB962C8B-B14F-4D97-AF65-F5344CB8AC3E}">
        <p14:creationId xmlns:p14="http://schemas.microsoft.com/office/powerpoint/2010/main" val="888720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982E-6EBB-65D7-9CF8-DF43006F4C84}"/>
              </a:ext>
            </a:extLst>
          </p:cNvPr>
          <p:cNvSpPr>
            <a:spLocks noGrp="1"/>
          </p:cNvSpPr>
          <p:nvPr>
            <p:ph type="title"/>
          </p:nvPr>
        </p:nvSpPr>
        <p:spPr/>
        <p:txBody>
          <a:bodyPr/>
          <a:lstStyle/>
          <a:p>
            <a:r>
              <a:rPr lang="en-US" dirty="0"/>
              <a:t>Love It!</a:t>
            </a:r>
          </a:p>
        </p:txBody>
      </p:sp>
      <p:sp>
        <p:nvSpPr>
          <p:cNvPr id="3" name="Text Placeholder 2">
            <a:extLst>
              <a:ext uri="{FF2B5EF4-FFF2-40B4-BE49-F238E27FC236}">
                <a16:creationId xmlns:a16="http://schemas.microsoft.com/office/drawing/2014/main" id="{0E08448D-514D-289B-47D0-1E1B98CAC3A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1288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Love It! </a:t>
            </a:r>
          </a:p>
        </p:txBody>
      </p:sp>
      <p:sp>
        <p:nvSpPr>
          <p:cNvPr id="3" name="Content Placeholder 2"/>
          <p:cNvSpPr>
            <a:spLocks noGrp="1"/>
          </p:cNvSpPr>
          <p:nvPr>
            <p:ph idx="1"/>
          </p:nvPr>
        </p:nvSpPr>
        <p:spPr/>
        <p:txBody>
          <a:bodyPr>
            <a:normAutofit/>
          </a:bodyPr>
          <a:lstStyle/>
          <a:p>
            <a:r>
              <a:rPr lang="en-US" dirty="0"/>
              <a:t>Kitchen object needed!</a:t>
            </a:r>
          </a:p>
          <a:p>
            <a:r>
              <a:rPr lang="en-US" dirty="0"/>
              <a:t>60 seconds to present/sell/pitch/describe the GREATNESS of your object</a:t>
            </a:r>
          </a:p>
          <a:p>
            <a:r>
              <a:rPr lang="en-US" dirty="0"/>
              <a:t>2 minutes to prep</a:t>
            </a:r>
          </a:p>
          <a:p>
            <a:endParaRPr lang="en-US" dirty="0"/>
          </a:p>
          <a:p>
            <a:endParaRPr lang="en-US" dirty="0"/>
          </a:p>
        </p:txBody>
      </p:sp>
    </p:spTree>
    <p:extLst>
      <p:ext uri="{BB962C8B-B14F-4D97-AF65-F5344CB8AC3E}">
        <p14:creationId xmlns:p14="http://schemas.microsoft.com/office/powerpoint/2010/main" val="251171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4CFB-CF92-4811-8CF1-E8BF7711C71E}"/>
              </a:ext>
            </a:extLst>
          </p:cNvPr>
          <p:cNvSpPr>
            <a:spLocks noGrp="1"/>
          </p:cNvSpPr>
          <p:nvPr>
            <p:ph type="title"/>
          </p:nvPr>
        </p:nvSpPr>
        <p:spPr/>
        <p:txBody>
          <a:bodyPr/>
          <a:lstStyle/>
          <a:p>
            <a:r>
              <a:rPr lang="en-US" dirty="0"/>
              <a:t>What to expect from PD?</a:t>
            </a:r>
          </a:p>
        </p:txBody>
      </p:sp>
      <p:sp>
        <p:nvSpPr>
          <p:cNvPr id="3" name="Content Placeholder 2">
            <a:extLst>
              <a:ext uri="{FF2B5EF4-FFF2-40B4-BE49-F238E27FC236}">
                <a16:creationId xmlns:a16="http://schemas.microsoft.com/office/drawing/2014/main" id="{6387F862-858E-3D92-755B-C57035FFB354}"/>
              </a:ext>
            </a:extLst>
          </p:cNvPr>
          <p:cNvSpPr>
            <a:spLocks noGrp="1"/>
          </p:cNvSpPr>
          <p:nvPr>
            <p:ph idx="1"/>
          </p:nvPr>
        </p:nvSpPr>
        <p:spPr/>
        <p:txBody>
          <a:bodyPr/>
          <a:lstStyle/>
          <a:p>
            <a:r>
              <a:rPr lang="en-US" dirty="0"/>
              <a:t>Morning</a:t>
            </a:r>
          </a:p>
          <a:p>
            <a:pPr lvl="1"/>
            <a:r>
              <a:rPr lang="en-US" dirty="0"/>
              <a:t>Student Mindsets: Overcoming Hidden Constraints, Unlocking Creative Potential  </a:t>
            </a:r>
          </a:p>
          <a:p>
            <a:pPr lvl="1"/>
            <a:r>
              <a:rPr lang="en-US" dirty="0"/>
              <a:t>Lived Experience and Perspective: Returning Educators Discussion</a:t>
            </a:r>
            <a:endParaRPr lang="en-US" dirty="0">
              <a:highlight>
                <a:srgbClr val="FFFF00"/>
              </a:highlight>
            </a:endParaRPr>
          </a:p>
          <a:p>
            <a:pPr lvl="1"/>
            <a:endParaRPr lang="en-US" dirty="0"/>
          </a:p>
          <a:p>
            <a:r>
              <a:rPr lang="en-US" dirty="0"/>
              <a:t>Afternoon</a:t>
            </a:r>
          </a:p>
          <a:p>
            <a:pPr lvl="1"/>
            <a:r>
              <a:rPr lang="en-US" dirty="0"/>
              <a:t>Tangible Tools: Design Sprints, Quick Creative Openers</a:t>
            </a:r>
          </a:p>
          <a:p>
            <a:pPr lvl="1"/>
            <a:r>
              <a:rPr lang="en-US" dirty="0"/>
              <a:t>Need to Knows: Getting to Day 1 and Beyond</a:t>
            </a:r>
          </a:p>
        </p:txBody>
      </p:sp>
    </p:spTree>
    <p:extLst>
      <p:ext uri="{BB962C8B-B14F-4D97-AF65-F5344CB8AC3E}">
        <p14:creationId xmlns:p14="http://schemas.microsoft.com/office/powerpoint/2010/main" val="428619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Love It! Facilitation Notes </a:t>
            </a:r>
          </a:p>
        </p:txBody>
      </p:sp>
      <p:sp>
        <p:nvSpPr>
          <p:cNvPr id="3" name="Content Placeholder 2"/>
          <p:cNvSpPr>
            <a:spLocks noGrp="1"/>
          </p:cNvSpPr>
          <p:nvPr>
            <p:ph idx="1"/>
          </p:nvPr>
        </p:nvSpPr>
        <p:spPr/>
        <p:txBody>
          <a:bodyPr>
            <a:normAutofit/>
          </a:bodyPr>
          <a:lstStyle/>
          <a:p>
            <a:r>
              <a:rPr lang="en-US" dirty="0"/>
              <a:t>Any object works – the more common the better! Pencils/pens are a great option, paperclips, stapler, </a:t>
            </a:r>
            <a:r>
              <a:rPr lang="en-US" dirty="0" err="1"/>
              <a:t>etc</a:t>
            </a:r>
            <a:endParaRPr lang="en-US" dirty="0"/>
          </a:p>
          <a:p>
            <a:r>
              <a:rPr lang="en-US" dirty="0"/>
              <a:t>Purpose: practice pitching, specifically thinking about:</a:t>
            </a:r>
          </a:p>
          <a:p>
            <a:pPr lvl="1"/>
            <a:r>
              <a:rPr lang="en-US" dirty="0"/>
              <a:t>How to connect with an audience/adjust their message accordingly</a:t>
            </a:r>
          </a:p>
          <a:p>
            <a:pPr lvl="1"/>
            <a:r>
              <a:rPr lang="en-US" dirty="0"/>
              <a:t>Fake excitement/passion</a:t>
            </a:r>
          </a:p>
          <a:p>
            <a:pPr lvl="1"/>
            <a:r>
              <a:rPr lang="en-US" dirty="0"/>
              <a:t>Building confidence ‘on stage’</a:t>
            </a:r>
          </a:p>
          <a:p>
            <a:r>
              <a:rPr lang="en-US" dirty="0"/>
              <a:t>Consider having students start in small groups and in time building their confidence to pitch in front of the whole class.</a:t>
            </a:r>
          </a:p>
          <a:p>
            <a:pPr marL="0" indent="0">
              <a:buNone/>
            </a:pPr>
            <a:endParaRPr lang="en-US" dirty="0"/>
          </a:p>
          <a:p>
            <a:endParaRPr lang="en-US" dirty="0"/>
          </a:p>
        </p:txBody>
      </p:sp>
    </p:spTree>
    <p:extLst>
      <p:ext uri="{BB962C8B-B14F-4D97-AF65-F5344CB8AC3E}">
        <p14:creationId xmlns:p14="http://schemas.microsoft.com/office/powerpoint/2010/main" val="9571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3B2F-40BE-85E9-C811-D969C400B6B9}"/>
              </a:ext>
            </a:extLst>
          </p:cNvPr>
          <p:cNvSpPr>
            <a:spLocks noGrp="1"/>
          </p:cNvSpPr>
          <p:nvPr>
            <p:ph type="title"/>
          </p:nvPr>
        </p:nvSpPr>
        <p:spPr/>
        <p:txBody>
          <a:bodyPr/>
          <a:lstStyle/>
          <a:p>
            <a:r>
              <a:rPr lang="en-US" dirty="0"/>
              <a:t>Design Sprint</a:t>
            </a:r>
          </a:p>
        </p:txBody>
      </p:sp>
      <p:sp>
        <p:nvSpPr>
          <p:cNvPr id="3" name="Text Placeholder 2">
            <a:extLst>
              <a:ext uri="{FF2B5EF4-FFF2-40B4-BE49-F238E27FC236}">
                <a16:creationId xmlns:a16="http://schemas.microsoft.com/office/drawing/2014/main" id="{1093BEB7-B685-8644-33FC-C18B47159F2C}"/>
              </a:ext>
            </a:extLst>
          </p:cNvPr>
          <p:cNvSpPr>
            <a:spLocks noGrp="1"/>
          </p:cNvSpPr>
          <p:nvPr>
            <p:ph type="body" idx="1"/>
          </p:nvPr>
        </p:nvSpPr>
        <p:spPr/>
        <p:txBody>
          <a:bodyPr/>
          <a:lstStyle/>
          <a:p>
            <a:r>
              <a:rPr lang="en-US" dirty="0"/>
              <a:t>External Engagement </a:t>
            </a:r>
          </a:p>
        </p:txBody>
      </p:sp>
    </p:spTree>
    <p:extLst>
      <p:ext uri="{BB962C8B-B14F-4D97-AF65-F5344CB8AC3E}">
        <p14:creationId xmlns:p14="http://schemas.microsoft.com/office/powerpoint/2010/main" val="3937385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Sprint</a:t>
            </a:r>
          </a:p>
        </p:txBody>
      </p:sp>
      <p:sp>
        <p:nvSpPr>
          <p:cNvPr id="3" name="Content Placeholder 2"/>
          <p:cNvSpPr>
            <a:spLocks noGrp="1"/>
          </p:cNvSpPr>
          <p:nvPr>
            <p:ph idx="1"/>
          </p:nvPr>
        </p:nvSpPr>
        <p:spPr/>
        <p:txBody>
          <a:bodyPr>
            <a:normAutofit/>
          </a:bodyPr>
          <a:lstStyle/>
          <a:p>
            <a:pPr marL="457200" lvl="1" indent="0">
              <a:buNone/>
            </a:pPr>
            <a:endParaRPr lang="en-US" dirty="0"/>
          </a:p>
          <a:p>
            <a:pPr lvl="1"/>
            <a:endParaRPr lang="en-US" dirty="0"/>
          </a:p>
          <a:p>
            <a:pPr marL="457200" lvl="1" indent="0">
              <a:buNone/>
            </a:pPr>
            <a:endParaRPr lang="en-US" dirty="0"/>
          </a:p>
        </p:txBody>
      </p:sp>
      <p:pic>
        <p:nvPicPr>
          <p:cNvPr id="5" name="Content Placeholder 3">
            <a:extLst>
              <a:ext uri="{FF2B5EF4-FFF2-40B4-BE49-F238E27FC236}">
                <a16:creationId xmlns:a16="http://schemas.microsoft.com/office/drawing/2014/main" id="{E492D8CB-BF33-1F74-4ABD-1AEBCD568869}"/>
              </a:ext>
            </a:extLst>
          </p:cNvPr>
          <p:cNvPicPr>
            <a:picLocks noGrp="1" noChangeAspect="1"/>
          </p:cNvPicPr>
          <p:nvPr/>
        </p:nvPicPr>
        <p:blipFill>
          <a:blip r:embed="rId3"/>
          <a:stretch>
            <a:fillRect/>
          </a:stretch>
        </p:blipFill>
        <p:spPr>
          <a:xfrm>
            <a:off x="1643062" y="1566862"/>
            <a:ext cx="8905875" cy="3724275"/>
          </a:xfrm>
          <a:prstGeom prst="rect">
            <a:avLst/>
          </a:prstGeom>
        </p:spPr>
      </p:pic>
    </p:spTree>
    <p:extLst>
      <p:ext uri="{BB962C8B-B14F-4D97-AF65-F5344CB8AC3E}">
        <p14:creationId xmlns:p14="http://schemas.microsoft.com/office/powerpoint/2010/main" val="2488567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Sprint</a:t>
            </a:r>
          </a:p>
        </p:txBody>
      </p:sp>
      <p:sp>
        <p:nvSpPr>
          <p:cNvPr id="3" name="Content Placeholder 2"/>
          <p:cNvSpPr>
            <a:spLocks noGrp="1"/>
          </p:cNvSpPr>
          <p:nvPr>
            <p:ph idx="1"/>
          </p:nvPr>
        </p:nvSpPr>
        <p:spPr/>
        <p:txBody>
          <a:bodyPr>
            <a:normAutofit/>
          </a:bodyPr>
          <a:lstStyle/>
          <a:p>
            <a:pPr marL="457200" lvl="1" indent="0">
              <a:buNone/>
            </a:pPr>
            <a:endParaRPr lang="en-US" dirty="0"/>
          </a:p>
          <a:p>
            <a:pPr lvl="1"/>
            <a:endParaRPr lang="en-US" dirty="0"/>
          </a:p>
          <a:p>
            <a:pPr marL="457200" lvl="1" indent="0">
              <a:buNone/>
            </a:pPr>
            <a:endParaRPr lang="en-US" dirty="0"/>
          </a:p>
        </p:txBody>
      </p:sp>
      <p:pic>
        <p:nvPicPr>
          <p:cNvPr id="4" name="Picture 3">
            <a:extLst>
              <a:ext uri="{FF2B5EF4-FFF2-40B4-BE49-F238E27FC236}">
                <a16:creationId xmlns:a16="http://schemas.microsoft.com/office/drawing/2014/main" id="{C3573E5B-DAC2-7A9D-2203-311BB9E8C94F}"/>
              </a:ext>
            </a:extLst>
          </p:cNvPr>
          <p:cNvPicPr>
            <a:picLocks noChangeAspect="1"/>
          </p:cNvPicPr>
          <p:nvPr/>
        </p:nvPicPr>
        <p:blipFill>
          <a:blip r:embed="rId3"/>
          <a:stretch>
            <a:fillRect/>
          </a:stretch>
        </p:blipFill>
        <p:spPr>
          <a:xfrm>
            <a:off x="2583492" y="1416642"/>
            <a:ext cx="7384970" cy="4337335"/>
          </a:xfrm>
          <a:prstGeom prst="rect">
            <a:avLst/>
          </a:prstGeom>
        </p:spPr>
      </p:pic>
    </p:spTree>
    <p:extLst>
      <p:ext uri="{BB962C8B-B14F-4D97-AF65-F5344CB8AC3E}">
        <p14:creationId xmlns:p14="http://schemas.microsoft.com/office/powerpoint/2010/main" val="3364280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39203F-A802-77DD-A744-4649FF2835F6}"/>
              </a:ext>
            </a:extLst>
          </p:cNvPr>
          <p:cNvSpPr>
            <a:spLocks noGrp="1"/>
          </p:cNvSpPr>
          <p:nvPr>
            <p:ph idx="1"/>
          </p:nvPr>
        </p:nvSpPr>
        <p:spPr/>
        <p:txBody>
          <a:bodyPr/>
          <a:lstStyle/>
          <a:p>
            <a:endParaRPr lang="en-US" dirty="0"/>
          </a:p>
        </p:txBody>
      </p:sp>
      <p:sp>
        <p:nvSpPr>
          <p:cNvPr id="7" name="Title 6">
            <a:extLst>
              <a:ext uri="{FF2B5EF4-FFF2-40B4-BE49-F238E27FC236}">
                <a16:creationId xmlns:a16="http://schemas.microsoft.com/office/drawing/2014/main" id="{51F0FC2E-18FD-6D34-8978-647A785541D5}"/>
              </a:ext>
            </a:extLst>
          </p:cNvPr>
          <p:cNvSpPr>
            <a:spLocks noGrp="1"/>
          </p:cNvSpPr>
          <p:nvPr>
            <p:ph type="title"/>
          </p:nvPr>
        </p:nvSpPr>
        <p:spPr/>
        <p:txBody>
          <a:bodyPr/>
          <a:lstStyle/>
          <a:p>
            <a:r>
              <a:rPr lang="en-US" b="1" dirty="0"/>
              <a:t>Process</a:t>
            </a:r>
            <a:endParaRPr lang="en-US" dirty="0"/>
          </a:p>
        </p:txBody>
      </p:sp>
      <p:pic>
        <p:nvPicPr>
          <p:cNvPr id="12" name="Picture 2" descr="Image result for design sprints">
            <a:extLst>
              <a:ext uri="{FF2B5EF4-FFF2-40B4-BE49-F238E27FC236}">
                <a16:creationId xmlns:a16="http://schemas.microsoft.com/office/drawing/2014/main" id="{81FC780A-9D01-49C3-DFED-F18BB3FACE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275" b="7864"/>
          <a:stretch/>
        </p:blipFill>
        <p:spPr bwMode="auto">
          <a:xfrm>
            <a:off x="1123958" y="2552903"/>
            <a:ext cx="10684625" cy="231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493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39203F-A802-77DD-A744-4649FF2835F6}"/>
              </a:ext>
            </a:extLst>
          </p:cNvPr>
          <p:cNvSpPr>
            <a:spLocks noGrp="1"/>
          </p:cNvSpPr>
          <p:nvPr>
            <p:ph idx="1"/>
          </p:nvPr>
        </p:nvSpPr>
        <p:spPr/>
        <p:txBody>
          <a:bodyPr>
            <a:normAutofit/>
          </a:bodyPr>
          <a:lstStyle/>
          <a:p>
            <a:r>
              <a:rPr lang="en-US" sz="2400" dirty="0"/>
              <a:t>Educators often plan and teach within the boundaries of their own classrooms or schools. But when we engage people and organizations </a:t>
            </a:r>
            <a:r>
              <a:rPr lang="en-US" sz="2400" i="1" dirty="0"/>
              <a:t>beyond </a:t>
            </a:r>
            <a:r>
              <a:rPr lang="en-US" sz="2400" dirty="0"/>
              <a:t>the traditional classroom boundaries, we unlock powerful opportunities for authentic learning, real-world relevance, and student impact. </a:t>
            </a:r>
          </a:p>
        </p:txBody>
      </p:sp>
      <p:sp>
        <p:nvSpPr>
          <p:cNvPr id="7" name="Title 6">
            <a:extLst>
              <a:ext uri="{FF2B5EF4-FFF2-40B4-BE49-F238E27FC236}">
                <a16:creationId xmlns:a16="http://schemas.microsoft.com/office/drawing/2014/main" id="{51F0FC2E-18FD-6D34-8978-647A785541D5}"/>
              </a:ext>
            </a:extLst>
          </p:cNvPr>
          <p:cNvSpPr>
            <a:spLocks noGrp="1"/>
          </p:cNvSpPr>
          <p:nvPr>
            <p:ph type="title"/>
          </p:nvPr>
        </p:nvSpPr>
        <p:spPr/>
        <p:txBody>
          <a:bodyPr/>
          <a:lstStyle/>
          <a:p>
            <a:r>
              <a:rPr lang="en-US" b="1"/>
              <a:t>Today’s Topic</a:t>
            </a:r>
            <a:endParaRPr lang="en-US"/>
          </a:p>
        </p:txBody>
      </p:sp>
      <p:pic>
        <p:nvPicPr>
          <p:cNvPr id="12" name="Picture 2" descr="Image result for design sprints">
            <a:extLst>
              <a:ext uri="{FF2B5EF4-FFF2-40B4-BE49-F238E27FC236}">
                <a16:creationId xmlns:a16="http://schemas.microsoft.com/office/drawing/2014/main" id="{81FC780A-9D01-49C3-DFED-F18BB3FACE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275" b="7864"/>
          <a:stretch/>
        </p:blipFill>
        <p:spPr bwMode="auto">
          <a:xfrm>
            <a:off x="1039445" y="3739694"/>
            <a:ext cx="10684625" cy="231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87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39203F-A802-77DD-A744-4649FF2835F6}"/>
              </a:ext>
            </a:extLst>
          </p:cNvPr>
          <p:cNvSpPr>
            <a:spLocks noGrp="1"/>
          </p:cNvSpPr>
          <p:nvPr>
            <p:ph idx="1"/>
          </p:nvPr>
        </p:nvSpPr>
        <p:spPr/>
        <p:txBody>
          <a:bodyPr/>
          <a:lstStyle/>
          <a:p>
            <a:r>
              <a:rPr lang="en-US" dirty="0"/>
              <a:t>Explore various facets of the problem: Who are the users? What are their needs? What’s the context? What are the goals? What’s the strategy? Why does it matter?</a:t>
            </a:r>
          </a:p>
          <a:p>
            <a:r>
              <a:rPr lang="en-US" dirty="0"/>
              <a:t>Collaborate in groups, take notes on Zoom Whiteboard.</a:t>
            </a:r>
          </a:p>
          <a:p>
            <a:r>
              <a:rPr lang="en-US" dirty="0"/>
              <a:t>In the final minute, write a “How might we…” question that will be used for divergent thinking </a:t>
            </a:r>
          </a:p>
          <a:p>
            <a:endParaRPr lang="en-US" dirty="0"/>
          </a:p>
        </p:txBody>
      </p:sp>
      <p:sp>
        <p:nvSpPr>
          <p:cNvPr id="7" name="Title 6">
            <a:extLst>
              <a:ext uri="{FF2B5EF4-FFF2-40B4-BE49-F238E27FC236}">
                <a16:creationId xmlns:a16="http://schemas.microsoft.com/office/drawing/2014/main" id="{51F0FC2E-18FD-6D34-8978-647A785541D5}"/>
              </a:ext>
            </a:extLst>
          </p:cNvPr>
          <p:cNvSpPr>
            <a:spLocks noGrp="1"/>
          </p:cNvSpPr>
          <p:nvPr>
            <p:ph type="title"/>
          </p:nvPr>
        </p:nvSpPr>
        <p:spPr/>
        <p:txBody>
          <a:bodyPr/>
          <a:lstStyle/>
          <a:p>
            <a:r>
              <a:rPr lang="en-US" b="1"/>
              <a:t>Step 1: Understand the Problem</a:t>
            </a:r>
            <a:endParaRPr lang="en-US"/>
          </a:p>
        </p:txBody>
      </p:sp>
      <p:pic>
        <p:nvPicPr>
          <p:cNvPr id="12" name="Picture 2" descr="Image result for design sprints">
            <a:extLst>
              <a:ext uri="{FF2B5EF4-FFF2-40B4-BE49-F238E27FC236}">
                <a16:creationId xmlns:a16="http://schemas.microsoft.com/office/drawing/2014/main" id="{81FC780A-9D01-49C3-DFED-F18BB3FACE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75" b="7864"/>
          <a:stretch/>
        </p:blipFill>
        <p:spPr bwMode="auto">
          <a:xfrm>
            <a:off x="5536096" y="5393617"/>
            <a:ext cx="5960225" cy="12941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1CCC7ED-C66A-2E05-14AB-D50B6C13DB69}"/>
              </a:ext>
            </a:extLst>
          </p:cNvPr>
          <p:cNvSpPr/>
          <p:nvPr/>
        </p:nvSpPr>
        <p:spPr>
          <a:xfrm>
            <a:off x="5536096" y="5360280"/>
            <a:ext cx="1162878" cy="1294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1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0277-1156-F51E-735D-56D9C2F27EE6}"/>
              </a:ext>
            </a:extLst>
          </p:cNvPr>
          <p:cNvSpPr>
            <a:spLocks noGrp="1"/>
          </p:cNvSpPr>
          <p:nvPr>
            <p:ph type="title"/>
          </p:nvPr>
        </p:nvSpPr>
        <p:spPr/>
        <p:txBody>
          <a:bodyPr/>
          <a:lstStyle/>
          <a:p>
            <a:r>
              <a:rPr lang="en-US" dirty="0"/>
              <a:t>How might we… </a:t>
            </a:r>
          </a:p>
        </p:txBody>
      </p:sp>
      <p:sp>
        <p:nvSpPr>
          <p:cNvPr id="3" name="Content Placeholder 2">
            <a:extLst>
              <a:ext uri="{FF2B5EF4-FFF2-40B4-BE49-F238E27FC236}">
                <a16:creationId xmlns:a16="http://schemas.microsoft.com/office/drawing/2014/main" id="{CAEF46DC-42DD-8762-736A-A129E8EDEA84}"/>
              </a:ext>
            </a:extLst>
          </p:cNvPr>
          <p:cNvSpPr>
            <a:spLocks noGrp="1"/>
          </p:cNvSpPr>
          <p:nvPr>
            <p:ph idx="1"/>
          </p:nvPr>
        </p:nvSpPr>
        <p:spPr/>
        <p:txBody>
          <a:bodyPr/>
          <a:lstStyle/>
          <a:p>
            <a:r>
              <a:rPr lang="en-US" dirty="0"/>
              <a:t>collaborate with others outside of our individual classroom? </a:t>
            </a:r>
          </a:p>
        </p:txBody>
      </p:sp>
    </p:spTree>
    <p:extLst>
      <p:ext uri="{BB962C8B-B14F-4D97-AF65-F5344CB8AC3E}">
        <p14:creationId xmlns:p14="http://schemas.microsoft.com/office/powerpoint/2010/main" val="810543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39203F-A802-77DD-A744-4649FF2835F6}"/>
              </a:ext>
            </a:extLst>
          </p:cNvPr>
          <p:cNvSpPr>
            <a:spLocks noGrp="1"/>
          </p:cNvSpPr>
          <p:nvPr>
            <p:ph idx="1"/>
          </p:nvPr>
        </p:nvSpPr>
        <p:spPr/>
        <p:txBody>
          <a:bodyPr/>
          <a:lstStyle/>
          <a:p>
            <a:r>
              <a:rPr lang="en-US" dirty="0"/>
              <a:t>Generate a list of as many possible solutions as possible</a:t>
            </a:r>
          </a:p>
          <a:p>
            <a:r>
              <a:rPr lang="en-US" dirty="0"/>
              <a:t>4 Rules for Brainstorming</a:t>
            </a:r>
          </a:p>
          <a:p>
            <a:pPr lvl="1"/>
            <a:r>
              <a:rPr lang="en-US" dirty="0"/>
              <a:t>Go for quantity, not quality </a:t>
            </a:r>
          </a:p>
          <a:p>
            <a:pPr lvl="1"/>
            <a:r>
              <a:rPr lang="en-US" dirty="0"/>
              <a:t>Defer judgment</a:t>
            </a:r>
          </a:p>
          <a:p>
            <a:pPr lvl="1"/>
            <a:r>
              <a:rPr lang="en-US" dirty="0"/>
              <a:t>Build off the ideas of others</a:t>
            </a:r>
          </a:p>
          <a:p>
            <a:pPr lvl="1"/>
            <a:r>
              <a:rPr lang="en-US" dirty="0"/>
              <a:t>Go for crazy ideas</a:t>
            </a:r>
          </a:p>
          <a:p>
            <a:r>
              <a:rPr lang="en-US" dirty="0"/>
              <a:t>Start silent (individual) before whole group</a:t>
            </a:r>
          </a:p>
          <a:p>
            <a:pPr marL="0" indent="0">
              <a:buNone/>
            </a:pPr>
            <a:endParaRPr lang="en-US" dirty="0"/>
          </a:p>
        </p:txBody>
      </p:sp>
      <p:sp>
        <p:nvSpPr>
          <p:cNvPr id="7" name="Title 6">
            <a:extLst>
              <a:ext uri="{FF2B5EF4-FFF2-40B4-BE49-F238E27FC236}">
                <a16:creationId xmlns:a16="http://schemas.microsoft.com/office/drawing/2014/main" id="{51F0FC2E-18FD-6D34-8978-647A785541D5}"/>
              </a:ext>
            </a:extLst>
          </p:cNvPr>
          <p:cNvSpPr>
            <a:spLocks noGrp="1"/>
          </p:cNvSpPr>
          <p:nvPr>
            <p:ph type="title"/>
          </p:nvPr>
        </p:nvSpPr>
        <p:spPr/>
        <p:txBody>
          <a:bodyPr/>
          <a:lstStyle/>
          <a:p>
            <a:r>
              <a:rPr lang="en-US" b="1"/>
              <a:t>Step 2: Diverge</a:t>
            </a:r>
            <a:endParaRPr lang="en-US"/>
          </a:p>
        </p:txBody>
      </p:sp>
      <p:pic>
        <p:nvPicPr>
          <p:cNvPr id="12" name="Picture 2" descr="Image result for design sprints">
            <a:extLst>
              <a:ext uri="{FF2B5EF4-FFF2-40B4-BE49-F238E27FC236}">
                <a16:creationId xmlns:a16="http://schemas.microsoft.com/office/drawing/2014/main" id="{81FC780A-9D01-49C3-DFED-F18BB3FACE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75" b="7864"/>
          <a:stretch/>
        </p:blipFill>
        <p:spPr bwMode="auto">
          <a:xfrm>
            <a:off x="5536096" y="5393617"/>
            <a:ext cx="5960225" cy="12941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1CCC7ED-C66A-2E05-14AB-D50B6C13DB69}"/>
              </a:ext>
            </a:extLst>
          </p:cNvPr>
          <p:cNvSpPr/>
          <p:nvPr/>
        </p:nvSpPr>
        <p:spPr>
          <a:xfrm>
            <a:off x="6717196" y="5360280"/>
            <a:ext cx="1162878" cy="1294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33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39203F-A802-77DD-A744-4649FF2835F6}"/>
              </a:ext>
            </a:extLst>
          </p:cNvPr>
          <p:cNvSpPr>
            <a:spLocks noGrp="1"/>
          </p:cNvSpPr>
          <p:nvPr>
            <p:ph idx="1"/>
          </p:nvPr>
        </p:nvSpPr>
        <p:spPr>
          <a:xfrm>
            <a:off x="1075320" y="1193451"/>
            <a:ext cx="6761638" cy="4351338"/>
          </a:xfrm>
        </p:spPr>
        <p:txBody>
          <a:bodyPr>
            <a:normAutofit fontScale="92500"/>
          </a:bodyPr>
          <a:lstStyle/>
          <a:p>
            <a:r>
              <a:rPr lang="en-US" dirty="0"/>
              <a:t>Narrowing down the possibilities using established criteria to identify the most promising options worth of pursuing.</a:t>
            </a:r>
          </a:p>
          <a:p>
            <a:r>
              <a:rPr lang="en-US" dirty="0"/>
              <a:t>Today’s Criteria:</a:t>
            </a:r>
          </a:p>
          <a:p>
            <a:pPr lvl="1"/>
            <a:r>
              <a:rPr lang="en-US" dirty="0"/>
              <a:t>Feasibility – How ‘easy’ will it be to achieve success? How much time, effort, money and other resources will be required? </a:t>
            </a:r>
          </a:p>
          <a:p>
            <a:pPr lvl="1"/>
            <a:r>
              <a:rPr lang="en-US" dirty="0"/>
              <a:t>Impact – If the action is successful, how much value will be created? What consequential benefits/improvements will be realized?  </a:t>
            </a:r>
          </a:p>
          <a:p>
            <a:r>
              <a:rPr lang="en-US" dirty="0"/>
              <a:t>Be prepared to share your best idea</a:t>
            </a:r>
          </a:p>
        </p:txBody>
      </p:sp>
      <p:sp>
        <p:nvSpPr>
          <p:cNvPr id="7" name="Title 6">
            <a:extLst>
              <a:ext uri="{FF2B5EF4-FFF2-40B4-BE49-F238E27FC236}">
                <a16:creationId xmlns:a16="http://schemas.microsoft.com/office/drawing/2014/main" id="{51F0FC2E-18FD-6D34-8978-647A785541D5}"/>
              </a:ext>
            </a:extLst>
          </p:cNvPr>
          <p:cNvSpPr>
            <a:spLocks noGrp="1"/>
          </p:cNvSpPr>
          <p:nvPr>
            <p:ph type="title"/>
          </p:nvPr>
        </p:nvSpPr>
        <p:spPr>
          <a:xfrm>
            <a:off x="1123958" y="19060"/>
            <a:ext cx="10515600" cy="1325563"/>
          </a:xfrm>
        </p:spPr>
        <p:txBody>
          <a:bodyPr/>
          <a:lstStyle/>
          <a:p>
            <a:r>
              <a:rPr lang="en-US" b="1" dirty="0"/>
              <a:t>Step 3: Converge &amp; Decide</a:t>
            </a:r>
            <a:endParaRPr lang="en-US" dirty="0"/>
          </a:p>
        </p:txBody>
      </p:sp>
      <p:pic>
        <p:nvPicPr>
          <p:cNvPr id="12" name="Picture 2" descr="Image result for design sprints">
            <a:extLst>
              <a:ext uri="{FF2B5EF4-FFF2-40B4-BE49-F238E27FC236}">
                <a16:creationId xmlns:a16="http://schemas.microsoft.com/office/drawing/2014/main" id="{81FC780A-9D01-49C3-DFED-F18BB3FACE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75" b="7864"/>
          <a:stretch/>
        </p:blipFill>
        <p:spPr bwMode="auto">
          <a:xfrm>
            <a:off x="5536096" y="5393617"/>
            <a:ext cx="5960225" cy="12941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1CCC7ED-C66A-2E05-14AB-D50B6C13DB69}"/>
              </a:ext>
            </a:extLst>
          </p:cNvPr>
          <p:cNvSpPr/>
          <p:nvPr/>
        </p:nvSpPr>
        <p:spPr>
          <a:xfrm>
            <a:off x="7885596" y="5360280"/>
            <a:ext cx="1162878" cy="1294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119076" y="1686717"/>
            <a:ext cx="3520482" cy="2925382"/>
            <a:chOff x="8119076" y="1686717"/>
            <a:chExt cx="3520482" cy="2925382"/>
          </a:xfrm>
        </p:grpSpPr>
        <p:pic>
          <p:nvPicPr>
            <p:cNvPr id="3" name="Picture 2">
              <a:extLst>
                <a:ext uri="{FF2B5EF4-FFF2-40B4-BE49-F238E27FC236}">
                  <a16:creationId xmlns:a16="http://schemas.microsoft.com/office/drawing/2014/main" id="{134A6695-90E2-170D-46D9-D1168D2BA124}"/>
                </a:ext>
              </a:extLst>
            </p:cNvPr>
            <p:cNvPicPr>
              <a:picLocks noChangeAspect="1"/>
            </p:cNvPicPr>
            <p:nvPr/>
          </p:nvPicPr>
          <p:blipFill>
            <a:blip r:embed="rId4"/>
            <a:stretch>
              <a:fillRect/>
            </a:stretch>
          </p:blipFill>
          <p:spPr>
            <a:xfrm>
              <a:off x="8342162" y="1686717"/>
              <a:ext cx="3297396" cy="2925382"/>
            </a:xfrm>
            <a:prstGeom prst="rect">
              <a:avLst/>
            </a:prstGeom>
          </p:spPr>
        </p:pic>
        <p:sp>
          <p:nvSpPr>
            <p:cNvPr id="2" name="TextBox 1">
              <a:extLst>
                <a:ext uri="{FF2B5EF4-FFF2-40B4-BE49-F238E27FC236}">
                  <a16:creationId xmlns:a16="http://schemas.microsoft.com/office/drawing/2014/main" id="{97E2C4DA-ED00-4D13-4841-358E12B8682C}"/>
                </a:ext>
              </a:extLst>
            </p:cNvPr>
            <p:cNvSpPr txBox="1"/>
            <p:nvPr/>
          </p:nvSpPr>
          <p:spPr>
            <a:xfrm>
              <a:off x="8119076" y="2203110"/>
              <a:ext cx="941283" cy="1354217"/>
            </a:xfrm>
            <a:prstGeom prst="rect">
              <a:avLst/>
            </a:prstGeom>
            <a:solidFill>
              <a:schemeClr val="bg1"/>
            </a:solidFill>
          </p:spPr>
          <p:txBody>
            <a:bodyPr wrap="none" rtlCol="0">
              <a:spAutoFit/>
            </a:bodyPr>
            <a:lstStyle/>
            <a:p>
              <a:endParaRPr lang="en-US" dirty="0">
                <a:solidFill>
                  <a:srgbClr val="006DAE"/>
                </a:solidFill>
                <a:latin typeface="Greycliff CF Bold" panose="00000800000000000000" pitchFamily="50" charset="0"/>
              </a:endParaRPr>
            </a:p>
            <a:p>
              <a:endParaRPr lang="en-US" dirty="0">
                <a:solidFill>
                  <a:srgbClr val="006DAE"/>
                </a:solidFill>
                <a:latin typeface="Greycliff CF Bold" panose="00000800000000000000" pitchFamily="50" charset="0"/>
              </a:endParaRPr>
            </a:p>
            <a:p>
              <a:r>
                <a:rPr lang="en-US" dirty="0">
                  <a:solidFill>
                    <a:srgbClr val="006DAE"/>
                  </a:solidFill>
                  <a:latin typeface="Greycliff CF Bold" panose="00000800000000000000" pitchFamily="50" charset="0"/>
                </a:rPr>
                <a:t>Impact</a:t>
              </a:r>
            </a:p>
            <a:p>
              <a:endParaRPr lang="en-US" sz="1000" dirty="0">
                <a:solidFill>
                  <a:srgbClr val="006DAE"/>
                </a:solidFill>
                <a:latin typeface="Greycliff CF Bold" panose="00000800000000000000" pitchFamily="50" charset="0"/>
              </a:endParaRPr>
            </a:p>
            <a:p>
              <a:endParaRPr lang="en-US" dirty="0">
                <a:solidFill>
                  <a:srgbClr val="006DAE"/>
                </a:solidFill>
                <a:latin typeface="Greycliff CF Bold" panose="00000800000000000000" pitchFamily="50" charset="0"/>
              </a:endParaRPr>
            </a:p>
          </p:txBody>
        </p:sp>
        <p:sp>
          <p:nvSpPr>
            <p:cNvPr id="4" name="TextBox 3">
              <a:extLst>
                <a:ext uri="{FF2B5EF4-FFF2-40B4-BE49-F238E27FC236}">
                  <a16:creationId xmlns:a16="http://schemas.microsoft.com/office/drawing/2014/main" id="{243C77FB-2D41-10A6-8316-F6983265E9A5}"/>
                </a:ext>
              </a:extLst>
            </p:cNvPr>
            <p:cNvSpPr txBox="1"/>
            <p:nvPr/>
          </p:nvSpPr>
          <p:spPr>
            <a:xfrm>
              <a:off x="9624939" y="4242767"/>
              <a:ext cx="1327356" cy="369332"/>
            </a:xfrm>
            <a:prstGeom prst="rect">
              <a:avLst/>
            </a:prstGeom>
            <a:solidFill>
              <a:schemeClr val="bg1"/>
            </a:solidFill>
          </p:spPr>
          <p:txBody>
            <a:bodyPr wrap="square" rtlCol="0">
              <a:spAutoFit/>
            </a:bodyPr>
            <a:lstStyle/>
            <a:p>
              <a:r>
                <a:rPr lang="en-US" dirty="0">
                  <a:solidFill>
                    <a:srgbClr val="006DAE"/>
                  </a:solidFill>
                  <a:latin typeface="Greycliff CF Bold" panose="00000800000000000000" pitchFamily="50" charset="0"/>
                </a:rPr>
                <a:t>Feasibility</a:t>
              </a:r>
            </a:p>
          </p:txBody>
        </p:sp>
      </p:grpSp>
    </p:spTree>
    <p:extLst>
      <p:ext uri="{BB962C8B-B14F-4D97-AF65-F5344CB8AC3E}">
        <p14:creationId xmlns:p14="http://schemas.microsoft.com/office/powerpoint/2010/main" val="13686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568" y="106660"/>
            <a:ext cx="10515600" cy="1325563"/>
          </a:xfrm>
        </p:spPr>
        <p:txBody>
          <a:bodyPr/>
          <a:lstStyle/>
          <a:p>
            <a:r>
              <a:rPr lang="en-US" dirty="0"/>
              <a:t>Detailed Agenda for Today</a:t>
            </a:r>
          </a:p>
        </p:txBody>
      </p:sp>
      <p:sp>
        <p:nvSpPr>
          <p:cNvPr id="3" name="Content Placeholder 2"/>
          <p:cNvSpPr>
            <a:spLocks noGrp="1"/>
          </p:cNvSpPr>
          <p:nvPr>
            <p:ph idx="1"/>
          </p:nvPr>
        </p:nvSpPr>
        <p:spPr>
          <a:xfrm>
            <a:off x="1024568" y="1432222"/>
            <a:ext cx="10949516" cy="4719195"/>
          </a:xfrm>
        </p:spPr>
        <p:txBody>
          <a:bodyPr vert="horz" lIns="91440" tIns="45720" rIns="91440" bIns="45720" rtlCol="0" anchor="t">
            <a:normAutofit fontScale="62500" lnSpcReduction="20000"/>
          </a:bodyPr>
          <a:lstStyle/>
          <a:p>
            <a:pPr marL="1371600" indent="-1371600">
              <a:buNone/>
            </a:pPr>
            <a:r>
              <a:rPr lang="en-US" dirty="0"/>
              <a:t>9:30am  	Overcoming Your Students’ Invisible Barriers </a:t>
            </a:r>
          </a:p>
          <a:p>
            <a:pPr marL="1371600" indent="-1371600">
              <a:buNone/>
            </a:pPr>
            <a:r>
              <a:rPr lang="en-US" dirty="0"/>
              <a:t>10:20am	BREAK</a:t>
            </a:r>
            <a:endParaRPr lang="en-US" dirty="0">
              <a:cs typeface="Calibri"/>
            </a:endParaRPr>
          </a:p>
          <a:p>
            <a:pPr marL="1371600" indent="-1371600">
              <a:buNone/>
              <a:tabLst>
                <a:tab pos="1371600" algn="l"/>
              </a:tabLst>
            </a:pPr>
            <a:r>
              <a:rPr lang="en-US" dirty="0"/>
              <a:t>10:30am	Unlocking the Creative Potential of Your Students</a:t>
            </a:r>
            <a:endParaRPr lang="en-US" dirty="0">
              <a:cs typeface="Calibri"/>
            </a:endParaRPr>
          </a:p>
          <a:p>
            <a:pPr marL="1371600" indent="-1371600">
              <a:buNone/>
              <a:tabLst>
                <a:tab pos="1371600" algn="l"/>
              </a:tabLst>
            </a:pPr>
            <a:r>
              <a:rPr lang="en-US" dirty="0"/>
              <a:t>11:00am	Returning Educator Panel Discussion</a:t>
            </a:r>
            <a:endParaRPr lang="en-US" dirty="0">
              <a:cs typeface="Calibri"/>
            </a:endParaRPr>
          </a:p>
          <a:p>
            <a:pPr marL="1371600" indent="-1371600">
              <a:buNone/>
              <a:tabLst>
                <a:tab pos="1371600" algn="l"/>
              </a:tabLst>
            </a:pPr>
            <a:r>
              <a:rPr lang="en-US" dirty="0"/>
              <a:t>12:00pm	LUNCH</a:t>
            </a:r>
          </a:p>
          <a:p>
            <a:pPr marL="1371600" indent="-1371600">
              <a:buNone/>
              <a:tabLst>
                <a:tab pos="1371600" algn="l"/>
              </a:tabLst>
            </a:pPr>
            <a:r>
              <a:rPr lang="en-US" dirty="0"/>
              <a:t>12:50pm	Love it!</a:t>
            </a:r>
          </a:p>
          <a:p>
            <a:pPr marL="1371600" indent="-1371600">
              <a:buNone/>
              <a:tabLst>
                <a:tab pos="1371600" algn="l"/>
              </a:tabLst>
            </a:pPr>
            <a:r>
              <a:rPr lang="en-US" dirty="0"/>
              <a:t>1:05pm 	Design Sprint</a:t>
            </a:r>
          </a:p>
          <a:p>
            <a:pPr marL="1371600" indent="-1371600">
              <a:buNone/>
              <a:tabLst>
                <a:tab pos="1371600" algn="l"/>
              </a:tabLst>
            </a:pPr>
            <a:r>
              <a:rPr lang="en-US" dirty="0"/>
              <a:t>2:10 pm	Design Sprint Facilitation</a:t>
            </a:r>
          </a:p>
          <a:p>
            <a:pPr marL="1371600" indent="-1371600">
              <a:buNone/>
              <a:tabLst>
                <a:tab pos="1371600" algn="l"/>
              </a:tabLst>
            </a:pPr>
            <a:r>
              <a:rPr lang="en-US" dirty="0"/>
              <a:t>2:30pm	BREAK</a:t>
            </a:r>
          </a:p>
          <a:p>
            <a:pPr marL="1371600" indent="-1371600">
              <a:buNone/>
              <a:tabLst>
                <a:tab pos="1371600" algn="l"/>
              </a:tabLst>
            </a:pPr>
            <a:r>
              <a:rPr lang="en-US" dirty="0"/>
              <a:t>2:40pm 	Resources and Canvas</a:t>
            </a:r>
          </a:p>
          <a:p>
            <a:pPr marL="1371600" indent="-1371600">
              <a:buNone/>
            </a:pPr>
            <a:r>
              <a:rPr lang="en-US" dirty="0"/>
              <a:t>2:55pm	What is it? </a:t>
            </a:r>
          </a:p>
          <a:p>
            <a:pPr marL="1371600" indent="-1371600">
              <a:buNone/>
            </a:pPr>
            <a:r>
              <a:rPr lang="en-US" dirty="0"/>
              <a:t>3:05pm	Consider the Calendar</a:t>
            </a:r>
          </a:p>
          <a:p>
            <a:pPr marL="1371600" indent="-1371600">
              <a:buNone/>
            </a:pPr>
            <a:r>
              <a:rPr lang="en-US" dirty="0">
                <a:cs typeface="Calibri"/>
              </a:rPr>
              <a:t>3:25pm	Questions/AMA</a:t>
            </a:r>
          </a:p>
          <a:p>
            <a:pPr marL="1371600" indent="-1371600">
              <a:buNone/>
            </a:pPr>
            <a:r>
              <a:rPr lang="en-US" dirty="0">
                <a:cs typeface="Calibri"/>
              </a:rPr>
              <a:t>3:50pm	Reflection and Wrap Up</a:t>
            </a:r>
          </a:p>
          <a:p>
            <a:pPr marL="1371600" indent="-1371600">
              <a:buNone/>
              <a:tabLst>
                <a:tab pos="1371600" algn="l"/>
              </a:tabLst>
            </a:pPr>
            <a:endParaRPr lang="en-US" dirty="0">
              <a:cs typeface="Calibri"/>
            </a:endParaRPr>
          </a:p>
          <a:p>
            <a:endParaRPr lang="en-US" dirty="0"/>
          </a:p>
          <a:p>
            <a:pPr marL="457200" lvl="1" indent="0">
              <a:buNone/>
            </a:pPr>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817482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3FA8-E6CC-ACB9-604C-03ABFA28B0B2}"/>
              </a:ext>
            </a:extLst>
          </p:cNvPr>
          <p:cNvSpPr>
            <a:spLocks noGrp="1"/>
          </p:cNvSpPr>
          <p:nvPr>
            <p:ph type="title"/>
          </p:nvPr>
        </p:nvSpPr>
        <p:spPr/>
        <p:txBody>
          <a:bodyPr/>
          <a:lstStyle/>
          <a:p>
            <a:r>
              <a:rPr lang="en-US" dirty="0"/>
              <a:t>Sharing Ideas</a:t>
            </a:r>
          </a:p>
        </p:txBody>
      </p:sp>
      <p:sp>
        <p:nvSpPr>
          <p:cNvPr id="3" name="Content Placeholder 2">
            <a:extLst>
              <a:ext uri="{FF2B5EF4-FFF2-40B4-BE49-F238E27FC236}">
                <a16:creationId xmlns:a16="http://schemas.microsoft.com/office/drawing/2014/main" id="{9D01DC44-3891-9F4C-45D1-7AECE7CC10AC}"/>
              </a:ext>
            </a:extLst>
          </p:cNvPr>
          <p:cNvSpPr>
            <a:spLocks noGrp="1"/>
          </p:cNvSpPr>
          <p:nvPr>
            <p:ph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607904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39203F-A802-77DD-A744-4649FF2835F6}"/>
              </a:ext>
            </a:extLst>
          </p:cNvPr>
          <p:cNvSpPr>
            <a:spLocks noGrp="1"/>
          </p:cNvSpPr>
          <p:nvPr>
            <p:ph idx="1"/>
          </p:nvPr>
        </p:nvSpPr>
        <p:spPr/>
        <p:txBody>
          <a:bodyPr/>
          <a:lstStyle/>
          <a:p>
            <a:r>
              <a:rPr lang="en-US" dirty="0"/>
              <a:t>Create a quick tangible deliverable (mockup, physical product, </a:t>
            </a:r>
            <a:r>
              <a:rPr lang="en-US" dirty="0" err="1"/>
              <a:t>etc</a:t>
            </a:r>
            <a:r>
              <a:rPr lang="en-US" dirty="0"/>
              <a:t>)</a:t>
            </a:r>
          </a:p>
          <a:p>
            <a:r>
              <a:rPr lang="en-US" dirty="0"/>
              <a:t>Share with experts/users to gather feedback</a:t>
            </a:r>
          </a:p>
          <a:p>
            <a:r>
              <a:rPr lang="en-US" dirty="0"/>
              <a:t>Iterate and refine based on feedback</a:t>
            </a:r>
          </a:p>
          <a:p>
            <a:r>
              <a:rPr lang="en-US" dirty="0"/>
              <a:t>Repeat as necessary</a:t>
            </a:r>
          </a:p>
        </p:txBody>
      </p:sp>
      <p:sp>
        <p:nvSpPr>
          <p:cNvPr id="7" name="Title 6">
            <a:extLst>
              <a:ext uri="{FF2B5EF4-FFF2-40B4-BE49-F238E27FC236}">
                <a16:creationId xmlns:a16="http://schemas.microsoft.com/office/drawing/2014/main" id="{51F0FC2E-18FD-6D34-8978-647A785541D5}"/>
              </a:ext>
            </a:extLst>
          </p:cNvPr>
          <p:cNvSpPr>
            <a:spLocks noGrp="1"/>
          </p:cNvSpPr>
          <p:nvPr>
            <p:ph type="title"/>
          </p:nvPr>
        </p:nvSpPr>
        <p:spPr/>
        <p:txBody>
          <a:bodyPr/>
          <a:lstStyle/>
          <a:p>
            <a:r>
              <a:rPr lang="en-US" b="1"/>
              <a:t>Step 4: Prototype</a:t>
            </a:r>
            <a:endParaRPr lang="en-US"/>
          </a:p>
        </p:txBody>
      </p:sp>
      <p:pic>
        <p:nvPicPr>
          <p:cNvPr id="12" name="Picture 2" descr="Image result for design sprints">
            <a:extLst>
              <a:ext uri="{FF2B5EF4-FFF2-40B4-BE49-F238E27FC236}">
                <a16:creationId xmlns:a16="http://schemas.microsoft.com/office/drawing/2014/main" id="{81FC780A-9D01-49C3-DFED-F18BB3FACE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75" b="7864"/>
          <a:stretch/>
        </p:blipFill>
        <p:spPr bwMode="auto">
          <a:xfrm>
            <a:off x="5536096" y="5393617"/>
            <a:ext cx="5960225" cy="12941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1CCC7ED-C66A-2E05-14AB-D50B6C13DB69}"/>
              </a:ext>
            </a:extLst>
          </p:cNvPr>
          <p:cNvSpPr/>
          <p:nvPr/>
        </p:nvSpPr>
        <p:spPr>
          <a:xfrm>
            <a:off x="9117496" y="5360280"/>
            <a:ext cx="1162878" cy="1294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017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39203F-A802-77DD-A744-4649FF2835F6}"/>
              </a:ext>
            </a:extLst>
          </p:cNvPr>
          <p:cNvSpPr>
            <a:spLocks noGrp="1"/>
          </p:cNvSpPr>
          <p:nvPr>
            <p:ph idx="1"/>
          </p:nvPr>
        </p:nvSpPr>
        <p:spPr/>
        <p:txBody>
          <a:bodyPr/>
          <a:lstStyle/>
          <a:p>
            <a:r>
              <a:rPr lang="en-US"/>
              <a:t>Real world implementation and testing</a:t>
            </a:r>
          </a:p>
          <a:p>
            <a:r>
              <a:rPr lang="en-US"/>
              <a:t>Continue to seeking user feedback and iterate</a:t>
            </a:r>
          </a:p>
        </p:txBody>
      </p:sp>
      <p:sp>
        <p:nvSpPr>
          <p:cNvPr id="7" name="Title 6">
            <a:extLst>
              <a:ext uri="{FF2B5EF4-FFF2-40B4-BE49-F238E27FC236}">
                <a16:creationId xmlns:a16="http://schemas.microsoft.com/office/drawing/2014/main" id="{51F0FC2E-18FD-6D34-8978-647A785541D5}"/>
              </a:ext>
            </a:extLst>
          </p:cNvPr>
          <p:cNvSpPr>
            <a:spLocks noGrp="1"/>
          </p:cNvSpPr>
          <p:nvPr>
            <p:ph type="title"/>
          </p:nvPr>
        </p:nvSpPr>
        <p:spPr/>
        <p:txBody>
          <a:bodyPr/>
          <a:lstStyle/>
          <a:p>
            <a:r>
              <a:rPr lang="en-US" b="1"/>
              <a:t>Step 5: Validate</a:t>
            </a:r>
            <a:endParaRPr lang="en-US"/>
          </a:p>
        </p:txBody>
      </p:sp>
      <p:pic>
        <p:nvPicPr>
          <p:cNvPr id="12" name="Picture 2" descr="Image result for design sprints">
            <a:extLst>
              <a:ext uri="{FF2B5EF4-FFF2-40B4-BE49-F238E27FC236}">
                <a16:creationId xmlns:a16="http://schemas.microsoft.com/office/drawing/2014/main" id="{81FC780A-9D01-49C3-DFED-F18BB3FACE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75" b="7864"/>
          <a:stretch/>
        </p:blipFill>
        <p:spPr bwMode="auto">
          <a:xfrm>
            <a:off x="5536096" y="5393617"/>
            <a:ext cx="5960225" cy="12941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1CCC7ED-C66A-2E05-14AB-D50B6C13DB69}"/>
              </a:ext>
            </a:extLst>
          </p:cNvPr>
          <p:cNvSpPr/>
          <p:nvPr/>
        </p:nvSpPr>
        <p:spPr>
          <a:xfrm>
            <a:off x="10260496" y="5360280"/>
            <a:ext cx="1162878" cy="1294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483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8E54-69C9-7D2F-2DE9-837939CBC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D2B25-03AE-1B94-F132-78D74CD6512B}"/>
              </a:ext>
            </a:extLst>
          </p:cNvPr>
          <p:cNvSpPr>
            <a:spLocks noGrp="1"/>
          </p:cNvSpPr>
          <p:nvPr>
            <p:ph type="title"/>
          </p:nvPr>
        </p:nvSpPr>
        <p:spPr/>
        <p:txBody>
          <a:bodyPr/>
          <a:lstStyle/>
          <a:p>
            <a:r>
              <a:rPr lang="en-US" dirty="0"/>
              <a:t>Design Sprint Reflection</a:t>
            </a:r>
          </a:p>
        </p:txBody>
      </p:sp>
      <p:sp>
        <p:nvSpPr>
          <p:cNvPr id="3" name="Content Placeholder 2">
            <a:extLst>
              <a:ext uri="{FF2B5EF4-FFF2-40B4-BE49-F238E27FC236}">
                <a16:creationId xmlns:a16="http://schemas.microsoft.com/office/drawing/2014/main" id="{E36037AA-553A-080E-9061-BE01AFABC9B9}"/>
              </a:ext>
            </a:extLst>
          </p:cNvPr>
          <p:cNvSpPr>
            <a:spLocks noGrp="1"/>
          </p:cNvSpPr>
          <p:nvPr>
            <p:ph idx="1"/>
          </p:nvPr>
        </p:nvSpPr>
        <p:spPr/>
        <p:txBody>
          <a:bodyPr/>
          <a:lstStyle/>
          <a:p>
            <a:r>
              <a:rPr lang="en-US" dirty="0"/>
              <a:t>How do you feel after that experience? What helped you? What inhibited you?</a:t>
            </a:r>
          </a:p>
          <a:p>
            <a:r>
              <a:rPr lang="en-US" dirty="0"/>
              <a:t>What implications do you have for your own classroom? </a:t>
            </a:r>
          </a:p>
        </p:txBody>
      </p:sp>
    </p:spTree>
    <p:extLst>
      <p:ext uri="{BB962C8B-B14F-4D97-AF65-F5344CB8AC3E}">
        <p14:creationId xmlns:p14="http://schemas.microsoft.com/office/powerpoint/2010/main" val="987983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FC25-72B0-D5F9-2121-BC2BB9B7A2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A1B04C-2B63-2F1C-CDA9-8530515E99E1}"/>
              </a:ext>
            </a:extLst>
          </p:cNvPr>
          <p:cNvSpPr>
            <a:spLocks noGrp="1"/>
          </p:cNvSpPr>
          <p:nvPr>
            <p:ph type="title"/>
          </p:nvPr>
        </p:nvSpPr>
        <p:spPr/>
        <p:txBody>
          <a:bodyPr/>
          <a:lstStyle/>
          <a:p>
            <a:r>
              <a:rPr lang="en-US" dirty="0"/>
              <a:t>Design Sprint Facilitation</a:t>
            </a:r>
          </a:p>
        </p:txBody>
      </p:sp>
      <p:sp>
        <p:nvSpPr>
          <p:cNvPr id="5" name="Content Placeholder 4">
            <a:extLst>
              <a:ext uri="{FF2B5EF4-FFF2-40B4-BE49-F238E27FC236}">
                <a16:creationId xmlns:a16="http://schemas.microsoft.com/office/drawing/2014/main" id="{905B200E-A3BE-126C-CA59-C1595D6B58C6}"/>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87313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39203F-A802-77DD-A744-4649FF2835F6}"/>
              </a:ext>
            </a:extLst>
          </p:cNvPr>
          <p:cNvSpPr>
            <a:spLocks noGrp="1"/>
          </p:cNvSpPr>
          <p:nvPr>
            <p:ph idx="1"/>
          </p:nvPr>
        </p:nvSpPr>
        <p:spPr/>
        <p:txBody>
          <a:bodyPr>
            <a:normAutofit lnSpcReduction="10000"/>
          </a:bodyPr>
          <a:lstStyle/>
          <a:p>
            <a:r>
              <a:rPr lang="en-US" dirty="0"/>
              <a:t>Deciding when/where to stop</a:t>
            </a:r>
          </a:p>
          <a:p>
            <a:pPr lvl="1"/>
            <a:r>
              <a:rPr lang="en-US" dirty="0"/>
              <a:t>Don’t skip the ‘understand phase’. </a:t>
            </a:r>
          </a:p>
          <a:p>
            <a:pPr lvl="1"/>
            <a:r>
              <a:rPr lang="en-US" dirty="0"/>
              <a:t>We often stop after the converge phase for presentations/sharing.</a:t>
            </a:r>
          </a:p>
          <a:p>
            <a:r>
              <a:rPr lang="en-US" dirty="0"/>
              <a:t>Broad applicability and use</a:t>
            </a:r>
          </a:p>
          <a:p>
            <a:r>
              <a:rPr lang="en-US" dirty="0"/>
              <a:t>Design sprints work well with topics/challenges that are:</a:t>
            </a:r>
          </a:p>
          <a:p>
            <a:pPr lvl="1"/>
            <a:r>
              <a:rPr lang="en-US" dirty="0"/>
              <a:t>Real, urgent, meaningful</a:t>
            </a:r>
          </a:p>
          <a:p>
            <a:pPr lvl="1"/>
            <a:r>
              <a:rPr lang="en-US" dirty="0"/>
              <a:t>Have no clear/right answer</a:t>
            </a:r>
          </a:p>
          <a:p>
            <a:pPr lvl="1"/>
            <a:r>
              <a:rPr lang="en-US" dirty="0"/>
              <a:t>In need of creative problem solving</a:t>
            </a:r>
          </a:p>
          <a:p>
            <a:pPr lvl="1"/>
            <a:r>
              <a:rPr lang="en-US" dirty="0"/>
              <a:t>Open ended but not too open </a:t>
            </a:r>
          </a:p>
          <a:p>
            <a:r>
              <a:rPr lang="en-US" dirty="0"/>
              <a:t>Recommended in 1.6 as well as a few other spots in the curriculum</a:t>
            </a:r>
          </a:p>
          <a:p>
            <a:endParaRPr lang="en-US" dirty="0"/>
          </a:p>
          <a:p>
            <a:pPr lvl="1"/>
            <a:endParaRPr lang="en-US" dirty="0"/>
          </a:p>
          <a:p>
            <a:endParaRPr lang="en-US" dirty="0"/>
          </a:p>
        </p:txBody>
      </p:sp>
      <p:sp>
        <p:nvSpPr>
          <p:cNvPr id="7" name="Title 6">
            <a:extLst>
              <a:ext uri="{FF2B5EF4-FFF2-40B4-BE49-F238E27FC236}">
                <a16:creationId xmlns:a16="http://schemas.microsoft.com/office/drawing/2014/main" id="{51F0FC2E-18FD-6D34-8978-647A785541D5}"/>
              </a:ext>
            </a:extLst>
          </p:cNvPr>
          <p:cNvSpPr>
            <a:spLocks noGrp="1"/>
          </p:cNvSpPr>
          <p:nvPr>
            <p:ph type="title"/>
          </p:nvPr>
        </p:nvSpPr>
        <p:spPr/>
        <p:txBody>
          <a:bodyPr/>
          <a:lstStyle/>
          <a:p>
            <a:r>
              <a:rPr lang="en-US" b="1"/>
              <a:t>In-School Applicability</a:t>
            </a:r>
            <a:endParaRPr lang="en-US"/>
          </a:p>
        </p:txBody>
      </p:sp>
    </p:spTree>
    <p:extLst>
      <p:ext uri="{BB962C8B-B14F-4D97-AF65-F5344CB8AC3E}">
        <p14:creationId xmlns:p14="http://schemas.microsoft.com/office/powerpoint/2010/main" val="124815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4732-DD88-1184-131F-05A9E12A9A5F}"/>
              </a:ext>
            </a:extLst>
          </p:cNvPr>
          <p:cNvSpPr>
            <a:spLocks noGrp="1"/>
          </p:cNvSpPr>
          <p:nvPr>
            <p:ph type="title"/>
          </p:nvPr>
        </p:nvSpPr>
        <p:spPr/>
        <p:txBody>
          <a:bodyPr/>
          <a:lstStyle/>
          <a:p>
            <a:r>
              <a:rPr lang="en-US" dirty="0"/>
              <a:t>Facilitation Notes</a:t>
            </a:r>
          </a:p>
        </p:txBody>
      </p:sp>
      <p:sp>
        <p:nvSpPr>
          <p:cNvPr id="3" name="Content Placeholder 2">
            <a:extLst>
              <a:ext uri="{FF2B5EF4-FFF2-40B4-BE49-F238E27FC236}">
                <a16:creationId xmlns:a16="http://schemas.microsoft.com/office/drawing/2014/main" id="{695F85F1-3CF6-E21A-D998-CD73995B4995}"/>
              </a:ext>
            </a:extLst>
          </p:cNvPr>
          <p:cNvSpPr>
            <a:spLocks noGrp="1"/>
          </p:cNvSpPr>
          <p:nvPr>
            <p:ph idx="1"/>
          </p:nvPr>
        </p:nvSpPr>
        <p:spPr/>
        <p:txBody>
          <a:bodyPr/>
          <a:lstStyle/>
          <a:p>
            <a:r>
              <a:rPr lang="en-US" dirty="0"/>
              <a:t>Timing</a:t>
            </a:r>
          </a:p>
          <a:p>
            <a:pPr lvl="1"/>
            <a:r>
              <a:rPr lang="en-US" dirty="0"/>
              <a:t>60 min </a:t>
            </a:r>
            <a:r>
              <a:rPr lang="en-US" i="1" dirty="0"/>
              <a:t>minimum</a:t>
            </a:r>
            <a:r>
              <a:rPr lang="en-US" dirty="0"/>
              <a:t> for work time will be needed; could do 3 day, one phase per day approach</a:t>
            </a:r>
          </a:p>
          <a:p>
            <a:pPr lvl="1"/>
            <a:r>
              <a:rPr lang="en-US" dirty="0"/>
              <a:t>Keep a timer running and visible at least for yourself, it can be helpful to add time above what was stated if the conversation and creativity are flowing </a:t>
            </a:r>
          </a:p>
          <a:p>
            <a:pPr lvl="1"/>
            <a:r>
              <a:rPr lang="en-US" dirty="0"/>
              <a:t>Convergent thinking is often the most variable for groups. Typically give more time for this than divergent thinking or understanding the problem. For groups who arrive at one solution quickly, have them begin developing how they will present the solution or building a prototype. </a:t>
            </a:r>
          </a:p>
        </p:txBody>
      </p:sp>
    </p:spTree>
    <p:extLst>
      <p:ext uri="{BB962C8B-B14F-4D97-AF65-F5344CB8AC3E}">
        <p14:creationId xmlns:p14="http://schemas.microsoft.com/office/powerpoint/2010/main" val="16420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4732-DD88-1184-131F-05A9E12A9A5F}"/>
              </a:ext>
            </a:extLst>
          </p:cNvPr>
          <p:cNvSpPr>
            <a:spLocks noGrp="1"/>
          </p:cNvSpPr>
          <p:nvPr>
            <p:ph type="title"/>
          </p:nvPr>
        </p:nvSpPr>
        <p:spPr/>
        <p:txBody>
          <a:bodyPr/>
          <a:lstStyle/>
          <a:p>
            <a:r>
              <a:rPr lang="en-US" dirty="0"/>
              <a:t>Facilitation Notes</a:t>
            </a:r>
          </a:p>
        </p:txBody>
      </p:sp>
      <p:sp>
        <p:nvSpPr>
          <p:cNvPr id="3" name="Content Placeholder 2">
            <a:extLst>
              <a:ext uri="{FF2B5EF4-FFF2-40B4-BE49-F238E27FC236}">
                <a16:creationId xmlns:a16="http://schemas.microsoft.com/office/drawing/2014/main" id="{695F85F1-3CF6-E21A-D998-CD73995B4995}"/>
              </a:ext>
            </a:extLst>
          </p:cNvPr>
          <p:cNvSpPr>
            <a:spLocks noGrp="1"/>
          </p:cNvSpPr>
          <p:nvPr>
            <p:ph idx="1"/>
          </p:nvPr>
        </p:nvSpPr>
        <p:spPr/>
        <p:txBody>
          <a:bodyPr/>
          <a:lstStyle/>
          <a:p>
            <a:r>
              <a:rPr lang="en-US" dirty="0"/>
              <a:t>Participants</a:t>
            </a:r>
          </a:p>
          <a:p>
            <a:pPr lvl="1"/>
            <a:r>
              <a:rPr lang="en-US" dirty="0"/>
              <a:t>Recommend groups of 3-5 people</a:t>
            </a:r>
          </a:p>
          <a:p>
            <a:pPr lvl="1"/>
            <a:r>
              <a:rPr lang="en-US" dirty="0"/>
              <a:t>It’s challenging to both lead and participate in a sprint. If you want to be an active voice in the problem solving, consider a third-party facilitator.</a:t>
            </a:r>
          </a:p>
          <a:p>
            <a:pPr lvl="1"/>
            <a:r>
              <a:rPr lang="en-US" dirty="0"/>
              <a:t>Be mindful of group dynamics. Having diverse perspectives in a group is important, but you will need to create a space that all voices and ideas will be heard and valued. </a:t>
            </a:r>
          </a:p>
        </p:txBody>
      </p:sp>
    </p:spTree>
    <p:extLst>
      <p:ext uri="{BB962C8B-B14F-4D97-AF65-F5344CB8AC3E}">
        <p14:creationId xmlns:p14="http://schemas.microsoft.com/office/powerpoint/2010/main" val="72984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4732-DD88-1184-131F-05A9E12A9A5F}"/>
              </a:ext>
            </a:extLst>
          </p:cNvPr>
          <p:cNvSpPr>
            <a:spLocks noGrp="1"/>
          </p:cNvSpPr>
          <p:nvPr>
            <p:ph type="title"/>
          </p:nvPr>
        </p:nvSpPr>
        <p:spPr/>
        <p:txBody>
          <a:bodyPr/>
          <a:lstStyle/>
          <a:p>
            <a:r>
              <a:rPr lang="en-US" dirty="0"/>
              <a:t>Facilitation Notes</a:t>
            </a:r>
          </a:p>
        </p:txBody>
      </p:sp>
      <p:sp>
        <p:nvSpPr>
          <p:cNvPr id="3" name="Content Placeholder 2">
            <a:extLst>
              <a:ext uri="{FF2B5EF4-FFF2-40B4-BE49-F238E27FC236}">
                <a16:creationId xmlns:a16="http://schemas.microsoft.com/office/drawing/2014/main" id="{695F85F1-3CF6-E21A-D998-CD73995B4995}"/>
              </a:ext>
            </a:extLst>
          </p:cNvPr>
          <p:cNvSpPr>
            <a:spLocks noGrp="1"/>
          </p:cNvSpPr>
          <p:nvPr>
            <p:ph idx="1"/>
          </p:nvPr>
        </p:nvSpPr>
        <p:spPr/>
        <p:txBody>
          <a:bodyPr>
            <a:normAutofit lnSpcReduction="10000"/>
          </a:bodyPr>
          <a:lstStyle/>
          <a:p>
            <a:r>
              <a:rPr lang="en-US" dirty="0"/>
              <a:t>Exercise Tools</a:t>
            </a:r>
          </a:p>
          <a:p>
            <a:pPr lvl="1"/>
            <a:r>
              <a:rPr lang="en-US" dirty="0"/>
              <a:t>Solo flight </a:t>
            </a:r>
          </a:p>
          <a:p>
            <a:pPr lvl="2"/>
            <a:r>
              <a:rPr lang="en-US" dirty="0"/>
              <a:t>Specific time for silence and individual thought before group share outs. </a:t>
            </a:r>
          </a:p>
          <a:p>
            <a:pPr lvl="1"/>
            <a:r>
              <a:rPr lang="en-US" dirty="0"/>
              <a:t>Take 2 </a:t>
            </a:r>
          </a:p>
          <a:p>
            <a:pPr lvl="2"/>
            <a:r>
              <a:rPr lang="en-US" dirty="0"/>
              <a:t>Each group member shares their ideas or thoughts for ‘2’ minutes. You can choose any number here. This ensures all group members have equal voice time which helps to limit the loud and encourage the quiet. </a:t>
            </a:r>
          </a:p>
          <a:p>
            <a:pPr lvl="1"/>
            <a:r>
              <a:rPr lang="en-US" dirty="0"/>
              <a:t>Dot voting </a:t>
            </a:r>
          </a:p>
          <a:p>
            <a:pPr lvl="2"/>
            <a:r>
              <a:rPr lang="en-US" dirty="0"/>
              <a:t>With many ideas on the table or potential solutions, each person is given three dot stickers and an opportunity to vote for the best idea from their perspective. This might be followed by a ‘take 2’ for people to explain their votes. This can help with consensus building but generally consensus doesn’t always equal the best idea. Ensure there is discussion before selecting a move forward solution.  </a:t>
            </a:r>
          </a:p>
          <a:p>
            <a:pPr lvl="1"/>
            <a:endParaRPr lang="en-US" dirty="0"/>
          </a:p>
        </p:txBody>
      </p:sp>
    </p:spTree>
    <p:extLst>
      <p:ext uri="{BB962C8B-B14F-4D97-AF65-F5344CB8AC3E}">
        <p14:creationId xmlns:p14="http://schemas.microsoft.com/office/powerpoint/2010/main" val="32076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4732-DD88-1184-131F-05A9E12A9A5F}"/>
              </a:ext>
            </a:extLst>
          </p:cNvPr>
          <p:cNvSpPr>
            <a:spLocks noGrp="1"/>
          </p:cNvSpPr>
          <p:nvPr>
            <p:ph type="title"/>
          </p:nvPr>
        </p:nvSpPr>
        <p:spPr/>
        <p:txBody>
          <a:bodyPr/>
          <a:lstStyle/>
          <a:p>
            <a:r>
              <a:rPr lang="en-US" dirty="0"/>
              <a:t>Facilitation Notes</a:t>
            </a:r>
          </a:p>
        </p:txBody>
      </p:sp>
      <p:sp>
        <p:nvSpPr>
          <p:cNvPr id="3" name="Content Placeholder 2">
            <a:extLst>
              <a:ext uri="{FF2B5EF4-FFF2-40B4-BE49-F238E27FC236}">
                <a16:creationId xmlns:a16="http://schemas.microsoft.com/office/drawing/2014/main" id="{695F85F1-3CF6-E21A-D998-CD73995B4995}"/>
              </a:ext>
            </a:extLst>
          </p:cNvPr>
          <p:cNvSpPr>
            <a:spLocks noGrp="1"/>
          </p:cNvSpPr>
          <p:nvPr>
            <p:ph idx="1"/>
          </p:nvPr>
        </p:nvSpPr>
        <p:spPr/>
        <p:txBody>
          <a:bodyPr/>
          <a:lstStyle/>
          <a:p>
            <a:r>
              <a:rPr lang="en-US" dirty="0"/>
              <a:t>Tangible Tools</a:t>
            </a:r>
          </a:p>
          <a:p>
            <a:pPr lvl="1"/>
            <a:r>
              <a:rPr lang="en-US" dirty="0"/>
              <a:t>Sticky notes are highly encouraged. Having the tangible representation of individual ideas helps.</a:t>
            </a:r>
          </a:p>
          <a:p>
            <a:pPr lvl="1"/>
            <a:r>
              <a:rPr lang="en-US" dirty="0"/>
              <a:t>Impact vs Feasibility matrix – if using these criteria, have participants draw a matrix or have one preprinted. </a:t>
            </a:r>
          </a:p>
          <a:p>
            <a:pPr lvl="1"/>
            <a:r>
              <a:rPr lang="en-US" dirty="0"/>
              <a:t>Camera – take a photo of final matrix or be sure ideas not chosen are captured as these often become helpful to look back on in the future. </a:t>
            </a:r>
          </a:p>
        </p:txBody>
      </p:sp>
    </p:spTree>
    <p:extLst>
      <p:ext uri="{BB962C8B-B14F-4D97-AF65-F5344CB8AC3E}">
        <p14:creationId xmlns:p14="http://schemas.microsoft.com/office/powerpoint/2010/main" val="29883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0294-1BD6-8DE2-6F5C-564414E6C438}"/>
              </a:ext>
            </a:extLst>
          </p:cNvPr>
          <p:cNvSpPr>
            <a:spLocks noGrp="1"/>
          </p:cNvSpPr>
          <p:nvPr>
            <p:ph type="title"/>
          </p:nvPr>
        </p:nvSpPr>
        <p:spPr/>
        <p:txBody>
          <a:bodyPr/>
          <a:lstStyle/>
          <a:p>
            <a:r>
              <a:rPr lang="en-US" dirty="0"/>
              <a:t>Overcoming Students’ Invisible Barriers</a:t>
            </a:r>
          </a:p>
        </p:txBody>
      </p:sp>
      <p:sp>
        <p:nvSpPr>
          <p:cNvPr id="4" name="Text Placeholder 3">
            <a:extLst>
              <a:ext uri="{FF2B5EF4-FFF2-40B4-BE49-F238E27FC236}">
                <a16:creationId xmlns:a16="http://schemas.microsoft.com/office/drawing/2014/main" id="{70292682-DC90-8928-338E-C4EBAC6C0F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7043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D57E8-761B-B994-D1BB-CA6389469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82C3C-B2B1-0C85-A9A1-43E2E7AEB965}"/>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039F2527-1AA3-C0F1-09D4-689338193656}"/>
              </a:ext>
            </a:extLst>
          </p:cNvPr>
          <p:cNvSpPr>
            <a:spLocks noGrp="1"/>
          </p:cNvSpPr>
          <p:nvPr>
            <p:ph idx="1"/>
          </p:nvPr>
        </p:nvSpPr>
        <p:spPr/>
        <p:txBody>
          <a:bodyPr/>
          <a:lstStyle/>
          <a:p>
            <a:r>
              <a:rPr lang="en-US" dirty="0"/>
              <a:t>Return at 2:45pm</a:t>
            </a:r>
          </a:p>
        </p:txBody>
      </p:sp>
    </p:spTree>
    <p:extLst>
      <p:ext uri="{BB962C8B-B14F-4D97-AF65-F5344CB8AC3E}">
        <p14:creationId xmlns:p14="http://schemas.microsoft.com/office/powerpoint/2010/main" val="2970744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E84A-4F38-7C0A-29F2-30D126E9449E}"/>
              </a:ext>
            </a:extLst>
          </p:cNvPr>
          <p:cNvSpPr>
            <a:spLocks noGrp="1"/>
          </p:cNvSpPr>
          <p:nvPr>
            <p:ph type="title"/>
          </p:nvPr>
        </p:nvSpPr>
        <p:spPr/>
        <p:txBody>
          <a:bodyPr/>
          <a:lstStyle/>
          <a:p>
            <a:r>
              <a:rPr lang="en-US" dirty="0"/>
              <a:t>Resources &amp; Canvas</a:t>
            </a:r>
          </a:p>
        </p:txBody>
      </p:sp>
      <p:sp>
        <p:nvSpPr>
          <p:cNvPr id="3" name="Text Placeholder 2">
            <a:extLst>
              <a:ext uri="{FF2B5EF4-FFF2-40B4-BE49-F238E27FC236}">
                <a16:creationId xmlns:a16="http://schemas.microsoft.com/office/drawing/2014/main" id="{1B7E2C9F-CDB4-6B8F-4976-1BF6A77112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886423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7551FA-310E-76E5-61F9-72352F1B20D9}"/>
              </a:ext>
            </a:extLst>
          </p:cNvPr>
          <p:cNvPicPr>
            <a:picLocks noChangeAspect="1"/>
          </p:cNvPicPr>
          <p:nvPr/>
        </p:nvPicPr>
        <p:blipFill>
          <a:blip r:embed="rId2"/>
          <a:stretch>
            <a:fillRect/>
          </a:stretch>
        </p:blipFill>
        <p:spPr>
          <a:xfrm>
            <a:off x="3806996" y="1037200"/>
            <a:ext cx="2393314" cy="2422034"/>
          </a:xfrm>
          <a:prstGeom prst="rect">
            <a:avLst/>
          </a:prstGeom>
          <a:ln w="38100">
            <a:solidFill>
              <a:srgbClr val="0854A0"/>
            </a:solidFill>
          </a:ln>
        </p:spPr>
      </p:pic>
      <p:sp>
        <p:nvSpPr>
          <p:cNvPr id="6" name="TextBox 5">
            <a:extLst>
              <a:ext uri="{FF2B5EF4-FFF2-40B4-BE49-F238E27FC236}">
                <a16:creationId xmlns:a16="http://schemas.microsoft.com/office/drawing/2014/main" id="{9A895512-AC97-7FB6-7401-054442ABFF56}"/>
              </a:ext>
            </a:extLst>
          </p:cNvPr>
          <p:cNvSpPr txBox="1"/>
          <p:nvPr/>
        </p:nvSpPr>
        <p:spPr>
          <a:xfrm>
            <a:off x="3647996" y="3642979"/>
            <a:ext cx="2677336" cy="1323439"/>
          </a:xfrm>
          <a:prstGeom prst="rect">
            <a:avLst/>
          </a:prstGeom>
          <a:noFill/>
        </p:spPr>
        <p:txBody>
          <a:bodyPr wrap="none" rtlCol="0">
            <a:spAutoFit/>
          </a:bodyPr>
          <a:lstStyle/>
          <a:p>
            <a:r>
              <a:rPr lang="en-US" sz="2800" b="1" dirty="0"/>
              <a:t>Melanie </a:t>
            </a:r>
          </a:p>
          <a:p>
            <a:r>
              <a:rPr lang="en-US" sz="2800" b="1" dirty="0" err="1"/>
              <a:t>Schleiniger</a:t>
            </a:r>
            <a:r>
              <a:rPr lang="en-US" sz="2800" b="1" dirty="0"/>
              <a:t> </a:t>
            </a:r>
          </a:p>
          <a:p>
            <a:r>
              <a:rPr lang="en-US" sz="2400" dirty="0"/>
              <a:t>mschlein@udel.edu</a:t>
            </a:r>
          </a:p>
        </p:txBody>
      </p:sp>
      <p:pic>
        <p:nvPicPr>
          <p:cNvPr id="8" name="Picture 7">
            <a:extLst>
              <a:ext uri="{FF2B5EF4-FFF2-40B4-BE49-F238E27FC236}">
                <a16:creationId xmlns:a16="http://schemas.microsoft.com/office/drawing/2014/main" id="{575738E3-8355-3B20-8AD5-0B568CBC8BA1}"/>
              </a:ext>
            </a:extLst>
          </p:cNvPr>
          <p:cNvPicPr>
            <a:picLocks noChangeAspect="1"/>
          </p:cNvPicPr>
          <p:nvPr/>
        </p:nvPicPr>
        <p:blipFill>
          <a:blip r:embed="rId3"/>
          <a:stretch>
            <a:fillRect/>
          </a:stretch>
        </p:blipFill>
        <p:spPr>
          <a:xfrm>
            <a:off x="1287333" y="1037200"/>
            <a:ext cx="2207752" cy="2422034"/>
          </a:xfrm>
          <a:prstGeom prst="rect">
            <a:avLst/>
          </a:prstGeom>
          <a:ln w="38100">
            <a:solidFill>
              <a:srgbClr val="0854A0"/>
            </a:solidFill>
          </a:ln>
        </p:spPr>
      </p:pic>
      <p:sp>
        <p:nvSpPr>
          <p:cNvPr id="9" name="TextBox 8">
            <a:extLst>
              <a:ext uri="{FF2B5EF4-FFF2-40B4-BE49-F238E27FC236}">
                <a16:creationId xmlns:a16="http://schemas.microsoft.com/office/drawing/2014/main" id="{CF89273C-554E-EFA1-55AD-A8009C4E055B}"/>
              </a:ext>
            </a:extLst>
          </p:cNvPr>
          <p:cNvSpPr txBox="1"/>
          <p:nvPr/>
        </p:nvSpPr>
        <p:spPr>
          <a:xfrm>
            <a:off x="1153419" y="3642979"/>
            <a:ext cx="2454839" cy="1323439"/>
          </a:xfrm>
          <a:prstGeom prst="rect">
            <a:avLst/>
          </a:prstGeom>
          <a:noFill/>
        </p:spPr>
        <p:txBody>
          <a:bodyPr wrap="none" rtlCol="0">
            <a:spAutoFit/>
          </a:bodyPr>
          <a:lstStyle/>
          <a:p>
            <a:r>
              <a:rPr lang="en-US" sz="2800" b="1" dirty="0"/>
              <a:t>Felicia </a:t>
            </a:r>
          </a:p>
          <a:p>
            <a:r>
              <a:rPr lang="en-US" sz="2800" b="1" dirty="0"/>
              <a:t>Harrington </a:t>
            </a:r>
          </a:p>
          <a:p>
            <a:r>
              <a:rPr lang="en-US" sz="2400" dirty="0"/>
              <a:t>feliciah@udel.edu</a:t>
            </a:r>
          </a:p>
        </p:txBody>
      </p:sp>
      <p:pic>
        <p:nvPicPr>
          <p:cNvPr id="13" name="Picture 12">
            <a:extLst>
              <a:ext uri="{FF2B5EF4-FFF2-40B4-BE49-F238E27FC236}">
                <a16:creationId xmlns:a16="http://schemas.microsoft.com/office/drawing/2014/main" id="{5E3C1183-A825-3792-8726-8A33B7F0E932}"/>
              </a:ext>
            </a:extLst>
          </p:cNvPr>
          <p:cNvPicPr>
            <a:picLocks noChangeAspect="1"/>
          </p:cNvPicPr>
          <p:nvPr/>
        </p:nvPicPr>
        <p:blipFill rotWithShape="1">
          <a:blip r:embed="rId4"/>
          <a:srcRect b="2244"/>
          <a:stretch/>
        </p:blipFill>
        <p:spPr>
          <a:xfrm>
            <a:off x="9217446" y="1055600"/>
            <a:ext cx="2423195" cy="2403634"/>
          </a:xfrm>
          <a:prstGeom prst="rect">
            <a:avLst/>
          </a:prstGeom>
          <a:ln w="38100">
            <a:solidFill>
              <a:srgbClr val="0854A0"/>
            </a:solidFill>
          </a:ln>
        </p:spPr>
      </p:pic>
      <p:sp>
        <p:nvSpPr>
          <p:cNvPr id="14" name="TextBox 13">
            <a:extLst>
              <a:ext uri="{FF2B5EF4-FFF2-40B4-BE49-F238E27FC236}">
                <a16:creationId xmlns:a16="http://schemas.microsoft.com/office/drawing/2014/main" id="{EBB7C73F-31F8-F345-B516-A718576EDE7E}"/>
              </a:ext>
            </a:extLst>
          </p:cNvPr>
          <p:cNvSpPr txBox="1"/>
          <p:nvPr/>
        </p:nvSpPr>
        <p:spPr>
          <a:xfrm>
            <a:off x="6412199" y="3637259"/>
            <a:ext cx="2156168" cy="1754326"/>
          </a:xfrm>
          <a:prstGeom prst="rect">
            <a:avLst/>
          </a:prstGeom>
          <a:noFill/>
        </p:spPr>
        <p:txBody>
          <a:bodyPr wrap="none" rtlCol="0">
            <a:spAutoFit/>
          </a:bodyPr>
          <a:lstStyle/>
          <a:p>
            <a:r>
              <a:rPr lang="en-US" sz="2800" b="1" dirty="0"/>
              <a:t>Rebecca</a:t>
            </a:r>
          </a:p>
          <a:p>
            <a:r>
              <a:rPr lang="en-US" sz="2800" b="1" dirty="0"/>
              <a:t>Wasniewski</a:t>
            </a:r>
          </a:p>
          <a:p>
            <a:r>
              <a:rPr lang="en-US" sz="2400" dirty="0"/>
              <a:t>rwas@udel.edu</a:t>
            </a:r>
          </a:p>
          <a:p>
            <a:endParaRPr lang="en-US" sz="2800" b="1" dirty="0"/>
          </a:p>
        </p:txBody>
      </p:sp>
      <p:pic>
        <p:nvPicPr>
          <p:cNvPr id="1026" name="Picture 2" descr="Profile photo of Rebecca Warne-Wasniewski">
            <a:extLst>
              <a:ext uri="{FF2B5EF4-FFF2-40B4-BE49-F238E27FC236}">
                <a16:creationId xmlns:a16="http://schemas.microsoft.com/office/drawing/2014/main" id="{90359BEF-7255-56E9-99D0-0F1DFC22C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21" y="1051560"/>
            <a:ext cx="2393314" cy="2393314"/>
          </a:xfrm>
          <a:prstGeom prst="rect">
            <a:avLst/>
          </a:prstGeom>
          <a:noFill/>
          <a:ln w="38100">
            <a:solidFill>
              <a:srgbClr val="0854A0"/>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0101D6-2FDE-0FA1-820D-D34009FE1478}"/>
              </a:ext>
            </a:extLst>
          </p:cNvPr>
          <p:cNvSpPr txBox="1"/>
          <p:nvPr/>
        </p:nvSpPr>
        <p:spPr>
          <a:xfrm>
            <a:off x="9111098" y="3637259"/>
            <a:ext cx="2727029" cy="1323439"/>
          </a:xfrm>
          <a:prstGeom prst="rect">
            <a:avLst/>
          </a:prstGeom>
          <a:noFill/>
        </p:spPr>
        <p:txBody>
          <a:bodyPr wrap="none" rtlCol="0">
            <a:spAutoFit/>
          </a:bodyPr>
          <a:lstStyle/>
          <a:p>
            <a:r>
              <a:rPr lang="en-US" sz="2800" b="1" dirty="0"/>
              <a:t>Maggie </a:t>
            </a:r>
          </a:p>
          <a:p>
            <a:r>
              <a:rPr lang="en-US" sz="2800" b="1" dirty="0"/>
              <a:t>Nelson</a:t>
            </a:r>
          </a:p>
          <a:p>
            <a:r>
              <a:rPr lang="en-US" sz="2400" dirty="0"/>
              <a:t>magsnels@udel.edu</a:t>
            </a:r>
          </a:p>
        </p:txBody>
      </p:sp>
    </p:spTree>
    <p:extLst>
      <p:ext uri="{BB962C8B-B14F-4D97-AF65-F5344CB8AC3E}">
        <p14:creationId xmlns:p14="http://schemas.microsoft.com/office/powerpoint/2010/main" val="25692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44F5-F6B1-8112-E4FF-1997CE755CC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58FD637-957A-A93C-83A9-559ABCA9FADD}"/>
              </a:ext>
            </a:extLst>
          </p:cNvPr>
          <p:cNvSpPr>
            <a:spLocks noGrp="1"/>
          </p:cNvSpPr>
          <p:nvPr>
            <p:ph type="body" idx="1"/>
          </p:nvPr>
        </p:nvSpPr>
        <p:spPr/>
        <p:txBody>
          <a:bodyPr/>
          <a:lstStyle/>
          <a:p>
            <a:endParaRPr lang="en-US"/>
          </a:p>
        </p:txBody>
      </p:sp>
      <p:pic>
        <p:nvPicPr>
          <p:cNvPr id="4" name="Picture 3" descr="A ultrasound of a baby&#10;&#10;AI-generated content may be incorrect.">
            <a:extLst>
              <a:ext uri="{FF2B5EF4-FFF2-40B4-BE49-F238E27FC236}">
                <a16:creationId xmlns:a16="http://schemas.microsoft.com/office/drawing/2014/main" id="{B57E3FD3-5ECE-562C-572D-161BA4BF2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CB148A2-B7AE-CB31-F283-0535F84BD5E0}"/>
              </a:ext>
            </a:extLst>
          </p:cNvPr>
          <p:cNvSpPr/>
          <p:nvPr/>
        </p:nvSpPr>
        <p:spPr>
          <a:xfrm>
            <a:off x="8213725" y="209552"/>
            <a:ext cx="3556000" cy="150018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New Arrival: Jan 2026</a:t>
            </a:r>
          </a:p>
        </p:txBody>
      </p:sp>
    </p:spTree>
    <p:extLst>
      <p:ext uri="{BB962C8B-B14F-4D97-AF65-F5344CB8AC3E}">
        <p14:creationId xmlns:p14="http://schemas.microsoft.com/office/powerpoint/2010/main" val="8265450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E74B-90B9-17C1-C880-8EB95B11F34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570139A1-878C-536D-BEEB-ADC6186CA65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08B7E0A2-1A2C-7CC5-9E42-2595ED2E0099}"/>
              </a:ext>
            </a:extLst>
          </p:cNvPr>
          <p:cNvPicPr>
            <a:picLocks noChangeAspect="1"/>
          </p:cNvPicPr>
          <p:nvPr/>
        </p:nvPicPr>
        <p:blipFill rotWithShape="1">
          <a:blip r:embed="rId2"/>
          <a:srcRect b="32696"/>
          <a:stretch/>
        </p:blipFill>
        <p:spPr>
          <a:xfrm>
            <a:off x="2608447" y="1387408"/>
            <a:ext cx="7426854" cy="3497395"/>
          </a:xfrm>
          <a:prstGeom prst="rect">
            <a:avLst/>
          </a:prstGeom>
        </p:spPr>
      </p:pic>
    </p:spTree>
    <p:extLst>
      <p:ext uri="{BB962C8B-B14F-4D97-AF65-F5344CB8AC3E}">
        <p14:creationId xmlns:p14="http://schemas.microsoft.com/office/powerpoint/2010/main" val="3055386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F1AA-E722-D7D0-B6D3-25931C4A8F2B}"/>
              </a:ext>
            </a:extLst>
          </p:cNvPr>
          <p:cNvSpPr>
            <a:spLocks noGrp="1"/>
          </p:cNvSpPr>
          <p:nvPr>
            <p:ph type="title"/>
          </p:nvPr>
        </p:nvSpPr>
        <p:spPr/>
        <p:txBody>
          <a:bodyPr/>
          <a:lstStyle/>
          <a:p>
            <a:r>
              <a:rPr lang="en-US" dirty="0"/>
              <a:t>Educator Toolkit</a:t>
            </a:r>
          </a:p>
        </p:txBody>
      </p:sp>
      <p:sp>
        <p:nvSpPr>
          <p:cNvPr id="3" name="Content Placeholder 2">
            <a:extLst>
              <a:ext uri="{FF2B5EF4-FFF2-40B4-BE49-F238E27FC236}">
                <a16:creationId xmlns:a16="http://schemas.microsoft.com/office/drawing/2014/main" id="{0963D2F4-6F23-D84A-31F8-B89D9749E0DB}"/>
              </a:ext>
            </a:extLst>
          </p:cNvPr>
          <p:cNvSpPr>
            <a:spLocks noGrp="1"/>
          </p:cNvSpPr>
          <p:nvPr>
            <p:ph idx="1"/>
          </p:nvPr>
        </p:nvSpPr>
        <p:spPr/>
        <p:txBody>
          <a:bodyPr/>
          <a:lstStyle/>
          <a:p>
            <a:r>
              <a:rPr lang="en-US" dirty="0">
                <a:hlinkClick r:id="rId2"/>
              </a:rPr>
              <a:t>https://horn.udel.edu/entrextoolkit</a:t>
            </a:r>
            <a:endParaRPr lang="en-US" dirty="0"/>
          </a:p>
          <a:p>
            <a:r>
              <a:rPr lang="en-US" dirty="0"/>
              <a:t>PW: “</a:t>
            </a:r>
            <a:r>
              <a:rPr lang="en-US" dirty="0" err="1"/>
              <a:t>udelteach</a:t>
            </a:r>
            <a:r>
              <a:rPr lang="en-US" dirty="0"/>
              <a:t>”</a:t>
            </a:r>
          </a:p>
          <a:p>
            <a:r>
              <a:rPr lang="en-US" dirty="0"/>
              <a:t>Please do not share outside of the network or with students.</a:t>
            </a:r>
          </a:p>
          <a:p>
            <a:r>
              <a:rPr lang="en-US" dirty="0"/>
              <a:t>Go-to source for all EntreX resources and information</a:t>
            </a:r>
          </a:p>
        </p:txBody>
      </p:sp>
    </p:spTree>
    <p:extLst>
      <p:ext uri="{BB962C8B-B14F-4D97-AF65-F5344CB8AC3E}">
        <p14:creationId xmlns:p14="http://schemas.microsoft.com/office/powerpoint/2010/main" val="1127361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E614-45F0-F84C-A2F3-BDB2C5C3A132}"/>
              </a:ext>
            </a:extLst>
          </p:cNvPr>
          <p:cNvSpPr>
            <a:spLocks noGrp="1"/>
          </p:cNvSpPr>
          <p:nvPr>
            <p:ph type="title"/>
          </p:nvPr>
        </p:nvSpPr>
        <p:spPr/>
        <p:txBody>
          <a:bodyPr/>
          <a:lstStyle/>
          <a:p>
            <a:r>
              <a:rPr lang="en-US" dirty="0"/>
              <a:t>Canvas Tips</a:t>
            </a:r>
          </a:p>
        </p:txBody>
      </p:sp>
      <p:sp>
        <p:nvSpPr>
          <p:cNvPr id="3" name="Content Placeholder 2">
            <a:extLst>
              <a:ext uri="{FF2B5EF4-FFF2-40B4-BE49-F238E27FC236}">
                <a16:creationId xmlns:a16="http://schemas.microsoft.com/office/drawing/2014/main" id="{4DC904C0-B1F0-4B07-89C5-AEF888B462D9}"/>
              </a:ext>
            </a:extLst>
          </p:cNvPr>
          <p:cNvSpPr>
            <a:spLocks noGrp="1"/>
          </p:cNvSpPr>
          <p:nvPr>
            <p:ph idx="1"/>
          </p:nvPr>
        </p:nvSpPr>
        <p:spPr/>
        <p:txBody>
          <a:bodyPr/>
          <a:lstStyle/>
          <a:p>
            <a:r>
              <a:rPr lang="en-US" dirty="0"/>
              <a:t>Self-enroll vs. invitations</a:t>
            </a:r>
          </a:p>
          <a:p>
            <a:pPr lvl="1"/>
            <a:r>
              <a:rPr lang="en-US" dirty="0"/>
              <a:t>Ask IT to whitelist “</a:t>
            </a:r>
            <a:r>
              <a:rPr lang="en-US" b="1" dirty="0"/>
              <a:t>notifications@instructure.com</a:t>
            </a:r>
            <a:r>
              <a:rPr lang="en-US" dirty="0"/>
              <a:t>”</a:t>
            </a:r>
          </a:p>
          <a:p>
            <a:r>
              <a:rPr lang="en-US" dirty="0"/>
              <a:t>Collect and keep student passwords</a:t>
            </a:r>
          </a:p>
          <a:p>
            <a:r>
              <a:rPr lang="en-US" b="1" dirty="0"/>
              <a:t>Unpublish</a:t>
            </a:r>
            <a:r>
              <a:rPr lang="en-US" dirty="0"/>
              <a:t> modules until you get there</a:t>
            </a:r>
          </a:p>
          <a:p>
            <a:r>
              <a:rPr lang="en-US" dirty="0"/>
              <a:t>Collect and keep student passwords</a:t>
            </a:r>
          </a:p>
          <a:p>
            <a:r>
              <a:rPr lang="en-US" dirty="0"/>
              <a:t>Canvas vs. School LMS </a:t>
            </a:r>
          </a:p>
          <a:p>
            <a:pPr lvl="1"/>
            <a:r>
              <a:rPr lang="en-US" dirty="0"/>
              <a:t>Do what’s necessary/required and no more</a:t>
            </a:r>
          </a:p>
          <a:p>
            <a:r>
              <a:rPr lang="en-US" dirty="0"/>
              <a:t>Collect and keep student passwords</a:t>
            </a:r>
          </a:p>
          <a:p>
            <a:r>
              <a:rPr lang="en-US" dirty="0"/>
              <a:t>Check the toolkit guides; Ask for help</a:t>
            </a:r>
          </a:p>
          <a:p>
            <a:endParaRPr lang="en-US" dirty="0"/>
          </a:p>
          <a:p>
            <a:endParaRPr lang="en-US" dirty="0"/>
          </a:p>
          <a:p>
            <a:endParaRPr lang="en-US" dirty="0"/>
          </a:p>
        </p:txBody>
      </p:sp>
    </p:spTree>
    <p:extLst>
      <p:ext uri="{BB962C8B-B14F-4D97-AF65-F5344CB8AC3E}">
        <p14:creationId xmlns:p14="http://schemas.microsoft.com/office/powerpoint/2010/main" val="358529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01FC-E42F-DD80-12E1-4CF57CE37C18}"/>
              </a:ext>
            </a:extLst>
          </p:cNvPr>
          <p:cNvSpPr>
            <a:spLocks noGrp="1"/>
          </p:cNvSpPr>
          <p:nvPr>
            <p:ph type="title"/>
          </p:nvPr>
        </p:nvSpPr>
        <p:spPr/>
        <p:txBody>
          <a:bodyPr/>
          <a:lstStyle/>
          <a:p>
            <a:r>
              <a:rPr lang="en-US" dirty="0"/>
              <a:t>What is It?</a:t>
            </a:r>
          </a:p>
        </p:txBody>
      </p:sp>
      <p:sp>
        <p:nvSpPr>
          <p:cNvPr id="3" name="Text Placeholder 2">
            <a:extLst>
              <a:ext uri="{FF2B5EF4-FFF2-40B4-BE49-F238E27FC236}">
                <a16:creationId xmlns:a16="http://schemas.microsoft.com/office/drawing/2014/main" id="{8A41E01D-8034-F426-B290-5555E55C1E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6857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it? / Alternative Uses </a:t>
            </a:r>
          </a:p>
        </p:txBody>
      </p:sp>
      <p:pic>
        <p:nvPicPr>
          <p:cNvPr id="2050" name="Picture 2" descr="Ariel combing her hair with Dinglehopper (Fork) | Mermaid disney, Disney  movie characters, The little mermaid">
            <a:extLst>
              <a:ext uri="{FF2B5EF4-FFF2-40B4-BE49-F238E27FC236}">
                <a16:creationId xmlns:a16="http://schemas.microsoft.com/office/drawing/2014/main" id="{8BB91DEA-D9CA-431F-8AE1-CD22C5EAC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830" y="1408702"/>
            <a:ext cx="3783330" cy="40405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Hiware 12-piece Dinner Forks Silverware Set, Extra-Fine  Stainless Steel Forks for Home, Kitchen or Restaurant, Mirror Finish,  Dishwasher Safe, 8 Inches: Kitchen &amp;amp; Dining">
            <a:extLst>
              <a:ext uri="{FF2B5EF4-FFF2-40B4-BE49-F238E27FC236}">
                <a16:creationId xmlns:a16="http://schemas.microsoft.com/office/drawing/2014/main" id="{DEEE423B-80B5-484E-8EA6-8D508A2F6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589" y="1927656"/>
            <a:ext cx="3521642" cy="352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it? / Alternative Uses </a:t>
            </a:r>
          </a:p>
        </p:txBody>
      </p:sp>
      <p:sp>
        <p:nvSpPr>
          <p:cNvPr id="5" name="Content Placeholder 4">
            <a:extLst>
              <a:ext uri="{FF2B5EF4-FFF2-40B4-BE49-F238E27FC236}">
                <a16:creationId xmlns:a16="http://schemas.microsoft.com/office/drawing/2014/main" id="{3E3A6071-6554-425C-A8EF-B112FD197B11}"/>
              </a:ext>
            </a:extLst>
          </p:cNvPr>
          <p:cNvSpPr>
            <a:spLocks noGrp="1"/>
          </p:cNvSpPr>
          <p:nvPr>
            <p:ph idx="1"/>
          </p:nvPr>
        </p:nvSpPr>
        <p:spPr>
          <a:xfrm>
            <a:off x="1024568" y="1702387"/>
            <a:ext cx="10515600" cy="4351338"/>
          </a:xfrm>
        </p:spPr>
        <p:txBody>
          <a:bodyPr>
            <a:normAutofit/>
          </a:bodyPr>
          <a:lstStyle/>
          <a:p>
            <a:pPr marL="514350" indent="-514350">
              <a:buFont typeface="+mj-lt"/>
              <a:buAutoNum type="arabicPeriod"/>
            </a:pPr>
            <a:r>
              <a:rPr lang="en-US" dirty="0"/>
              <a:t>Evaluate your list </a:t>
            </a:r>
          </a:p>
          <a:p>
            <a:pPr lvl="1"/>
            <a:r>
              <a:rPr lang="en-US" dirty="0"/>
              <a:t>Fluency – how many items you named</a:t>
            </a:r>
          </a:p>
          <a:p>
            <a:pPr lvl="1"/>
            <a:r>
              <a:rPr lang="en-US" dirty="0"/>
              <a:t>Originality – how common was your answer</a:t>
            </a:r>
          </a:p>
          <a:p>
            <a:pPr lvl="1"/>
            <a:r>
              <a:rPr lang="en-US" dirty="0"/>
              <a:t>Flexibility – how many unique subject areas </a:t>
            </a:r>
          </a:p>
          <a:p>
            <a:pPr lvl="1"/>
            <a:r>
              <a:rPr lang="en-US" dirty="0"/>
              <a:t>Elaboration – detailed level of response</a:t>
            </a:r>
          </a:p>
        </p:txBody>
      </p:sp>
    </p:spTree>
    <p:extLst>
      <p:ext uri="{BB962C8B-B14F-4D97-AF65-F5344CB8AC3E}">
        <p14:creationId xmlns:p14="http://schemas.microsoft.com/office/powerpoint/2010/main" val="94173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648" y="1427978"/>
            <a:ext cx="6974959" cy="43650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85D5C7-E4B3-4335-8C51-98DAECFFBCA0}"/>
              </a:ext>
            </a:extLst>
          </p:cNvPr>
          <p:cNvSpPr>
            <a:spLocks noGrp="1"/>
          </p:cNvSpPr>
          <p:nvPr>
            <p:ph type="title"/>
          </p:nvPr>
        </p:nvSpPr>
        <p:spPr/>
        <p:txBody>
          <a:bodyPr/>
          <a:lstStyle/>
          <a:p>
            <a:r>
              <a:rPr lang="en-US"/>
              <a:t>Paper Airplanes</a:t>
            </a:r>
          </a:p>
        </p:txBody>
      </p:sp>
    </p:spTree>
    <p:extLst>
      <p:ext uri="{BB962C8B-B14F-4D97-AF65-F5344CB8AC3E}">
        <p14:creationId xmlns:p14="http://schemas.microsoft.com/office/powerpoint/2010/main" val="38895177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it? / Alternative Uses Facilitation Notes</a:t>
            </a:r>
          </a:p>
        </p:txBody>
      </p:sp>
      <p:sp>
        <p:nvSpPr>
          <p:cNvPr id="2" name="Content Placeholder 1">
            <a:extLst>
              <a:ext uri="{FF2B5EF4-FFF2-40B4-BE49-F238E27FC236}">
                <a16:creationId xmlns:a16="http://schemas.microsoft.com/office/drawing/2014/main" id="{9B4B52DD-8CAC-A878-9872-DAF913A75D7E}"/>
              </a:ext>
            </a:extLst>
          </p:cNvPr>
          <p:cNvSpPr>
            <a:spLocks noGrp="1"/>
          </p:cNvSpPr>
          <p:nvPr>
            <p:ph idx="1"/>
          </p:nvPr>
        </p:nvSpPr>
        <p:spPr/>
        <p:txBody>
          <a:bodyPr/>
          <a:lstStyle/>
          <a:p>
            <a:r>
              <a:rPr lang="en-US" dirty="0"/>
              <a:t>Present your students an object (hairbrush, kitchen spatula, plastic cup, anything!) Consider using something very common and then later something they won’t know what it’s “actual” use is!</a:t>
            </a:r>
          </a:p>
          <a:p>
            <a:r>
              <a:rPr lang="en-US" dirty="0"/>
              <a:t>Provide 60 seconds or 2 minutes for students to write a list of what the object “could be” or “alternative uses”</a:t>
            </a:r>
          </a:p>
          <a:p>
            <a:r>
              <a:rPr lang="en-US" dirty="0"/>
              <a:t>Encourage students to ‘evaluate’ their list in different ways. </a:t>
            </a:r>
          </a:p>
          <a:p>
            <a:r>
              <a:rPr lang="en-US" dirty="0"/>
              <a:t>Quick activity to help stretch the divergent thinking muscle for students. Using this a few times can help expand mindsets and show students how their skills are increasing. </a:t>
            </a:r>
          </a:p>
        </p:txBody>
      </p:sp>
    </p:spTree>
    <p:extLst>
      <p:ext uri="{BB962C8B-B14F-4D97-AF65-F5344CB8AC3E}">
        <p14:creationId xmlns:p14="http://schemas.microsoft.com/office/powerpoint/2010/main" val="2731059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3CF7-04F8-3364-170A-D194E64ED74A}"/>
              </a:ext>
            </a:extLst>
          </p:cNvPr>
          <p:cNvSpPr>
            <a:spLocks noGrp="1"/>
          </p:cNvSpPr>
          <p:nvPr>
            <p:ph type="title"/>
          </p:nvPr>
        </p:nvSpPr>
        <p:spPr/>
        <p:txBody>
          <a:bodyPr/>
          <a:lstStyle/>
          <a:p>
            <a:r>
              <a:rPr lang="en-US" dirty="0"/>
              <a:t>Consider the Calendar</a:t>
            </a:r>
          </a:p>
        </p:txBody>
      </p:sp>
      <p:sp>
        <p:nvSpPr>
          <p:cNvPr id="4" name="Text Placeholder 3">
            <a:extLst>
              <a:ext uri="{FF2B5EF4-FFF2-40B4-BE49-F238E27FC236}">
                <a16:creationId xmlns:a16="http://schemas.microsoft.com/office/drawing/2014/main" id="{68BA385E-C35D-5FFC-4DC8-EC4356F8A2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706544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A1B55-362A-F5DD-0666-EB31C75C88CA}"/>
              </a:ext>
            </a:extLst>
          </p:cNvPr>
          <p:cNvSpPr>
            <a:spLocks noGrp="1"/>
          </p:cNvSpPr>
          <p:nvPr>
            <p:ph type="title"/>
          </p:nvPr>
        </p:nvSpPr>
        <p:spPr/>
        <p:txBody>
          <a:bodyPr/>
          <a:lstStyle/>
          <a:p>
            <a:r>
              <a:rPr lang="en-US" dirty="0"/>
              <a:t>Pacing</a:t>
            </a:r>
          </a:p>
        </p:txBody>
      </p:sp>
      <p:pic>
        <p:nvPicPr>
          <p:cNvPr id="9" name="Content Placeholder 8" descr="A blue rectangular object with a white line&#10;&#10;AI-generated content may be incorrect.">
            <a:extLst>
              <a:ext uri="{FF2B5EF4-FFF2-40B4-BE49-F238E27FC236}">
                <a16:creationId xmlns:a16="http://schemas.microsoft.com/office/drawing/2014/main" id="{B0409CEB-7649-6D38-DEF2-3764A2913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6265" y="2537201"/>
            <a:ext cx="9723293" cy="1658283"/>
          </a:xfrm>
        </p:spPr>
      </p:pic>
      <p:sp>
        <p:nvSpPr>
          <p:cNvPr id="10" name="TextBox 9">
            <a:extLst>
              <a:ext uri="{FF2B5EF4-FFF2-40B4-BE49-F238E27FC236}">
                <a16:creationId xmlns:a16="http://schemas.microsoft.com/office/drawing/2014/main" id="{21F80BC8-93D7-2E78-5609-7B3250F49BD2}"/>
              </a:ext>
            </a:extLst>
          </p:cNvPr>
          <p:cNvSpPr txBox="1"/>
          <p:nvPr/>
        </p:nvSpPr>
        <p:spPr>
          <a:xfrm>
            <a:off x="1750504" y="2067712"/>
            <a:ext cx="1208985" cy="646331"/>
          </a:xfrm>
          <a:prstGeom prst="rect">
            <a:avLst/>
          </a:prstGeom>
          <a:noFill/>
        </p:spPr>
        <p:txBody>
          <a:bodyPr wrap="none" rtlCol="0">
            <a:spAutoFit/>
          </a:bodyPr>
          <a:lstStyle/>
          <a:p>
            <a:pPr algn="ctr"/>
            <a:r>
              <a:rPr lang="en-US" dirty="0">
                <a:solidFill>
                  <a:schemeClr val="tx1">
                    <a:lumMod val="65000"/>
                    <a:lumOff val="35000"/>
                  </a:schemeClr>
                </a:solidFill>
                <a:latin typeface="Greycliff CF" panose="00000500000000000000" pitchFamily="50" charset="0"/>
              </a:rPr>
              <a:t>Module 0</a:t>
            </a:r>
          </a:p>
          <a:p>
            <a:pPr algn="ctr"/>
            <a:r>
              <a:rPr lang="en-US" i="1" dirty="0">
                <a:solidFill>
                  <a:schemeClr val="tx1">
                    <a:lumMod val="65000"/>
                    <a:lumOff val="35000"/>
                  </a:schemeClr>
                </a:solidFill>
                <a:latin typeface="Greycliff CF" panose="00000500000000000000" pitchFamily="50" charset="0"/>
              </a:rPr>
              <a:t>4 sessions</a:t>
            </a:r>
          </a:p>
        </p:txBody>
      </p:sp>
      <p:sp>
        <p:nvSpPr>
          <p:cNvPr id="11" name="TextBox 10">
            <a:extLst>
              <a:ext uri="{FF2B5EF4-FFF2-40B4-BE49-F238E27FC236}">
                <a16:creationId xmlns:a16="http://schemas.microsoft.com/office/drawing/2014/main" id="{401FDF81-3010-4052-F7FB-C9ACF7BFB4EF}"/>
              </a:ext>
            </a:extLst>
          </p:cNvPr>
          <p:cNvSpPr txBox="1"/>
          <p:nvPr/>
        </p:nvSpPr>
        <p:spPr>
          <a:xfrm>
            <a:off x="2655476" y="4018641"/>
            <a:ext cx="1231427" cy="646331"/>
          </a:xfrm>
          <a:prstGeom prst="rect">
            <a:avLst/>
          </a:prstGeom>
          <a:noFill/>
        </p:spPr>
        <p:txBody>
          <a:bodyPr wrap="none" rtlCol="0">
            <a:spAutoFit/>
          </a:bodyPr>
          <a:lstStyle/>
          <a:p>
            <a:pPr algn="ctr"/>
            <a:r>
              <a:rPr lang="en-US" dirty="0">
                <a:solidFill>
                  <a:schemeClr val="tx1">
                    <a:lumMod val="65000"/>
                    <a:lumOff val="35000"/>
                  </a:schemeClr>
                </a:solidFill>
                <a:latin typeface="Greycliff CF" panose="00000500000000000000" pitchFamily="50" charset="0"/>
              </a:rPr>
              <a:t>Module 1</a:t>
            </a:r>
          </a:p>
          <a:p>
            <a:pPr algn="ctr"/>
            <a:r>
              <a:rPr lang="en-US" i="1" dirty="0">
                <a:solidFill>
                  <a:schemeClr val="tx1">
                    <a:lumMod val="65000"/>
                    <a:lumOff val="35000"/>
                  </a:schemeClr>
                </a:solidFill>
                <a:latin typeface="Greycliff CF" panose="00000500000000000000" pitchFamily="50" charset="0"/>
              </a:rPr>
              <a:t>11 sessions</a:t>
            </a:r>
          </a:p>
        </p:txBody>
      </p:sp>
      <p:sp>
        <p:nvSpPr>
          <p:cNvPr id="12" name="TextBox 11">
            <a:extLst>
              <a:ext uri="{FF2B5EF4-FFF2-40B4-BE49-F238E27FC236}">
                <a16:creationId xmlns:a16="http://schemas.microsoft.com/office/drawing/2014/main" id="{C27E8A98-B09C-ADD0-AA8E-5AF686F1D092}"/>
              </a:ext>
            </a:extLst>
          </p:cNvPr>
          <p:cNvSpPr txBox="1"/>
          <p:nvPr/>
        </p:nvSpPr>
        <p:spPr>
          <a:xfrm>
            <a:off x="5137507" y="2067711"/>
            <a:ext cx="1257075" cy="646331"/>
          </a:xfrm>
          <a:prstGeom prst="rect">
            <a:avLst/>
          </a:prstGeom>
          <a:noFill/>
        </p:spPr>
        <p:txBody>
          <a:bodyPr wrap="none" rtlCol="0">
            <a:spAutoFit/>
          </a:bodyPr>
          <a:lstStyle/>
          <a:p>
            <a:pPr algn="ctr"/>
            <a:r>
              <a:rPr lang="en-US" dirty="0">
                <a:solidFill>
                  <a:schemeClr val="tx1">
                    <a:lumMod val="65000"/>
                    <a:lumOff val="35000"/>
                  </a:schemeClr>
                </a:solidFill>
                <a:latin typeface="Greycliff CF" panose="00000500000000000000" pitchFamily="50" charset="0"/>
              </a:rPr>
              <a:t>Module 2</a:t>
            </a:r>
          </a:p>
          <a:p>
            <a:pPr algn="ctr"/>
            <a:r>
              <a:rPr lang="en-US" i="1" dirty="0">
                <a:solidFill>
                  <a:schemeClr val="tx1">
                    <a:lumMod val="65000"/>
                    <a:lumOff val="35000"/>
                  </a:schemeClr>
                </a:solidFill>
                <a:latin typeface="Greycliff CF" panose="00000500000000000000" pitchFamily="50" charset="0"/>
              </a:rPr>
              <a:t>21 sessions</a:t>
            </a:r>
          </a:p>
        </p:txBody>
      </p:sp>
      <p:sp>
        <p:nvSpPr>
          <p:cNvPr id="13" name="TextBox 12">
            <a:extLst>
              <a:ext uri="{FF2B5EF4-FFF2-40B4-BE49-F238E27FC236}">
                <a16:creationId xmlns:a16="http://schemas.microsoft.com/office/drawing/2014/main" id="{201956F0-C14F-0A38-553B-FD5309D99A0C}"/>
              </a:ext>
            </a:extLst>
          </p:cNvPr>
          <p:cNvSpPr txBox="1"/>
          <p:nvPr/>
        </p:nvSpPr>
        <p:spPr>
          <a:xfrm>
            <a:off x="7357442" y="4018640"/>
            <a:ext cx="1231427" cy="646331"/>
          </a:xfrm>
          <a:prstGeom prst="rect">
            <a:avLst/>
          </a:prstGeom>
          <a:noFill/>
        </p:spPr>
        <p:txBody>
          <a:bodyPr wrap="none" rtlCol="0">
            <a:spAutoFit/>
          </a:bodyPr>
          <a:lstStyle/>
          <a:p>
            <a:pPr algn="ctr"/>
            <a:r>
              <a:rPr lang="en-US" dirty="0">
                <a:solidFill>
                  <a:schemeClr val="tx1">
                    <a:lumMod val="65000"/>
                    <a:lumOff val="35000"/>
                  </a:schemeClr>
                </a:solidFill>
                <a:latin typeface="Greycliff CF" panose="00000500000000000000" pitchFamily="50" charset="0"/>
              </a:rPr>
              <a:t>Module 3</a:t>
            </a:r>
          </a:p>
          <a:p>
            <a:pPr algn="ctr"/>
            <a:r>
              <a:rPr lang="en-US" i="1" dirty="0">
                <a:solidFill>
                  <a:schemeClr val="tx1">
                    <a:lumMod val="65000"/>
                    <a:lumOff val="35000"/>
                  </a:schemeClr>
                </a:solidFill>
                <a:latin typeface="Greycliff CF" panose="00000500000000000000" pitchFamily="50" charset="0"/>
              </a:rPr>
              <a:t>11 sessions</a:t>
            </a:r>
          </a:p>
        </p:txBody>
      </p:sp>
      <p:sp>
        <p:nvSpPr>
          <p:cNvPr id="14" name="TextBox 13">
            <a:extLst>
              <a:ext uri="{FF2B5EF4-FFF2-40B4-BE49-F238E27FC236}">
                <a16:creationId xmlns:a16="http://schemas.microsoft.com/office/drawing/2014/main" id="{05F1A28F-F7A7-5FC4-C656-31BAE5FD4AF6}"/>
              </a:ext>
            </a:extLst>
          </p:cNvPr>
          <p:cNvSpPr txBox="1"/>
          <p:nvPr/>
        </p:nvSpPr>
        <p:spPr>
          <a:xfrm>
            <a:off x="8621491" y="2067711"/>
            <a:ext cx="1204177" cy="646331"/>
          </a:xfrm>
          <a:prstGeom prst="rect">
            <a:avLst/>
          </a:prstGeom>
          <a:noFill/>
        </p:spPr>
        <p:txBody>
          <a:bodyPr wrap="none" rtlCol="0">
            <a:spAutoFit/>
          </a:bodyPr>
          <a:lstStyle/>
          <a:p>
            <a:pPr algn="ctr"/>
            <a:r>
              <a:rPr lang="en-US" dirty="0">
                <a:solidFill>
                  <a:schemeClr val="tx1">
                    <a:lumMod val="65000"/>
                    <a:lumOff val="35000"/>
                  </a:schemeClr>
                </a:solidFill>
                <a:latin typeface="Greycliff CF" panose="00000500000000000000" pitchFamily="50" charset="0"/>
              </a:rPr>
              <a:t>Module 4</a:t>
            </a:r>
          </a:p>
          <a:p>
            <a:pPr algn="ctr"/>
            <a:r>
              <a:rPr lang="en-US" i="1" dirty="0">
                <a:solidFill>
                  <a:schemeClr val="tx1">
                    <a:lumMod val="65000"/>
                    <a:lumOff val="35000"/>
                  </a:schemeClr>
                </a:solidFill>
                <a:latin typeface="Greycliff CF" panose="00000500000000000000" pitchFamily="50" charset="0"/>
              </a:rPr>
              <a:t>9 sessions</a:t>
            </a:r>
          </a:p>
        </p:txBody>
      </p:sp>
      <p:sp>
        <p:nvSpPr>
          <p:cNvPr id="15" name="TextBox 14">
            <a:extLst>
              <a:ext uri="{FF2B5EF4-FFF2-40B4-BE49-F238E27FC236}">
                <a16:creationId xmlns:a16="http://schemas.microsoft.com/office/drawing/2014/main" id="{0A7B72B6-EDDA-6B64-DEF7-7DB3FCB2F511}"/>
              </a:ext>
            </a:extLst>
          </p:cNvPr>
          <p:cNvSpPr txBox="1"/>
          <p:nvPr/>
        </p:nvSpPr>
        <p:spPr>
          <a:xfrm>
            <a:off x="9913400" y="4018639"/>
            <a:ext cx="1205779" cy="646331"/>
          </a:xfrm>
          <a:prstGeom prst="rect">
            <a:avLst/>
          </a:prstGeom>
          <a:noFill/>
        </p:spPr>
        <p:txBody>
          <a:bodyPr wrap="none" rtlCol="0">
            <a:spAutoFit/>
          </a:bodyPr>
          <a:lstStyle/>
          <a:p>
            <a:pPr algn="ctr"/>
            <a:r>
              <a:rPr lang="en-US" dirty="0">
                <a:solidFill>
                  <a:schemeClr val="tx1">
                    <a:lumMod val="65000"/>
                    <a:lumOff val="35000"/>
                  </a:schemeClr>
                </a:solidFill>
                <a:latin typeface="Greycliff CF" panose="00000500000000000000" pitchFamily="50" charset="0"/>
              </a:rPr>
              <a:t>Module 5</a:t>
            </a:r>
          </a:p>
          <a:p>
            <a:pPr algn="ctr"/>
            <a:r>
              <a:rPr lang="en-US" i="1" dirty="0">
                <a:solidFill>
                  <a:schemeClr val="tx1">
                    <a:lumMod val="65000"/>
                    <a:lumOff val="35000"/>
                  </a:schemeClr>
                </a:solidFill>
                <a:latin typeface="Greycliff CF" panose="00000500000000000000" pitchFamily="50" charset="0"/>
              </a:rPr>
              <a:t>8 sessions</a:t>
            </a:r>
          </a:p>
        </p:txBody>
      </p:sp>
      <p:sp>
        <p:nvSpPr>
          <p:cNvPr id="16" name="Star: 5 Points 15">
            <a:extLst>
              <a:ext uri="{FF2B5EF4-FFF2-40B4-BE49-F238E27FC236}">
                <a16:creationId xmlns:a16="http://schemas.microsoft.com/office/drawing/2014/main" id="{E6B864C8-B58A-B534-1986-6F3DC6CE1628}"/>
              </a:ext>
            </a:extLst>
          </p:cNvPr>
          <p:cNvSpPr/>
          <p:nvPr/>
        </p:nvSpPr>
        <p:spPr>
          <a:xfrm>
            <a:off x="4830183" y="2816240"/>
            <a:ext cx="387275" cy="376517"/>
          </a:xfrm>
          <a:prstGeom prst="star5">
            <a:avLst/>
          </a:prstGeom>
          <a:solidFill>
            <a:srgbClr val="FEDF1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F134A08B-28D1-A526-F0E5-A999421EE53A}"/>
              </a:ext>
            </a:extLst>
          </p:cNvPr>
          <p:cNvSpPr/>
          <p:nvPr/>
        </p:nvSpPr>
        <p:spPr>
          <a:xfrm>
            <a:off x="6777911" y="2816239"/>
            <a:ext cx="387275" cy="376517"/>
          </a:xfrm>
          <a:prstGeom prst="star5">
            <a:avLst/>
          </a:prstGeom>
          <a:solidFill>
            <a:srgbClr val="FEDF1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F745930E-FACF-2545-961B-3A73026A9011}"/>
              </a:ext>
            </a:extLst>
          </p:cNvPr>
          <p:cNvSpPr/>
          <p:nvPr/>
        </p:nvSpPr>
        <p:spPr>
          <a:xfrm>
            <a:off x="7163804" y="2817425"/>
            <a:ext cx="387275" cy="376517"/>
          </a:xfrm>
          <a:prstGeom prst="star5">
            <a:avLst/>
          </a:prstGeom>
          <a:solidFill>
            <a:srgbClr val="FEDF1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CAEC0D5A-134D-2EDB-56F6-2FBD5A25CE63}"/>
              </a:ext>
            </a:extLst>
          </p:cNvPr>
          <p:cNvSpPr/>
          <p:nvPr/>
        </p:nvSpPr>
        <p:spPr>
          <a:xfrm>
            <a:off x="10271359" y="2816239"/>
            <a:ext cx="387275" cy="376517"/>
          </a:xfrm>
          <a:prstGeom prst="star5">
            <a:avLst/>
          </a:prstGeom>
          <a:solidFill>
            <a:srgbClr val="FEDF1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D02AB9C-015A-3361-D036-FBF2EE5EF045}"/>
              </a:ext>
            </a:extLst>
          </p:cNvPr>
          <p:cNvSpPr/>
          <p:nvPr/>
        </p:nvSpPr>
        <p:spPr>
          <a:xfrm>
            <a:off x="9780783" y="2816239"/>
            <a:ext cx="298321" cy="1056077"/>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F2D0860-7C3A-9E45-EF08-BAACA5FFF3B3}"/>
              </a:ext>
            </a:extLst>
          </p:cNvPr>
          <p:cNvSpPr txBox="1"/>
          <p:nvPr/>
        </p:nvSpPr>
        <p:spPr>
          <a:xfrm>
            <a:off x="9342372" y="4924074"/>
            <a:ext cx="1406154" cy="646331"/>
          </a:xfrm>
          <a:prstGeom prst="rect">
            <a:avLst/>
          </a:prstGeom>
          <a:noFill/>
          <a:ln>
            <a:solidFill>
              <a:srgbClr val="FF0000"/>
            </a:solidFill>
          </a:ln>
        </p:spPr>
        <p:txBody>
          <a:bodyPr wrap="none" rtlCol="0">
            <a:spAutoFit/>
          </a:bodyPr>
          <a:lstStyle/>
          <a:p>
            <a:pPr algn="ctr"/>
            <a:r>
              <a:rPr lang="en-US" dirty="0">
                <a:solidFill>
                  <a:schemeClr val="tx1">
                    <a:lumMod val="65000"/>
                    <a:lumOff val="35000"/>
                  </a:schemeClr>
                </a:solidFill>
                <a:latin typeface="Greycliff CF" panose="00000500000000000000" pitchFamily="50" charset="0"/>
              </a:rPr>
              <a:t>Companion</a:t>
            </a:r>
          </a:p>
          <a:p>
            <a:pPr algn="ctr"/>
            <a:r>
              <a:rPr lang="en-US" i="1" dirty="0">
                <a:solidFill>
                  <a:schemeClr val="tx1">
                    <a:lumMod val="65000"/>
                    <a:lumOff val="35000"/>
                  </a:schemeClr>
                </a:solidFill>
                <a:latin typeface="Greycliff CF" panose="00000500000000000000" pitchFamily="50" charset="0"/>
              </a:rPr>
              <a:t>3 sessions</a:t>
            </a:r>
          </a:p>
        </p:txBody>
      </p:sp>
    </p:spTree>
    <p:extLst>
      <p:ext uri="{BB962C8B-B14F-4D97-AF65-F5344CB8AC3E}">
        <p14:creationId xmlns:p14="http://schemas.microsoft.com/office/powerpoint/2010/main" val="11448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animBg="1"/>
      <p:bldP spid="17" grpId="0" animBg="1"/>
      <p:bldP spid="18" grpId="0" animBg="1"/>
      <p:bldP spid="19" grpId="0" animBg="1"/>
      <p:bldP spid="21" grpId="0" animBg="1"/>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A1B55-362A-F5DD-0666-EB31C75C88CA}"/>
              </a:ext>
            </a:extLst>
          </p:cNvPr>
          <p:cNvSpPr>
            <a:spLocks noGrp="1"/>
          </p:cNvSpPr>
          <p:nvPr>
            <p:ph type="title"/>
          </p:nvPr>
        </p:nvSpPr>
        <p:spPr/>
        <p:txBody>
          <a:bodyPr/>
          <a:lstStyle/>
          <a:p>
            <a:r>
              <a:rPr lang="en-US" dirty="0"/>
              <a:t>Pacing Guide</a:t>
            </a:r>
          </a:p>
        </p:txBody>
      </p:sp>
      <p:sp>
        <p:nvSpPr>
          <p:cNvPr id="7" name="Content Placeholder 6">
            <a:extLst>
              <a:ext uri="{FF2B5EF4-FFF2-40B4-BE49-F238E27FC236}">
                <a16:creationId xmlns:a16="http://schemas.microsoft.com/office/drawing/2014/main" id="{5056436B-73BA-AB0E-B23B-8676817EEA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826782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098E-5BD4-173D-AB26-6165A75E8AAF}"/>
              </a:ext>
            </a:extLst>
          </p:cNvPr>
          <p:cNvSpPr>
            <a:spLocks noGrp="1"/>
          </p:cNvSpPr>
          <p:nvPr>
            <p:ph type="title"/>
          </p:nvPr>
        </p:nvSpPr>
        <p:spPr/>
        <p:txBody>
          <a:bodyPr/>
          <a:lstStyle/>
          <a:p>
            <a:r>
              <a:rPr lang="en-US" dirty="0"/>
              <a:t>EntreX Important Dates</a:t>
            </a:r>
          </a:p>
        </p:txBody>
      </p:sp>
      <p:sp>
        <p:nvSpPr>
          <p:cNvPr id="3" name="Content Placeholder 2">
            <a:extLst>
              <a:ext uri="{FF2B5EF4-FFF2-40B4-BE49-F238E27FC236}">
                <a16:creationId xmlns:a16="http://schemas.microsoft.com/office/drawing/2014/main" id="{271E9AD5-AA47-B799-751A-BFAAA12FFF72}"/>
              </a:ext>
            </a:extLst>
          </p:cNvPr>
          <p:cNvSpPr>
            <a:spLocks noGrp="1"/>
          </p:cNvSpPr>
          <p:nvPr>
            <p:ph idx="1"/>
          </p:nvPr>
        </p:nvSpPr>
        <p:spPr/>
        <p:txBody>
          <a:bodyPr>
            <a:normAutofit/>
          </a:bodyPr>
          <a:lstStyle/>
          <a:p>
            <a:r>
              <a:rPr lang="en-US" dirty="0"/>
              <a:t>Course Launch – this week*</a:t>
            </a:r>
          </a:p>
          <a:p>
            <a:r>
              <a:rPr lang="en-US" dirty="0"/>
              <a:t>Grades</a:t>
            </a:r>
          </a:p>
          <a:p>
            <a:pPr lvl="1"/>
            <a:r>
              <a:rPr lang="en-US" dirty="0"/>
              <a:t>Dual enrollment – gradebooks complete by May 20</a:t>
            </a:r>
          </a:p>
          <a:p>
            <a:pPr lvl="1"/>
            <a:r>
              <a:rPr lang="en-US" dirty="0"/>
              <a:t>Companion – deliverables submitted by May 15</a:t>
            </a:r>
          </a:p>
          <a:p>
            <a:r>
              <a:rPr lang="en-US" dirty="0"/>
              <a:t>Competition Events</a:t>
            </a:r>
          </a:p>
          <a:p>
            <a:pPr lvl="1"/>
            <a:r>
              <a:rPr lang="en-US" dirty="0"/>
              <a:t>Expect registration to be 1-2 months prior</a:t>
            </a:r>
          </a:p>
          <a:p>
            <a:pPr lvl="1"/>
            <a:r>
              <a:rPr lang="en-US" dirty="0"/>
              <a:t>Expect final confirmation to be 1-2 weeks prior </a:t>
            </a:r>
          </a:p>
          <a:p>
            <a:pPr lvl="1"/>
            <a:endParaRPr lang="en-US" dirty="0"/>
          </a:p>
          <a:p>
            <a:pPr lvl="1"/>
            <a:endParaRPr lang="en-US" dirty="0"/>
          </a:p>
        </p:txBody>
      </p:sp>
    </p:spTree>
    <p:extLst>
      <p:ext uri="{BB962C8B-B14F-4D97-AF65-F5344CB8AC3E}">
        <p14:creationId xmlns:p14="http://schemas.microsoft.com/office/powerpoint/2010/main" val="2979552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098E-5BD4-173D-AB26-6165A75E8AAF}"/>
              </a:ext>
            </a:extLst>
          </p:cNvPr>
          <p:cNvSpPr>
            <a:spLocks noGrp="1"/>
          </p:cNvSpPr>
          <p:nvPr>
            <p:ph type="title"/>
          </p:nvPr>
        </p:nvSpPr>
        <p:spPr/>
        <p:txBody>
          <a:bodyPr/>
          <a:lstStyle/>
          <a:p>
            <a:r>
              <a:rPr lang="en-US" dirty="0"/>
              <a:t>EntreX Event Calendar</a:t>
            </a:r>
          </a:p>
        </p:txBody>
      </p:sp>
      <p:sp>
        <p:nvSpPr>
          <p:cNvPr id="3" name="Content Placeholder 2">
            <a:extLst>
              <a:ext uri="{FF2B5EF4-FFF2-40B4-BE49-F238E27FC236}">
                <a16:creationId xmlns:a16="http://schemas.microsoft.com/office/drawing/2014/main" id="{271E9AD5-AA47-B799-751A-BFAAA12FFF72}"/>
              </a:ext>
            </a:extLst>
          </p:cNvPr>
          <p:cNvSpPr>
            <a:spLocks noGrp="1"/>
          </p:cNvSpPr>
          <p:nvPr>
            <p:ph idx="1"/>
          </p:nvPr>
        </p:nvSpPr>
        <p:spPr/>
        <p:txBody>
          <a:bodyPr>
            <a:normAutofit/>
          </a:bodyPr>
          <a:lstStyle/>
          <a:p>
            <a:r>
              <a:rPr lang="en-US" dirty="0"/>
              <a:t>Delaware Connect </a:t>
            </a:r>
          </a:p>
          <a:p>
            <a:pPr lvl="1"/>
            <a:r>
              <a:rPr lang="en-US" dirty="0"/>
              <a:t>In-person October 9 (9am-1pm) – limited capacity</a:t>
            </a:r>
          </a:p>
          <a:p>
            <a:pPr lvl="1"/>
            <a:r>
              <a:rPr lang="en-US" dirty="0"/>
              <a:t>Virtual October 16</a:t>
            </a:r>
          </a:p>
          <a:p>
            <a:r>
              <a:rPr lang="en-US" dirty="0"/>
              <a:t>Venture Showcase</a:t>
            </a:r>
          </a:p>
          <a:p>
            <a:pPr lvl="1"/>
            <a:r>
              <a:rPr lang="en-US" dirty="0"/>
              <a:t>Regional – February 25 @ Rutgers New Brunswick</a:t>
            </a:r>
          </a:p>
          <a:p>
            <a:pPr lvl="1"/>
            <a:r>
              <a:rPr lang="en-US" dirty="0"/>
              <a:t>Delaware – March 5 @ UD</a:t>
            </a:r>
          </a:p>
          <a:p>
            <a:r>
              <a:rPr lang="en-US" dirty="0"/>
              <a:t>Limitless World Summit</a:t>
            </a:r>
          </a:p>
          <a:p>
            <a:pPr lvl="1"/>
            <a:r>
              <a:rPr lang="en-US" dirty="0"/>
              <a:t>April 23-24 @ Chase Center in Wilmington, Delaware</a:t>
            </a:r>
          </a:p>
        </p:txBody>
      </p:sp>
      <p:sp>
        <p:nvSpPr>
          <p:cNvPr id="4" name="Rectangle 3">
            <a:extLst>
              <a:ext uri="{FF2B5EF4-FFF2-40B4-BE49-F238E27FC236}">
                <a16:creationId xmlns:a16="http://schemas.microsoft.com/office/drawing/2014/main" id="{7A8E6FE2-4DD3-A8F3-11E8-F604F7F82C1F}"/>
              </a:ext>
            </a:extLst>
          </p:cNvPr>
          <p:cNvSpPr/>
          <p:nvPr/>
        </p:nvSpPr>
        <p:spPr>
          <a:xfrm rot="20695640">
            <a:off x="9055301" y="2329721"/>
            <a:ext cx="2875564" cy="1325563"/>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Diamond Challenge  Submission deadline: Jan 15</a:t>
            </a:r>
          </a:p>
          <a:p>
            <a:r>
              <a:rPr lang="en-US" dirty="0">
                <a:solidFill>
                  <a:sysClr val="windowText" lastClr="000000"/>
                </a:solidFill>
              </a:rPr>
              <a:t>(separate discussion coming)</a:t>
            </a:r>
          </a:p>
        </p:txBody>
      </p:sp>
    </p:spTree>
    <p:extLst>
      <p:ext uri="{BB962C8B-B14F-4D97-AF65-F5344CB8AC3E}">
        <p14:creationId xmlns:p14="http://schemas.microsoft.com/office/powerpoint/2010/main" val="23197171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3BE3-EE81-921A-87B2-5900943691C6}"/>
              </a:ext>
            </a:extLst>
          </p:cNvPr>
          <p:cNvSpPr>
            <a:spLocks noGrp="1"/>
          </p:cNvSpPr>
          <p:nvPr>
            <p:ph type="title"/>
          </p:nvPr>
        </p:nvSpPr>
        <p:spPr/>
        <p:txBody>
          <a:bodyPr/>
          <a:lstStyle/>
          <a:p>
            <a:r>
              <a:rPr lang="en-US" dirty="0"/>
              <a:t>Competition Series	</a:t>
            </a:r>
          </a:p>
        </p:txBody>
      </p:sp>
      <p:sp>
        <p:nvSpPr>
          <p:cNvPr id="3" name="Content Placeholder 2">
            <a:extLst>
              <a:ext uri="{FF2B5EF4-FFF2-40B4-BE49-F238E27FC236}">
                <a16:creationId xmlns:a16="http://schemas.microsoft.com/office/drawing/2014/main" id="{6F189CB0-9AE1-41D3-F830-7180215ABC62}"/>
              </a:ext>
            </a:extLst>
          </p:cNvPr>
          <p:cNvSpPr>
            <a:spLocks noGrp="1"/>
          </p:cNvSpPr>
          <p:nvPr>
            <p:ph idx="1"/>
          </p:nvPr>
        </p:nvSpPr>
        <p:spPr/>
        <p:txBody>
          <a:bodyPr/>
          <a:lstStyle/>
          <a:p>
            <a:r>
              <a:rPr lang="en-US" dirty="0"/>
              <a:t>School based pitches first</a:t>
            </a:r>
          </a:p>
          <a:p>
            <a:r>
              <a:rPr lang="en-US" dirty="0"/>
              <a:t>Venture Showcase: One team each track to compete; whole class may  attend</a:t>
            </a:r>
          </a:p>
          <a:p>
            <a:r>
              <a:rPr lang="en-US" dirty="0"/>
              <a:t>Regional @ Rutgers Feb 25; Delaware March 5</a:t>
            </a:r>
          </a:p>
          <a:p>
            <a:r>
              <a:rPr lang="en-US" dirty="0"/>
              <a:t>School considerations</a:t>
            </a:r>
          </a:p>
          <a:p>
            <a:pPr lvl="1"/>
            <a:r>
              <a:rPr lang="en-US" dirty="0"/>
              <a:t>When? Note: Teams submitted one week prior to venture showcase</a:t>
            </a:r>
          </a:p>
          <a:p>
            <a:pPr lvl="1"/>
            <a:r>
              <a:rPr lang="en-US" dirty="0"/>
              <a:t>Who do you want to see it? (other students, admin, community, parents)</a:t>
            </a:r>
          </a:p>
          <a:p>
            <a:pPr lvl="1"/>
            <a:r>
              <a:rPr lang="en-US" dirty="0"/>
              <a:t>How much time can you commit to organizing an event? Who could help?</a:t>
            </a:r>
          </a:p>
        </p:txBody>
      </p:sp>
    </p:spTree>
    <p:extLst>
      <p:ext uri="{BB962C8B-B14F-4D97-AF65-F5344CB8AC3E}">
        <p14:creationId xmlns:p14="http://schemas.microsoft.com/office/powerpoint/2010/main" val="41498039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3BE3-EE81-921A-87B2-5900943691C6}"/>
              </a:ext>
            </a:extLst>
          </p:cNvPr>
          <p:cNvSpPr>
            <a:spLocks noGrp="1"/>
          </p:cNvSpPr>
          <p:nvPr>
            <p:ph type="title"/>
          </p:nvPr>
        </p:nvSpPr>
        <p:spPr/>
        <p:txBody>
          <a:bodyPr/>
          <a:lstStyle/>
          <a:p>
            <a:r>
              <a:rPr lang="en-US" dirty="0"/>
              <a:t>10 min Planning time</a:t>
            </a:r>
          </a:p>
        </p:txBody>
      </p:sp>
      <p:sp>
        <p:nvSpPr>
          <p:cNvPr id="3" name="Content Placeholder 2">
            <a:extLst>
              <a:ext uri="{FF2B5EF4-FFF2-40B4-BE49-F238E27FC236}">
                <a16:creationId xmlns:a16="http://schemas.microsoft.com/office/drawing/2014/main" id="{6F189CB0-9AE1-41D3-F830-7180215ABC62}"/>
              </a:ext>
            </a:extLst>
          </p:cNvPr>
          <p:cNvSpPr>
            <a:spLocks noGrp="1"/>
          </p:cNvSpPr>
          <p:nvPr>
            <p:ph idx="1"/>
          </p:nvPr>
        </p:nvSpPr>
        <p:spPr/>
        <p:txBody>
          <a:bodyPr/>
          <a:lstStyle/>
          <a:p>
            <a:r>
              <a:rPr lang="en-US" dirty="0"/>
              <a:t>Rough sketch your first day/week</a:t>
            </a:r>
          </a:p>
          <a:p>
            <a:endParaRPr lang="en-US" dirty="0"/>
          </a:p>
          <a:p>
            <a:r>
              <a:rPr lang="en-US" dirty="0"/>
              <a:t>5 min sharing time with a partner for feedback or to talk through anything  </a:t>
            </a:r>
          </a:p>
          <a:p>
            <a:pPr lvl="1"/>
            <a:endParaRPr lang="en-US" dirty="0"/>
          </a:p>
        </p:txBody>
      </p:sp>
    </p:spTree>
    <p:extLst>
      <p:ext uri="{BB962C8B-B14F-4D97-AF65-F5344CB8AC3E}">
        <p14:creationId xmlns:p14="http://schemas.microsoft.com/office/powerpoint/2010/main" val="36224757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C33A-D529-7556-CD39-807674BE835D}"/>
              </a:ext>
            </a:extLst>
          </p:cNvPr>
          <p:cNvSpPr>
            <a:spLocks noGrp="1"/>
          </p:cNvSpPr>
          <p:nvPr>
            <p:ph type="title"/>
          </p:nvPr>
        </p:nvSpPr>
        <p:spPr/>
        <p:txBody>
          <a:bodyPr/>
          <a:lstStyle/>
          <a:p>
            <a:r>
              <a:rPr lang="en-US" dirty="0"/>
              <a:t>Questions/AMA Session</a:t>
            </a:r>
          </a:p>
        </p:txBody>
      </p:sp>
      <p:sp>
        <p:nvSpPr>
          <p:cNvPr id="3" name="Text Placeholder 2">
            <a:extLst>
              <a:ext uri="{FF2B5EF4-FFF2-40B4-BE49-F238E27FC236}">
                <a16:creationId xmlns:a16="http://schemas.microsoft.com/office/drawing/2014/main" id="{D8460C47-C047-DAF6-9EFE-944569DFCC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6377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6CD3-9E16-93C6-3B91-63033D1C3845}"/>
              </a:ext>
            </a:extLst>
          </p:cNvPr>
          <p:cNvSpPr>
            <a:spLocks noGrp="1"/>
          </p:cNvSpPr>
          <p:nvPr>
            <p:ph type="title"/>
          </p:nvPr>
        </p:nvSpPr>
        <p:spPr/>
        <p:txBody>
          <a:bodyPr/>
          <a:lstStyle/>
          <a:p>
            <a:r>
              <a:rPr lang="en-US" dirty="0" err="1"/>
              <a:t>Presubmitted</a:t>
            </a:r>
            <a:r>
              <a:rPr lang="en-US" dirty="0"/>
              <a:t> questions	</a:t>
            </a:r>
          </a:p>
        </p:txBody>
      </p:sp>
      <p:sp>
        <p:nvSpPr>
          <p:cNvPr id="3" name="Content Placeholder 2">
            <a:extLst>
              <a:ext uri="{FF2B5EF4-FFF2-40B4-BE49-F238E27FC236}">
                <a16:creationId xmlns:a16="http://schemas.microsoft.com/office/drawing/2014/main" id="{6B25352B-3DA9-FCEC-37CB-C3128F40E5C2}"/>
              </a:ext>
            </a:extLst>
          </p:cNvPr>
          <p:cNvSpPr>
            <a:spLocks noGrp="1"/>
          </p:cNvSpPr>
          <p:nvPr>
            <p:ph idx="1"/>
          </p:nvPr>
        </p:nvSpPr>
        <p:spPr/>
        <p:txBody>
          <a:bodyPr/>
          <a:lstStyle/>
          <a:p>
            <a:r>
              <a:rPr lang="en-US" dirty="0"/>
              <a:t>Lesson planning and Competition details </a:t>
            </a:r>
          </a:p>
          <a:p>
            <a:r>
              <a:rPr lang="en-US" dirty="0"/>
              <a:t>Group chat/network wide competition </a:t>
            </a:r>
          </a:p>
          <a:p>
            <a:r>
              <a:rPr lang="en-US" dirty="0"/>
              <a:t>1 semester duration / pacing</a:t>
            </a:r>
          </a:p>
          <a:p>
            <a:r>
              <a:rPr lang="en-US" dirty="0"/>
              <a:t>How do you break parents’ perspectives of a how a class should go?</a:t>
            </a:r>
          </a:p>
          <a:p>
            <a:r>
              <a:rPr lang="en-US" dirty="0"/>
              <a:t>When should things be completed by</a:t>
            </a:r>
          </a:p>
          <a:p>
            <a:r>
              <a:rPr lang="en-US" dirty="0"/>
              <a:t>Dual vs companion </a:t>
            </a:r>
          </a:p>
        </p:txBody>
      </p:sp>
    </p:spTree>
    <p:extLst>
      <p:ext uri="{BB962C8B-B14F-4D97-AF65-F5344CB8AC3E}">
        <p14:creationId xmlns:p14="http://schemas.microsoft.com/office/powerpoint/2010/main" val="172193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Invisible (Learned/Assumed) Constraints</a:t>
            </a:r>
          </a:p>
        </p:txBody>
      </p:sp>
      <p:sp>
        <p:nvSpPr>
          <p:cNvPr id="3" name="Content Placeholder 2"/>
          <p:cNvSpPr>
            <a:spLocks noGrp="1"/>
          </p:cNvSpPr>
          <p:nvPr>
            <p:ph idx="1"/>
          </p:nvPr>
        </p:nvSpPr>
        <p:spPr>
          <a:xfrm>
            <a:off x="1024568" y="1921049"/>
            <a:ext cx="10515600" cy="4213051"/>
          </a:xfrm>
        </p:spPr>
        <p:txBody>
          <a:bodyPr>
            <a:normAutofit fontScale="92500" lnSpcReduction="10000"/>
          </a:bodyPr>
          <a:lstStyle/>
          <a:p>
            <a:pPr marL="0" indent="0">
              <a:buNone/>
            </a:pPr>
            <a:r>
              <a:rPr lang="en-US"/>
              <a:t>Participants rarely….</a:t>
            </a:r>
          </a:p>
          <a:p>
            <a:r>
              <a:rPr lang="en-US"/>
              <a:t>Use materials other than those provided</a:t>
            </a:r>
          </a:p>
          <a:p>
            <a:r>
              <a:rPr lang="en-US"/>
              <a:t>Reference the internet for optimal designs</a:t>
            </a:r>
          </a:p>
          <a:p>
            <a:r>
              <a:rPr lang="en-US"/>
              <a:t>Test and refine a prototype</a:t>
            </a:r>
          </a:p>
          <a:p>
            <a:r>
              <a:rPr lang="en-US"/>
              <a:t>Stand at a higher elevation to provide a better point of take off</a:t>
            </a:r>
          </a:p>
          <a:p>
            <a:r>
              <a:rPr lang="en-US"/>
              <a:t>Work as a team (or seek outside advice)</a:t>
            </a:r>
          </a:p>
          <a:p>
            <a:r>
              <a:rPr lang="en-US"/>
              <a:t>Stretch the definition of an “airplane”</a:t>
            </a:r>
          </a:p>
          <a:p>
            <a:pPr marL="0" indent="0" algn="ctr">
              <a:buNone/>
            </a:pPr>
            <a:endParaRPr lang="en-US" b="1"/>
          </a:p>
          <a:p>
            <a:pPr marL="0" indent="0" algn="ctr">
              <a:buNone/>
            </a:pPr>
            <a:r>
              <a:rPr lang="en-US" b="1"/>
              <a:t>Can anyone guess the “design” that usually wins?</a:t>
            </a:r>
          </a:p>
        </p:txBody>
      </p:sp>
    </p:spTree>
    <p:extLst>
      <p:ext uri="{BB962C8B-B14F-4D97-AF65-F5344CB8AC3E}">
        <p14:creationId xmlns:p14="http://schemas.microsoft.com/office/powerpoint/2010/main" val="19226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D065-D21B-9E09-5CE7-00F503994A4D}"/>
              </a:ext>
            </a:extLst>
          </p:cNvPr>
          <p:cNvSpPr>
            <a:spLocks noGrp="1"/>
          </p:cNvSpPr>
          <p:nvPr>
            <p:ph type="title"/>
          </p:nvPr>
        </p:nvSpPr>
        <p:spPr/>
        <p:txBody>
          <a:bodyPr/>
          <a:lstStyle/>
          <a:p>
            <a:r>
              <a:rPr lang="en-US" dirty="0"/>
              <a:t>What happens next?</a:t>
            </a:r>
          </a:p>
        </p:txBody>
      </p:sp>
      <p:sp>
        <p:nvSpPr>
          <p:cNvPr id="3" name="Content Placeholder 2">
            <a:extLst>
              <a:ext uri="{FF2B5EF4-FFF2-40B4-BE49-F238E27FC236}">
                <a16:creationId xmlns:a16="http://schemas.microsoft.com/office/drawing/2014/main" id="{30B8A3FB-89DA-9851-4499-BCF555988737}"/>
              </a:ext>
            </a:extLst>
          </p:cNvPr>
          <p:cNvSpPr>
            <a:spLocks noGrp="1"/>
          </p:cNvSpPr>
          <p:nvPr>
            <p:ph idx="1"/>
          </p:nvPr>
        </p:nvSpPr>
        <p:spPr/>
        <p:txBody>
          <a:bodyPr/>
          <a:lstStyle/>
          <a:p>
            <a:r>
              <a:rPr lang="en-US" dirty="0"/>
              <a:t>Complete the survey! </a:t>
            </a:r>
          </a:p>
          <a:p>
            <a:pPr lvl="1"/>
            <a:r>
              <a:rPr lang="en-US" dirty="0"/>
              <a:t>You’ll gain access to your course early next week as long as you’ve completed the survey</a:t>
            </a:r>
          </a:p>
          <a:p>
            <a:pPr lvl="1"/>
            <a:r>
              <a:rPr lang="en-US" dirty="0"/>
              <a:t>An email will be sent once you’ve been given access</a:t>
            </a:r>
          </a:p>
          <a:p>
            <a:r>
              <a:rPr lang="en-US" dirty="0"/>
              <a:t>Follow the Launch Guide</a:t>
            </a:r>
          </a:p>
          <a:p>
            <a:r>
              <a:rPr lang="en-US" dirty="0"/>
              <a:t>Schedule an Implementation Call </a:t>
            </a:r>
          </a:p>
          <a:p>
            <a:pPr lvl="1"/>
            <a:r>
              <a:rPr lang="en-US" dirty="0"/>
              <a:t>Recommended for within your first quarter of class </a:t>
            </a:r>
          </a:p>
        </p:txBody>
      </p:sp>
    </p:spTree>
    <p:extLst>
      <p:ext uri="{BB962C8B-B14F-4D97-AF65-F5344CB8AC3E}">
        <p14:creationId xmlns:p14="http://schemas.microsoft.com/office/powerpoint/2010/main" val="22580238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F1AA-E722-D7D0-B6D3-25931C4A8F2B}"/>
              </a:ext>
            </a:extLst>
          </p:cNvPr>
          <p:cNvSpPr>
            <a:spLocks noGrp="1"/>
          </p:cNvSpPr>
          <p:nvPr>
            <p:ph type="title"/>
          </p:nvPr>
        </p:nvSpPr>
        <p:spPr/>
        <p:txBody>
          <a:bodyPr/>
          <a:lstStyle/>
          <a:p>
            <a:r>
              <a:rPr lang="en-US" dirty="0"/>
              <a:t>Launch Guide</a:t>
            </a:r>
          </a:p>
        </p:txBody>
      </p:sp>
      <p:sp>
        <p:nvSpPr>
          <p:cNvPr id="3" name="Content Placeholder 2">
            <a:extLst>
              <a:ext uri="{FF2B5EF4-FFF2-40B4-BE49-F238E27FC236}">
                <a16:creationId xmlns:a16="http://schemas.microsoft.com/office/drawing/2014/main" id="{0963D2F4-6F23-D84A-31F8-B89D9749E0DB}"/>
              </a:ext>
            </a:extLst>
          </p:cNvPr>
          <p:cNvSpPr>
            <a:spLocks noGrp="1"/>
          </p:cNvSpPr>
          <p:nvPr>
            <p:ph idx="1"/>
          </p:nvPr>
        </p:nvSpPr>
        <p:spPr/>
        <p:txBody>
          <a:bodyPr/>
          <a:lstStyle/>
          <a:p>
            <a:r>
              <a:rPr lang="en-US" dirty="0"/>
              <a:t>One page guide of things to do in the next month</a:t>
            </a:r>
          </a:p>
          <a:p>
            <a:r>
              <a:rPr lang="en-US" dirty="0"/>
              <a:t>Highlights:</a:t>
            </a:r>
          </a:p>
          <a:p>
            <a:pPr lvl="1"/>
            <a:r>
              <a:rPr lang="en-US" dirty="0"/>
              <a:t>Add us to your email contact list</a:t>
            </a:r>
          </a:p>
          <a:p>
            <a:pPr lvl="1"/>
            <a:r>
              <a:rPr lang="en-US" dirty="0"/>
              <a:t>Updating your canvas course (with your info, course deadlines, </a:t>
            </a:r>
            <a:r>
              <a:rPr lang="en-US" dirty="0" err="1"/>
              <a:t>etc</a:t>
            </a:r>
            <a:r>
              <a:rPr lang="en-US" dirty="0"/>
              <a:t>)</a:t>
            </a:r>
          </a:p>
          <a:p>
            <a:pPr lvl="1"/>
            <a:r>
              <a:rPr lang="en-US" dirty="0"/>
              <a:t>Attend webinar/watch summary video on course credit process </a:t>
            </a:r>
          </a:p>
          <a:p>
            <a:pPr lvl="1"/>
            <a:r>
              <a:rPr lang="en-US" dirty="0"/>
              <a:t>Create your LinkedIn profile </a:t>
            </a:r>
          </a:p>
          <a:p>
            <a:pPr lvl="1"/>
            <a:r>
              <a:rPr lang="en-US" dirty="0"/>
              <a:t>Submit your course roster</a:t>
            </a:r>
          </a:p>
          <a:p>
            <a:pPr lvl="1"/>
            <a:endParaRPr lang="en-US" dirty="0"/>
          </a:p>
        </p:txBody>
      </p:sp>
    </p:spTree>
    <p:extLst>
      <p:ext uri="{BB962C8B-B14F-4D97-AF65-F5344CB8AC3E}">
        <p14:creationId xmlns:p14="http://schemas.microsoft.com/office/powerpoint/2010/main" val="1656828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3CF7-04F8-3364-170A-D194E64ED74A}"/>
              </a:ext>
            </a:extLst>
          </p:cNvPr>
          <p:cNvSpPr>
            <a:spLocks noGrp="1"/>
          </p:cNvSpPr>
          <p:nvPr>
            <p:ph type="ctrTitle"/>
          </p:nvPr>
        </p:nvSpPr>
        <p:spPr/>
        <p:txBody>
          <a:bodyPr/>
          <a:lstStyle/>
          <a:p>
            <a:r>
              <a:rPr lang="en-US" dirty="0"/>
              <a:t>Reflect and Wrap Up</a:t>
            </a:r>
          </a:p>
        </p:txBody>
      </p:sp>
      <p:sp>
        <p:nvSpPr>
          <p:cNvPr id="3" name="Subtitle 2">
            <a:extLst>
              <a:ext uri="{FF2B5EF4-FFF2-40B4-BE49-F238E27FC236}">
                <a16:creationId xmlns:a16="http://schemas.microsoft.com/office/drawing/2014/main" id="{2CFFD05F-7DCE-A3D8-4658-FDF6580983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99195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74BA-0917-E612-3411-FD64267C6585}"/>
              </a:ext>
            </a:extLst>
          </p:cNvPr>
          <p:cNvSpPr>
            <a:spLocks noGrp="1"/>
          </p:cNvSpPr>
          <p:nvPr>
            <p:ph type="title"/>
          </p:nvPr>
        </p:nvSpPr>
        <p:spPr/>
        <p:txBody>
          <a:bodyPr/>
          <a:lstStyle/>
          <a:p>
            <a:r>
              <a:rPr lang="en-US" dirty="0"/>
              <a:t>Reflect</a:t>
            </a:r>
          </a:p>
        </p:txBody>
      </p:sp>
      <p:sp>
        <p:nvSpPr>
          <p:cNvPr id="3" name="Content Placeholder 2">
            <a:extLst>
              <a:ext uri="{FF2B5EF4-FFF2-40B4-BE49-F238E27FC236}">
                <a16:creationId xmlns:a16="http://schemas.microsoft.com/office/drawing/2014/main" id="{0831D65C-EABF-0E50-958E-7FB6B5A019CA}"/>
              </a:ext>
            </a:extLst>
          </p:cNvPr>
          <p:cNvSpPr>
            <a:spLocks noGrp="1"/>
          </p:cNvSpPr>
          <p:nvPr>
            <p:ph idx="1"/>
          </p:nvPr>
        </p:nvSpPr>
        <p:spPr/>
        <p:txBody>
          <a:bodyPr/>
          <a:lstStyle/>
          <a:p>
            <a:r>
              <a:rPr lang="en-US" dirty="0"/>
              <a:t>At the end of the year, how do you want your students to describe the course? </a:t>
            </a:r>
          </a:p>
          <a:p>
            <a:r>
              <a:rPr lang="en-US" dirty="0"/>
              <a:t>What will it take for you to make this come true? </a:t>
            </a:r>
          </a:p>
        </p:txBody>
      </p:sp>
    </p:spTree>
    <p:extLst>
      <p:ext uri="{BB962C8B-B14F-4D97-AF65-F5344CB8AC3E}">
        <p14:creationId xmlns:p14="http://schemas.microsoft.com/office/powerpoint/2010/main" val="36985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74BA-0917-E612-3411-FD64267C6585}"/>
              </a:ext>
            </a:extLst>
          </p:cNvPr>
          <p:cNvSpPr>
            <a:spLocks noGrp="1"/>
          </p:cNvSpPr>
          <p:nvPr>
            <p:ph type="title"/>
          </p:nvPr>
        </p:nvSpPr>
        <p:spPr/>
        <p:txBody>
          <a:bodyPr/>
          <a:lstStyle/>
          <a:p>
            <a:r>
              <a:rPr lang="en-US" dirty="0"/>
              <a:t>The end… but only the beginning!</a:t>
            </a:r>
          </a:p>
        </p:txBody>
      </p:sp>
      <p:sp>
        <p:nvSpPr>
          <p:cNvPr id="3" name="Content Placeholder 2">
            <a:extLst>
              <a:ext uri="{FF2B5EF4-FFF2-40B4-BE49-F238E27FC236}">
                <a16:creationId xmlns:a16="http://schemas.microsoft.com/office/drawing/2014/main" id="{0831D65C-EABF-0E50-958E-7FB6B5A019C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789072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74BA-0917-E612-3411-FD64267C6585}"/>
              </a:ext>
            </a:extLst>
          </p:cNvPr>
          <p:cNvSpPr>
            <a:spLocks noGrp="1"/>
          </p:cNvSpPr>
          <p:nvPr>
            <p:ph type="title"/>
          </p:nvPr>
        </p:nvSpPr>
        <p:spPr/>
        <p:txBody>
          <a:bodyPr/>
          <a:lstStyle/>
          <a:p>
            <a:r>
              <a:rPr lang="en-US" dirty="0"/>
              <a:t>Survey</a:t>
            </a:r>
          </a:p>
        </p:txBody>
      </p:sp>
      <p:sp>
        <p:nvSpPr>
          <p:cNvPr id="3" name="Content Placeholder 2">
            <a:extLst>
              <a:ext uri="{FF2B5EF4-FFF2-40B4-BE49-F238E27FC236}">
                <a16:creationId xmlns:a16="http://schemas.microsoft.com/office/drawing/2014/main" id="{0831D65C-EABF-0E50-958E-7FB6B5A019CA}"/>
              </a:ext>
            </a:extLst>
          </p:cNvPr>
          <p:cNvSpPr>
            <a:spLocks noGrp="1"/>
          </p:cNvSpPr>
          <p:nvPr>
            <p:ph idx="1"/>
          </p:nvPr>
        </p:nvSpPr>
        <p:spPr/>
        <p:txBody>
          <a:bodyPr/>
          <a:lstStyle/>
          <a:p>
            <a:r>
              <a:rPr lang="en-US" dirty="0"/>
              <a:t>Please complete the survey - Your honesty helps us learn, iterate, and improve!</a:t>
            </a:r>
          </a:p>
          <a:p>
            <a:pPr lvl="1"/>
            <a:r>
              <a:rPr lang="en-US" dirty="0"/>
              <a:t>Specifics on course – provide as much info as you know</a:t>
            </a:r>
          </a:p>
          <a:p>
            <a:pPr lvl="1"/>
            <a:r>
              <a:rPr lang="en-US" dirty="0"/>
              <a:t>Delaware Connect Event</a:t>
            </a:r>
          </a:p>
          <a:p>
            <a:pPr lvl="1"/>
            <a:r>
              <a:rPr lang="en-US" dirty="0"/>
              <a:t>Educator Meetup Timing</a:t>
            </a:r>
          </a:p>
          <a:p>
            <a:r>
              <a:rPr lang="en-US" dirty="0"/>
              <a:t>Bit.ly/PostPD25</a:t>
            </a:r>
          </a:p>
        </p:txBody>
      </p:sp>
      <p:pic>
        <p:nvPicPr>
          <p:cNvPr id="4" name="Picture 3" descr="A qr code with a white background&#10;&#10;AI-generated content may be incorrect.">
            <a:extLst>
              <a:ext uri="{FF2B5EF4-FFF2-40B4-BE49-F238E27FC236}">
                <a16:creationId xmlns:a16="http://schemas.microsoft.com/office/drawing/2014/main" id="{238C9922-AC0A-13C6-A6C0-A3C480879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479" y="3429000"/>
            <a:ext cx="2806079" cy="2806079"/>
          </a:xfrm>
          <a:prstGeom prst="rect">
            <a:avLst/>
          </a:prstGeom>
        </p:spPr>
      </p:pic>
    </p:spTree>
    <p:extLst>
      <p:ext uri="{BB962C8B-B14F-4D97-AF65-F5344CB8AC3E}">
        <p14:creationId xmlns:p14="http://schemas.microsoft.com/office/powerpoint/2010/main" val="34614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8389-90A2-766A-44A2-8E0F762B4B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4B1B2B-B36C-FDC5-A546-00A417305FF1}"/>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50935F32-E60A-DEE4-177C-B37519214B15}"/>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44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68983" y="104600"/>
            <a:ext cx="6244135" cy="6726289"/>
          </a:xfrm>
          <a:prstGeom prst="rect">
            <a:avLst/>
          </a:prstGeom>
        </p:spPr>
      </p:pic>
    </p:spTree>
    <p:extLst>
      <p:ext uri="{BB962C8B-B14F-4D97-AF65-F5344CB8AC3E}">
        <p14:creationId xmlns:p14="http://schemas.microsoft.com/office/powerpoint/2010/main" val="414162442"/>
      </p:ext>
    </p:extLst>
  </p:cSld>
  <p:clrMapOvr>
    <a:masterClrMapping/>
  </p:clrMapOvr>
</p:sld>
</file>

<file path=ppt/theme/theme1.xml><?xml version="1.0" encoding="utf-8"?>
<a:theme xmlns:a="http://schemas.openxmlformats.org/drawingml/2006/main" name="HOR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4f7e25-a875-4536-9e95-d079fadbfa19" xsi:nil="true"/>
    <lcf76f155ced4ddcb4097134ff3c332f xmlns="52d6c781-1aad-4da9-9b2d-7745fa18b20f">
      <Terms xmlns="http://schemas.microsoft.com/office/infopath/2007/PartnerControls"/>
    </lcf76f155ced4ddcb4097134ff3c332f>
    <SharedWithUsers xmlns="4b4f7e25-a875-4536-9e95-d079fadbfa19">
      <UserInfo>
        <DisplayName>Harrington, Felicia</DisplayName>
        <AccountId>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94C5BA96ACDE4A8C12F223373ABF41" ma:contentTypeVersion="19" ma:contentTypeDescription="Create a new document." ma:contentTypeScope="" ma:versionID="ab4d3f35609a865b2f6a3d1b0ce74624">
  <xsd:schema xmlns:xsd="http://www.w3.org/2001/XMLSchema" xmlns:xs="http://www.w3.org/2001/XMLSchema" xmlns:p="http://schemas.microsoft.com/office/2006/metadata/properties" xmlns:ns2="52d6c781-1aad-4da9-9b2d-7745fa18b20f" xmlns:ns3="4b4f7e25-a875-4536-9e95-d079fadbfa19" targetNamespace="http://schemas.microsoft.com/office/2006/metadata/properties" ma:root="true" ma:fieldsID="d91e9d1980d70a8fd6a7b7a58da53fb1" ns2:_="" ns3:_="">
    <xsd:import namespace="52d6c781-1aad-4da9-9b2d-7745fa18b20f"/>
    <xsd:import namespace="4b4f7e25-a875-4536-9e95-d079fadbfa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6c781-1aad-4da9-9b2d-7745fa18b2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112047-8702-4ac9-aeff-28ab65cc26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4f7e25-a875-4536-9e95-d079fadbfa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1c86f0-faae-403b-9cf8-3f070aa43244}" ma:internalName="TaxCatchAll" ma:showField="CatchAllData" ma:web="4b4f7e25-a875-4536-9e95-d079fadbfa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FC4BF-9D32-4EE9-9487-8E30A2B0837E}">
  <ds:schemaRefs>
    <ds:schemaRef ds:uri="http://schemas.microsoft.com/sharepoint/v3/contenttype/forms"/>
  </ds:schemaRefs>
</ds:datastoreItem>
</file>

<file path=customXml/itemProps2.xml><?xml version="1.0" encoding="utf-8"?>
<ds:datastoreItem xmlns:ds="http://schemas.openxmlformats.org/officeDocument/2006/customXml" ds:itemID="{2F6AF876-3132-4057-A5AF-F3C836DB33D8}">
  <ds:schemaRefs>
    <ds:schemaRef ds:uri="http://www.w3.org/XML/1998/namespace"/>
    <ds:schemaRef ds:uri="http://schemas.microsoft.com/office/2006/metadata/properties"/>
    <ds:schemaRef ds:uri="4b4f7e25-a875-4536-9e95-d079fadbfa19"/>
    <ds:schemaRef ds:uri="http://schemas.microsoft.com/office/infopath/2007/PartnerControls"/>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52d6c781-1aad-4da9-9b2d-7745fa18b20f"/>
  </ds:schemaRefs>
</ds:datastoreItem>
</file>

<file path=customXml/itemProps3.xml><?xml version="1.0" encoding="utf-8"?>
<ds:datastoreItem xmlns:ds="http://schemas.openxmlformats.org/officeDocument/2006/customXml" ds:itemID="{3506C7C1-6E5F-4C29-8E34-ADB38A5A03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6c781-1aad-4da9-9b2d-7745fa18b20f"/>
    <ds:schemaRef ds:uri="4b4f7e25-a875-4536-9e95-d079fadbfa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698667d-8817-4ad9-a7f2-bb287f867e5f}" enabled="0" method="" siteId="{a698667d-8817-4ad9-a7f2-bb287f867e5f}" removed="1"/>
</clbl:labelList>
</file>

<file path=docProps/app.xml><?xml version="1.0" encoding="utf-8"?>
<Properties xmlns="http://schemas.openxmlformats.org/officeDocument/2006/extended-properties" xmlns:vt="http://schemas.openxmlformats.org/officeDocument/2006/docPropsVTypes">
  <TotalTime>26846</TotalTime>
  <Words>4412</Words>
  <Application>Microsoft Office PowerPoint</Application>
  <PresentationFormat>Widescreen</PresentationFormat>
  <Paragraphs>550</Paragraphs>
  <Slides>86</Slides>
  <Notes>40</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86</vt:i4>
      </vt:variant>
    </vt:vector>
  </HeadingPairs>
  <TitlesOfParts>
    <vt:vector size="95" baseType="lpstr">
      <vt:lpstr>Arial</vt:lpstr>
      <vt:lpstr>Calibri</vt:lpstr>
      <vt:lpstr>Calibri Light</vt:lpstr>
      <vt:lpstr>Domaine Text</vt:lpstr>
      <vt:lpstr>Greycliff CF</vt:lpstr>
      <vt:lpstr>Greycliff CF Bold</vt:lpstr>
      <vt:lpstr>YouTube Noto</vt:lpstr>
      <vt:lpstr>HORN Theme</vt:lpstr>
      <vt:lpstr>Custom Design</vt:lpstr>
      <vt:lpstr>EntreX Professional Development</vt:lpstr>
      <vt:lpstr>Who’s in the room? </vt:lpstr>
      <vt:lpstr>EntreX Expectations</vt:lpstr>
      <vt:lpstr>What to expect from PD?</vt:lpstr>
      <vt:lpstr>Detailed Agenda for Today</vt:lpstr>
      <vt:lpstr>Overcoming Students’ Invisible Barriers</vt:lpstr>
      <vt:lpstr>Paper Airplanes</vt:lpstr>
      <vt:lpstr>Invisible (Learned/Assumed) Constraints</vt:lpstr>
      <vt:lpstr>PowerPoint Presentation</vt:lpstr>
      <vt:lpstr>Imagine an Ideal Class Session</vt:lpstr>
      <vt:lpstr>What (Invisible) Constraints Did You Assume?</vt:lpstr>
      <vt:lpstr>Constraints Arise from Experience &amp; Expertise</vt:lpstr>
      <vt:lpstr>PowerPoint Presentation</vt:lpstr>
      <vt:lpstr>Student Expectations</vt:lpstr>
      <vt:lpstr>Expressing Expectations</vt:lpstr>
      <vt:lpstr>Learned Keys to “Success”</vt:lpstr>
      <vt:lpstr>Adverse Outcomes of Learned Expectations</vt:lpstr>
      <vt:lpstr>Key Question</vt:lpstr>
      <vt:lpstr>Possibilities</vt:lpstr>
      <vt:lpstr>PowerPoint Presentation</vt:lpstr>
      <vt:lpstr>The Payoff</vt:lpstr>
      <vt:lpstr>Break</vt:lpstr>
      <vt:lpstr>Unlocking the Creative Potential of Your Students</vt:lpstr>
      <vt:lpstr>Reflection: Self Creative Best </vt:lpstr>
      <vt:lpstr>Creative potential within all students</vt:lpstr>
      <vt:lpstr>The Kitchn Product Review</vt:lpstr>
      <vt:lpstr>Delicious Musical Magic</vt:lpstr>
      <vt:lpstr>Creative Combinations</vt:lpstr>
      <vt:lpstr>Facilitation Notes </vt:lpstr>
      <vt:lpstr>Creativity with a purpose</vt:lpstr>
      <vt:lpstr>Returning Educator Panel</vt:lpstr>
      <vt:lpstr>Contact Info</vt:lpstr>
      <vt:lpstr>Wrap Up </vt:lpstr>
      <vt:lpstr>Lunch</vt:lpstr>
      <vt:lpstr>Afternoon Session</vt:lpstr>
      <vt:lpstr>Detailed Agenda for Today</vt:lpstr>
      <vt:lpstr>Morning Takeaways</vt:lpstr>
      <vt:lpstr>Love It!</vt:lpstr>
      <vt:lpstr>Love It! </vt:lpstr>
      <vt:lpstr>Love It! Facilitation Notes </vt:lpstr>
      <vt:lpstr>Design Sprint</vt:lpstr>
      <vt:lpstr>Design Sprint</vt:lpstr>
      <vt:lpstr>Design Sprint</vt:lpstr>
      <vt:lpstr>Process</vt:lpstr>
      <vt:lpstr>Today’s Topic</vt:lpstr>
      <vt:lpstr>Step 1: Understand the Problem</vt:lpstr>
      <vt:lpstr>How might we… </vt:lpstr>
      <vt:lpstr>Step 2: Diverge</vt:lpstr>
      <vt:lpstr>Step 3: Converge &amp; Decide</vt:lpstr>
      <vt:lpstr>Sharing Ideas</vt:lpstr>
      <vt:lpstr>Step 4: Prototype</vt:lpstr>
      <vt:lpstr>Step 5: Validate</vt:lpstr>
      <vt:lpstr>Design Sprint Reflection</vt:lpstr>
      <vt:lpstr>Design Sprint Facilitation</vt:lpstr>
      <vt:lpstr>In-School Applicability</vt:lpstr>
      <vt:lpstr>Facilitation Notes</vt:lpstr>
      <vt:lpstr>Facilitation Notes</vt:lpstr>
      <vt:lpstr>Facilitation Notes</vt:lpstr>
      <vt:lpstr>Facilitation Notes</vt:lpstr>
      <vt:lpstr>Break</vt:lpstr>
      <vt:lpstr>Resources &amp; Canvas</vt:lpstr>
      <vt:lpstr>PowerPoint Presentation</vt:lpstr>
      <vt:lpstr>PowerPoint Presentation</vt:lpstr>
      <vt:lpstr>PowerPoint Presentation</vt:lpstr>
      <vt:lpstr>Educator Toolkit</vt:lpstr>
      <vt:lpstr>Canvas Tips</vt:lpstr>
      <vt:lpstr>What is It?</vt:lpstr>
      <vt:lpstr>What is it? / Alternative Uses </vt:lpstr>
      <vt:lpstr>What is it? / Alternative Uses </vt:lpstr>
      <vt:lpstr>What is it? / Alternative Uses Facilitation Notes</vt:lpstr>
      <vt:lpstr>Consider the Calendar</vt:lpstr>
      <vt:lpstr>Pacing</vt:lpstr>
      <vt:lpstr>Pacing Guide</vt:lpstr>
      <vt:lpstr>EntreX Important Dates</vt:lpstr>
      <vt:lpstr>EntreX Event Calendar</vt:lpstr>
      <vt:lpstr>Competition Series </vt:lpstr>
      <vt:lpstr>10 min Planning time</vt:lpstr>
      <vt:lpstr>Questions/AMA Session</vt:lpstr>
      <vt:lpstr>Presubmitted questions </vt:lpstr>
      <vt:lpstr>What happens next?</vt:lpstr>
      <vt:lpstr>Launch Guide</vt:lpstr>
      <vt:lpstr>Reflect and Wrap Up</vt:lpstr>
      <vt:lpstr>Reflect</vt:lpstr>
      <vt:lpstr>The end… but only the beginning!</vt:lpstr>
      <vt:lpstr>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Tlaseca, Nathan Lisandro</dc:creator>
  <cp:lastModifiedBy>Harrington, Felicia</cp:lastModifiedBy>
  <cp:revision>28</cp:revision>
  <cp:lastPrinted>2023-08-07T17:17:06Z</cp:lastPrinted>
  <dcterms:created xsi:type="dcterms:W3CDTF">2017-06-21T18:21:54Z</dcterms:created>
  <dcterms:modified xsi:type="dcterms:W3CDTF">2025-08-15T18:21:04Z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0x0101008394C5BA96ACDE4A8C12F223373ABF41</vt:lpwstr>
  </property>
  <property fmtid="{D5CDD505-2E9C-101B-9397-08002B2CF9AE}" pid="3" name="Order">
    <vt:r8>919600</vt:r8>
  </property>
  <property fmtid="{D5CDD505-2E9C-101B-9397-08002B2CF9AE}" pid="4" name="MediaServiceImageTags">
    <vt:lpwstr/>
  </property>
</Properties>
</file>