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handoutMasterIdLst>
    <p:handoutMasterId r:id="rId16"/>
  </p:handoutMasterIdLst>
  <p:sldIdLst>
    <p:sldId id="328" r:id="rId2"/>
    <p:sldId id="329" r:id="rId3"/>
    <p:sldId id="330" r:id="rId4"/>
    <p:sldId id="339" r:id="rId5"/>
    <p:sldId id="331" r:id="rId6"/>
    <p:sldId id="340" r:id="rId7"/>
    <p:sldId id="341" r:id="rId8"/>
    <p:sldId id="342" r:id="rId9"/>
    <p:sldId id="345" r:id="rId10"/>
    <p:sldId id="343" r:id="rId11"/>
    <p:sldId id="344" r:id="rId12"/>
    <p:sldId id="347" r:id="rId13"/>
    <p:sldId id="346" r:id="rId14"/>
  </p:sldIdLst>
  <p:sldSz cx="12192000" cy="6858000"/>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45AA4"/>
    <a:srgbClr val="D2436C"/>
    <a:srgbClr val="006DAE"/>
    <a:srgbClr val="ADCD41"/>
    <a:srgbClr val="FEDF1A"/>
    <a:srgbClr val="FFC317"/>
    <a:srgbClr val="0854A0"/>
    <a:srgbClr val="5A8E22"/>
    <a:srgbClr val="002663"/>
    <a:srgbClr val="FFD2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80" autoAdjust="0"/>
    <p:restoredTop sz="94660"/>
  </p:normalViewPr>
  <p:slideViewPr>
    <p:cSldViewPr snapToGrid="0">
      <p:cViewPr varScale="1">
        <p:scale>
          <a:sx n="76" d="100"/>
          <a:sy n="76" d="100"/>
        </p:scale>
        <p:origin x="132" y="22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38" cy="481013"/>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4143375" y="0"/>
            <a:ext cx="3170238" cy="481013"/>
          </a:xfrm>
          <a:prstGeom prst="rect">
            <a:avLst/>
          </a:prstGeom>
        </p:spPr>
        <p:txBody>
          <a:bodyPr vert="horz" lIns="91440" tIns="45720" rIns="91440" bIns="45720" rtlCol="0"/>
          <a:lstStyle>
            <a:lvl1pPr algn="r">
              <a:defRPr sz="1200"/>
            </a:lvl1pPr>
          </a:lstStyle>
          <a:p>
            <a:fld id="{FF1F3C4A-37A5-4621-81F2-04DD80A20EC6}" type="datetimeFigureOut">
              <a:rPr lang="en-US" smtClean="0"/>
              <a:t>1/12/2020</a:t>
            </a:fld>
            <a:endParaRPr lang="en-US"/>
          </a:p>
        </p:txBody>
      </p:sp>
      <p:sp>
        <p:nvSpPr>
          <p:cNvPr id="4" name="Footer Placeholder 3"/>
          <p:cNvSpPr>
            <a:spLocks noGrp="1"/>
          </p:cNvSpPr>
          <p:nvPr>
            <p:ph type="ftr" sz="quarter" idx="2"/>
          </p:nvPr>
        </p:nvSpPr>
        <p:spPr>
          <a:xfrm>
            <a:off x="0" y="9120188"/>
            <a:ext cx="3170238" cy="481012"/>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4143375" y="9120188"/>
            <a:ext cx="3170238" cy="481012"/>
          </a:xfrm>
          <a:prstGeom prst="rect">
            <a:avLst/>
          </a:prstGeom>
        </p:spPr>
        <p:txBody>
          <a:bodyPr vert="horz" lIns="91440" tIns="45720" rIns="91440" bIns="45720" rtlCol="0" anchor="b"/>
          <a:lstStyle>
            <a:lvl1pPr algn="r">
              <a:defRPr sz="1200"/>
            </a:lvl1pPr>
          </a:lstStyle>
          <a:p>
            <a:fld id="{90F165DF-7DC1-45F9-8D71-98F409DE42A9}" type="slidenum">
              <a:rPr lang="en-US" smtClean="0"/>
              <a:t>‹#›</a:t>
            </a:fld>
            <a:endParaRPr lang="en-US"/>
          </a:p>
        </p:txBody>
      </p:sp>
    </p:spTree>
    <p:extLst>
      <p:ext uri="{BB962C8B-B14F-4D97-AF65-F5344CB8AC3E}">
        <p14:creationId xmlns:p14="http://schemas.microsoft.com/office/powerpoint/2010/main" val="324951644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1727"/>
          </a:xfrm>
          <a:prstGeom prst="rect">
            <a:avLst/>
          </a:prstGeom>
        </p:spPr>
        <p:txBody>
          <a:bodyPr vert="horz" lIns="96661" tIns="48331" rIns="96661" bIns="48331" rtlCol="0"/>
          <a:lstStyle>
            <a:lvl1pPr algn="l">
              <a:defRPr sz="1300"/>
            </a:lvl1pPr>
          </a:lstStyle>
          <a:p>
            <a:endParaRPr lang="en-US"/>
          </a:p>
        </p:txBody>
      </p:sp>
      <p:sp>
        <p:nvSpPr>
          <p:cNvPr id="3" name="Date Placeholder 2"/>
          <p:cNvSpPr>
            <a:spLocks noGrp="1"/>
          </p:cNvSpPr>
          <p:nvPr>
            <p:ph type="dt" idx="1"/>
          </p:nvPr>
        </p:nvSpPr>
        <p:spPr>
          <a:xfrm>
            <a:off x="4143587" y="0"/>
            <a:ext cx="3169920" cy="481727"/>
          </a:xfrm>
          <a:prstGeom prst="rect">
            <a:avLst/>
          </a:prstGeom>
        </p:spPr>
        <p:txBody>
          <a:bodyPr vert="horz" lIns="96661" tIns="48331" rIns="96661" bIns="48331" rtlCol="0"/>
          <a:lstStyle>
            <a:lvl1pPr algn="r">
              <a:defRPr sz="1300"/>
            </a:lvl1pPr>
          </a:lstStyle>
          <a:p>
            <a:fld id="{F7045704-C7CF-4B6C-AB22-5F771861E848}" type="datetimeFigureOut">
              <a:rPr lang="en-US" smtClean="0"/>
              <a:t>1/12/2020</a:t>
            </a:fld>
            <a:endParaRPr lang="en-US"/>
          </a:p>
        </p:txBody>
      </p:sp>
      <p:sp>
        <p:nvSpPr>
          <p:cNvPr id="4" name="Slide Image Placeholder 3"/>
          <p:cNvSpPr>
            <a:spLocks noGrp="1" noRot="1" noChangeAspect="1"/>
          </p:cNvSpPr>
          <p:nvPr>
            <p:ph type="sldImg" idx="2"/>
          </p:nvPr>
        </p:nvSpPr>
        <p:spPr>
          <a:xfrm>
            <a:off x="777875" y="1200150"/>
            <a:ext cx="5759450" cy="3240088"/>
          </a:xfrm>
          <a:prstGeom prst="rect">
            <a:avLst/>
          </a:prstGeom>
          <a:noFill/>
          <a:ln w="12700">
            <a:solidFill>
              <a:prstClr val="black"/>
            </a:solidFill>
          </a:ln>
        </p:spPr>
        <p:txBody>
          <a:bodyPr vert="horz" lIns="96661" tIns="48331" rIns="96661" bIns="48331" rtlCol="0" anchor="ctr"/>
          <a:lstStyle/>
          <a:p>
            <a:endParaRPr lang="en-US"/>
          </a:p>
        </p:txBody>
      </p:sp>
      <p:sp>
        <p:nvSpPr>
          <p:cNvPr id="5" name="Notes Placeholder 4"/>
          <p:cNvSpPr>
            <a:spLocks noGrp="1"/>
          </p:cNvSpPr>
          <p:nvPr>
            <p:ph type="body" sz="quarter" idx="3"/>
          </p:nvPr>
        </p:nvSpPr>
        <p:spPr>
          <a:xfrm>
            <a:off x="731520" y="4620577"/>
            <a:ext cx="5852160" cy="3780473"/>
          </a:xfrm>
          <a:prstGeom prst="rect">
            <a:avLst/>
          </a:prstGeom>
        </p:spPr>
        <p:txBody>
          <a:bodyPr vert="horz" lIns="96661" tIns="48331" rIns="96661" bIns="48331"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119474"/>
            <a:ext cx="3169920" cy="481726"/>
          </a:xfrm>
          <a:prstGeom prst="rect">
            <a:avLst/>
          </a:prstGeom>
        </p:spPr>
        <p:txBody>
          <a:bodyPr vert="horz" lIns="96661" tIns="48331" rIns="96661" bIns="48331" rtlCol="0" anchor="b"/>
          <a:lstStyle>
            <a:lvl1pPr algn="l">
              <a:defRPr sz="1300"/>
            </a:lvl1pPr>
          </a:lstStyle>
          <a:p>
            <a:endParaRPr lang="en-US"/>
          </a:p>
        </p:txBody>
      </p:sp>
      <p:sp>
        <p:nvSpPr>
          <p:cNvPr id="7" name="Slide Number Placeholder 6"/>
          <p:cNvSpPr>
            <a:spLocks noGrp="1"/>
          </p:cNvSpPr>
          <p:nvPr>
            <p:ph type="sldNum" sz="quarter" idx="5"/>
          </p:nvPr>
        </p:nvSpPr>
        <p:spPr>
          <a:xfrm>
            <a:off x="4143587" y="9119474"/>
            <a:ext cx="3169920" cy="481726"/>
          </a:xfrm>
          <a:prstGeom prst="rect">
            <a:avLst/>
          </a:prstGeom>
        </p:spPr>
        <p:txBody>
          <a:bodyPr vert="horz" lIns="96661" tIns="48331" rIns="96661" bIns="48331" rtlCol="0" anchor="b"/>
          <a:lstStyle>
            <a:lvl1pPr algn="r">
              <a:defRPr sz="1300"/>
            </a:lvl1pPr>
          </a:lstStyle>
          <a:p>
            <a:fld id="{64BE0735-D35C-493E-95EE-3788DD48E7A3}" type="slidenum">
              <a:rPr lang="en-US" smtClean="0"/>
              <a:t>‹#›</a:t>
            </a:fld>
            <a:endParaRPr lang="en-US"/>
          </a:p>
        </p:txBody>
      </p:sp>
    </p:spTree>
    <p:extLst>
      <p:ext uri="{BB962C8B-B14F-4D97-AF65-F5344CB8AC3E}">
        <p14:creationId xmlns:p14="http://schemas.microsoft.com/office/powerpoint/2010/main" val="334379931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entrepreneurship</a:t>
            </a:r>
            <a:r>
              <a:rPr lang="en-US" baseline="0" dirty="0" smtClean="0"/>
              <a:t> process involves two distinct components – search and execution.</a:t>
            </a:r>
          </a:p>
          <a:p>
            <a:endParaRPr lang="en-US" baseline="0" dirty="0" smtClean="0"/>
          </a:p>
          <a:p>
            <a:r>
              <a:rPr lang="en-US" baseline="0" dirty="0" smtClean="0"/>
              <a:t>Many entrepreneurs confuse the two and do so at their own peril. Specifically, many entrepreneurs try to skip searching and go directly from idea to execution. This works only in the rare circumstance where their business model vision, and all of the untested assumptions it incorporates about how the venture will create, deliver and capture value, turns out to be 100% valid. </a:t>
            </a:r>
          </a:p>
          <a:p>
            <a:endParaRPr lang="en-US" baseline="0" dirty="0" smtClean="0"/>
          </a:p>
          <a:p>
            <a:r>
              <a:rPr lang="en-US" baseline="0" dirty="0" smtClean="0"/>
              <a:t>Engaging in search is critical for managing the high levels of risk associated with attempting to bring new ideas into the marketplace and avoiding the #1 startup mistake: building something that no one wants.</a:t>
            </a:r>
          </a:p>
          <a:p>
            <a:endParaRPr lang="en-US" baseline="0" dirty="0" smtClean="0"/>
          </a:p>
          <a:p>
            <a:r>
              <a:rPr lang="en-US" baseline="0" dirty="0" smtClean="0"/>
              <a:t>As a general rule, entrepreneurs should seek to gather evidence and use it to guide their decisions. During search, such evidence will help to guide iterations and pivots in the business model vision. During execution, evidence can be used to optimize and continuously refine the model to improve performance.</a:t>
            </a:r>
          </a:p>
          <a:p>
            <a:endParaRPr lang="en-US" dirty="0"/>
          </a:p>
        </p:txBody>
      </p:sp>
      <p:sp>
        <p:nvSpPr>
          <p:cNvPr id="4" name="Slide Number Placeholder 3"/>
          <p:cNvSpPr>
            <a:spLocks noGrp="1"/>
          </p:cNvSpPr>
          <p:nvPr>
            <p:ph type="sldNum" sz="quarter" idx="10"/>
          </p:nvPr>
        </p:nvSpPr>
        <p:spPr/>
        <p:txBody>
          <a:bodyPr/>
          <a:lstStyle/>
          <a:p>
            <a:fld id="{F2604AF6-0CDF-41D5-AA8B-82F70B4E7EE5}" type="slidenum">
              <a:rPr lang="en-US" smtClean="0"/>
              <a:t>2</a:t>
            </a:fld>
            <a:endParaRPr lang="en-US"/>
          </a:p>
        </p:txBody>
      </p:sp>
    </p:spTree>
    <p:extLst>
      <p:ext uri="{BB962C8B-B14F-4D97-AF65-F5344CB8AC3E}">
        <p14:creationId xmlns:p14="http://schemas.microsoft.com/office/powerpoint/2010/main" val="1943604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During the search process it is best to think of your venture as a temporary organization. In other words, it is something that can be disassembled</a:t>
            </a:r>
            <a:r>
              <a:rPr lang="en-US" baseline="0" dirty="0" smtClean="0"/>
              <a:t> quickly if your ideas are invalidated by evidence. </a:t>
            </a:r>
            <a:endParaRPr lang="en-US" dirty="0"/>
          </a:p>
        </p:txBody>
      </p:sp>
      <p:sp>
        <p:nvSpPr>
          <p:cNvPr id="4" name="Slide Number Placeholder 3"/>
          <p:cNvSpPr>
            <a:spLocks noGrp="1"/>
          </p:cNvSpPr>
          <p:nvPr>
            <p:ph type="sldNum" sz="quarter" idx="10"/>
          </p:nvPr>
        </p:nvSpPr>
        <p:spPr/>
        <p:txBody>
          <a:bodyPr/>
          <a:lstStyle/>
          <a:p>
            <a:fld id="{64BE0735-D35C-493E-95EE-3788DD48E7A3}" type="slidenum">
              <a:rPr lang="en-US" smtClean="0"/>
              <a:t>3</a:t>
            </a:fld>
            <a:endParaRPr lang="en-US"/>
          </a:p>
        </p:txBody>
      </p:sp>
    </p:spTree>
    <p:extLst>
      <p:ext uri="{BB962C8B-B14F-4D97-AF65-F5344CB8AC3E}">
        <p14:creationId xmlns:p14="http://schemas.microsoft.com/office/powerpoint/2010/main" val="318939459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Understanding the problem is critical to developing a solution that will offer unique value to customers.</a:t>
            </a:r>
            <a:endParaRPr lang="en-US" dirty="0"/>
          </a:p>
        </p:txBody>
      </p:sp>
      <p:sp>
        <p:nvSpPr>
          <p:cNvPr id="4" name="Slide Number Placeholder 3"/>
          <p:cNvSpPr>
            <a:spLocks noGrp="1"/>
          </p:cNvSpPr>
          <p:nvPr>
            <p:ph type="sldNum" sz="quarter" idx="10"/>
          </p:nvPr>
        </p:nvSpPr>
        <p:spPr/>
        <p:txBody>
          <a:bodyPr/>
          <a:lstStyle/>
          <a:p>
            <a:fld id="{64BE0735-D35C-493E-95EE-3788DD48E7A3}" type="slidenum">
              <a:rPr lang="en-US" smtClean="0"/>
              <a:t>5</a:t>
            </a:fld>
            <a:endParaRPr lang="en-US"/>
          </a:p>
        </p:txBody>
      </p:sp>
    </p:spTree>
    <p:extLst>
      <p:ext uri="{BB962C8B-B14F-4D97-AF65-F5344CB8AC3E}">
        <p14:creationId xmlns:p14="http://schemas.microsoft.com/office/powerpoint/2010/main" val="203153662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991755"/>
            <a:ext cx="9144000" cy="1835200"/>
          </a:xfrm>
        </p:spPr>
        <p:txBody>
          <a:bodyPr anchor="b"/>
          <a:lstStyle>
            <a:lvl1pPr algn="ctr">
              <a:defRPr sz="6000" b="1">
                <a:solidFill>
                  <a:srgbClr val="0854A0"/>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524000" y="4026339"/>
            <a:ext cx="9144000" cy="103092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a:xfrm>
            <a:off x="574714" y="6344951"/>
            <a:ext cx="2743200" cy="365125"/>
          </a:xfrm>
          <a:prstGeom prst="rect">
            <a:avLst/>
          </a:prstGeom>
        </p:spPr>
        <p:txBody>
          <a:bodyPr/>
          <a:lstStyle/>
          <a:p>
            <a:r>
              <a:rPr lang="en-US" dirty="0" smtClean="0"/>
              <a:t>September 17, 2018</a:t>
            </a:r>
            <a:endParaRPr lang="en-US" dirty="0"/>
          </a:p>
        </p:txBody>
      </p:sp>
      <p:sp>
        <p:nvSpPr>
          <p:cNvPr id="6" name="Slide Number Placeholder 5"/>
          <p:cNvSpPr>
            <a:spLocks noGrp="1"/>
          </p:cNvSpPr>
          <p:nvPr>
            <p:ph type="sldNum" sz="quarter" idx="12"/>
          </p:nvPr>
        </p:nvSpPr>
        <p:spPr/>
        <p:txBody>
          <a:bodyPr/>
          <a:lstStyle/>
          <a:p>
            <a:fld id="{774A01CA-4700-4A25-BDA2-A4540B46A2A8}" type="slidenum">
              <a:rPr lang="en-US" smtClean="0"/>
              <a:t>‹#›</a:t>
            </a:fld>
            <a:endParaRPr lang="en-US"/>
          </a:p>
        </p:txBody>
      </p:sp>
      <p:sp>
        <p:nvSpPr>
          <p:cNvPr id="10" name="TextBox 9"/>
          <p:cNvSpPr txBox="1"/>
          <p:nvPr userDrawn="1"/>
        </p:nvSpPr>
        <p:spPr>
          <a:xfrm>
            <a:off x="3182112" y="6369635"/>
            <a:ext cx="5827776" cy="369332"/>
          </a:xfrm>
          <a:prstGeom prst="rect">
            <a:avLst/>
          </a:prstGeom>
          <a:noFill/>
        </p:spPr>
        <p:txBody>
          <a:bodyPr wrap="square" rtlCol="0">
            <a:spAutoFit/>
          </a:bodyPr>
          <a:lstStyle/>
          <a:p>
            <a:pPr algn="ctr"/>
            <a:r>
              <a:rPr lang="en-US" sz="1800" i="0" dirty="0" smtClean="0">
                <a:solidFill>
                  <a:srgbClr val="0854A0"/>
                </a:solidFill>
              </a:rPr>
              <a:t>Built by entrepreneurs</a:t>
            </a:r>
            <a:r>
              <a:rPr lang="en-US" sz="1800" i="0" baseline="0" dirty="0" smtClean="0">
                <a:solidFill>
                  <a:srgbClr val="0854A0"/>
                </a:solidFill>
              </a:rPr>
              <a:t> to power a better world</a:t>
            </a:r>
            <a:r>
              <a:rPr lang="en-US" sz="1800" i="0" dirty="0" smtClean="0">
                <a:solidFill>
                  <a:srgbClr val="0854A0"/>
                </a:solidFill>
              </a:rPr>
              <a:t>.</a:t>
            </a:r>
            <a:endParaRPr lang="en-US" sz="1800" i="0" dirty="0">
              <a:solidFill>
                <a:srgbClr val="0854A0"/>
              </a:solidFill>
            </a:endParaRPr>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193084" y="462476"/>
            <a:ext cx="5505938" cy="1355307"/>
          </a:xfrm>
          <a:prstGeom prst="rect">
            <a:avLst/>
          </a:prstGeom>
        </p:spPr>
      </p:pic>
      <p:sp>
        <p:nvSpPr>
          <p:cNvPr id="8" name="Rectangle 7"/>
          <p:cNvSpPr/>
          <p:nvPr userDrawn="1"/>
        </p:nvSpPr>
        <p:spPr>
          <a:xfrm>
            <a:off x="0" y="6763651"/>
            <a:ext cx="12192000" cy="94349"/>
          </a:xfrm>
          <a:prstGeom prst="rect">
            <a:avLst/>
          </a:prstGeom>
          <a:gradFill>
            <a:gsLst>
              <a:gs pos="0">
                <a:srgbClr val="F28726"/>
              </a:gs>
              <a:gs pos="100000">
                <a:srgbClr val="D7294E"/>
              </a:gs>
              <a:gs pos="21000">
                <a:srgbClr val="FFD92E"/>
              </a:gs>
              <a:gs pos="82000">
                <a:srgbClr val="6C388A"/>
              </a:gs>
              <a:gs pos="61000">
                <a:srgbClr val="0B5C9D"/>
              </a:gs>
              <a:gs pos="40000">
                <a:srgbClr val="6DB83E"/>
              </a:gs>
            </a:gsLst>
            <a:lin ang="18900000" scaled="0"/>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8276782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Slide Number Placeholder 5"/>
          <p:cNvSpPr>
            <a:spLocks noGrp="1"/>
          </p:cNvSpPr>
          <p:nvPr>
            <p:ph type="sldNum" sz="quarter" idx="12"/>
          </p:nvPr>
        </p:nvSpPr>
        <p:spPr/>
        <p:txBody>
          <a:bodyPr/>
          <a:lstStyle/>
          <a:p>
            <a:fld id="{774A01CA-4700-4A25-BDA2-A4540B46A2A8}" type="slidenum">
              <a:rPr lang="en-US" smtClean="0"/>
              <a:t>‹#›</a:t>
            </a:fld>
            <a:endParaRPr lang="en-US"/>
          </a:p>
        </p:txBody>
      </p:sp>
    </p:spTree>
    <p:extLst>
      <p:ext uri="{BB962C8B-B14F-4D97-AF65-F5344CB8AC3E}">
        <p14:creationId xmlns:p14="http://schemas.microsoft.com/office/powerpoint/2010/main" val="36599556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Slide Number Placeholder 5"/>
          <p:cNvSpPr>
            <a:spLocks noGrp="1"/>
          </p:cNvSpPr>
          <p:nvPr>
            <p:ph type="sldNum" sz="quarter" idx="12"/>
          </p:nvPr>
        </p:nvSpPr>
        <p:spPr/>
        <p:txBody>
          <a:bodyPr/>
          <a:lstStyle/>
          <a:p>
            <a:fld id="{774A01CA-4700-4A25-BDA2-A4540B46A2A8}" type="slidenum">
              <a:rPr lang="en-US" smtClean="0"/>
              <a:t>‹#›</a:t>
            </a:fld>
            <a:endParaRPr lang="en-US"/>
          </a:p>
        </p:txBody>
      </p:sp>
    </p:spTree>
    <p:extLst>
      <p:ext uri="{BB962C8B-B14F-4D97-AF65-F5344CB8AC3E}">
        <p14:creationId xmlns:p14="http://schemas.microsoft.com/office/powerpoint/2010/main" val="12760028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Slide Number Placeholder 5"/>
          <p:cNvSpPr>
            <a:spLocks noGrp="1"/>
          </p:cNvSpPr>
          <p:nvPr>
            <p:ph type="sldNum" sz="quarter" idx="12"/>
          </p:nvPr>
        </p:nvSpPr>
        <p:spPr/>
        <p:txBody>
          <a:bodyPr/>
          <a:lstStyle/>
          <a:p>
            <a:fld id="{774A01CA-4700-4A25-BDA2-A4540B46A2A8}" type="slidenum">
              <a:rPr lang="en-US" smtClean="0"/>
              <a:t>‹#›</a:t>
            </a:fld>
            <a:endParaRPr lang="en-US"/>
          </a:p>
        </p:txBody>
      </p:sp>
    </p:spTree>
    <p:extLst>
      <p:ext uri="{BB962C8B-B14F-4D97-AF65-F5344CB8AC3E}">
        <p14:creationId xmlns:p14="http://schemas.microsoft.com/office/powerpoint/2010/main" val="13349040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6" name="Slide Number Placeholder 5"/>
          <p:cNvSpPr>
            <a:spLocks noGrp="1"/>
          </p:cNvSpPr>
          <p:nvPr>
            <p:ph type="sldNum" sz="quarter" idx="12"/>
          </p:nvPr>
        </p:nvSpPr>
        <p:spPr/>
        <p:txBody>
          <a:bodyPr/>
          <a:lstStyle/>
          <a:p>
            <a:fld id="{774A01CA-4700-4A25-BDA2-A4540B46A2A8}" type="slidenum">
              <a:rPr lang="en-US" smtClean="0"/>
              <a:t>‹#›</a:t>
            </a:fld>
            <a:endParaRPr lang="en-US"/>
          </a:p>
        </p:txBody>
      </p:sp>
    </p:spTree>
    <p:extLst>
      <p:ext uri="{BB962C8B-B14F-4D97-AF65-F5344CB8AC3E}">
        <p14:creationId xmlns:p14="http://schemas.microsoft.com/office/powerpoint/2010/main" val="2027946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Slide Number Placeholder 6"/>
          <p:cNvSpPr>
            <a:spLocks noGrp="1"/>
          </p:cNvSpPr>
          <p:nvPr>
            <p:ph type="sldNum" sz="quarter" idx="12"/>
          </p:nvPr>
        </p:nvSpPr>
        <p:spPr/>
        <p:txBody>
          <a:bodyPr/>
          <a:lstStyle/>
          <a:p>
            <a:fld id="{774A01CA-4700-4A25-BDA2-A4540B46A2A8}" type="slidenum">
              <a:rPr lang="en-US" smtClean="0"/>
              <a:t>‹#›</a:t>
            </a:fld>
            <a:endParaRPr lang="en-US"/>
          </a:p>
        </p:txBody>
      </p:sp>
    </p:spTree>
    <p:extLst>
      <p:ext uri="{BB962C8B-B14F-4D97-AF65-F5344CB8AC3E}">
        <p14:creationId xmlns:p14="http://schemas.microsoft.com/office/powerpoint/2010/main" val="20567699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9" name="Slide Number Placeholder 8"/>
          <p:cNvSpPr>
            <a:spLocks noGrp="1"/>
          </p:cNvSpPr>
          <p:nvPr>
            <p:ph type="sldNum" sz="quarter" idx="12"/>
          </p:nvPr>
        </p:nvSpPr>
        <p:spPr/>
        <p:txBody>
          <a:bodyPr/>
          <a:lstStyle/>
          <a:p>
            <a:fld id="{774A01CA-4700-4A25-BDA2-A4540B46A2A8}" type="slidenum">
              <a:rPr lang="en-US" smtClean="0"/>
              <a:t>‹#›</a:t>
            </a:fld>
            <a:endParaRPr lang="en-US"/>
          </a:p>
        </p:txBody>
      </p:sp>
    </p:spTree>
    <p:extLst>
      <p:ext uri="{BB962C8B-B14F-4D97-AF65-F5344CB8AC3E}">
        <p14:creationId xmlns:p14="http://schemas.microsoft.com/office/powerpoint/2010/main" val="17514105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Slide Number Placeholder 4"/>
          <p:cNvSpPr>
            <a:spLocks noGrp="1"/>
          </p:cNvSpPr>
          <p:nvPr>
            <p:ph type="sldNum" sz="quarter" idx="12"/>
          </p:nvPr>
        </p:nvSpPr>
        <p:spPr/>
        <p:txBody>
          <a:bodyPr/>
          <a:lstStyle/>
          <a:p>
            <a:fld id="{774A01CA-4700-4A25-BDA2-A4540B46A2A8}" type="slidenum">
              <a:rPr lang="en-US" smtClean="0"/>
              <a:t>‹#›</a:t>
            </a:fld>
            <a:endParaRPr lang="en-US"/>
          </a:p>
        </p:txBody>
      </p:sp>
    </p:spTree>
    <p:extLst>
      <p:ext uri="{BB962C8B-B14F-4D97-AF65-F5344CB8AC3E}">
        <p14:creationId xmlns:p14="http://schemas.microsoft.com/office/powerpoint/2010/main" val="35638767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774A01CA-4700-4A25-BDA2-A4540B46A2A8}" type="slidenum">
              <a:rPr lang="en-US" smtClean="0"/>
              <a:t>‹#›</a:t>
            </a:fld>
            <a:endParaRPr lang="en-US"/>
          </a:p>
        </p:txBody>
      </p:sp>
    </p:spTree>
    <p:extLst>
      <p:ext uri="{BB962C8B-B14F-4D97-AF65-F5344CB8AC3E}">
        <p14:creationId xmlns:p14="http://schemas.microsoft.com/office/powerpoint/2010/main" val="3016342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7" name="Slide Number Placeholder 6"/>
          <p:cNvSpPr>
            <a:spLocks noGrp="1"/>
          </p:cNvSpPr>
          <p:nvPr>
            <p:ph type="sldNum" sz="quarter" idx="12"/>
          </p:nvPr>
        </p:nvSpPr>
        <p:spPr/>
        <p:txBody>
          <a:bodyPr/>
          <a:lstStyle/>
          <a:p>
            <a:fld id="{774A01CA-4700-4A25-BDA2-A4540B46A2A8}" type="slidenum">
              <a:rPr lang="en-US" smtClean="0"/>
              <a:t>‹#›</a:t>
            </a:fld>
            <a:endParaRPr lang="en-US"/>
          </a:p>
        </p:txBody>
      </p:sp>
    </p:spTree>
    <p:extLst>
      <p:ext uri="{BB962C8B-B14F-4D97-AF65-F5344CB8AC3E}">
        <p14:creationId xmlns:p14="http://schemas.microsoft.com/office/powerpoint/2010/main" val="29409589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7" name="Slide Number Placeholder 6"/>
          <p:cNvSpPr>
            <a:spLocks noGrp="1"/>
          </p:cNvSpPr>
          <p:nvPr>
            <p:ph type="sldNum" sz="quarter" idx="12"/>
          </p:nvPr>
        </p:nvSpPr>
        <p:spPr/>
        <p:txBody>
          <a:bodyPr/>
          <a:lstStyle/>
          <a:p>
            <a:fld id="{774A01CA-4700-4A25-BDA2-A4540B46A2A8}" type="slidenum">
              <a:rPr lang="en-US" smtClean="0"/>
              <a:t>‹#›</a:t>
            </a:fld>
            <a:endParaRPr lang="en-US"/>
          </a:p>
        </p:txBody>
      </p:sp>
    </p:spTree>
    <p:extLst>
      <p:ext uri="{BB962C8B-B14F-4D97-AF65-F5344CB8AC3E}">
        <p14:creationId xmlns:p14="http://schemas.microsoft.com/office/powerpoint/2010/main" val="11726892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568" y="376824"/>
            <a:ext cx="10515600" cy="1325563"/>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1024568" y="1702387"/>
            <a:ext cx="10515600" cy="4351338"/>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Slide Number Placeholder 5"/>
          <p:cNvSpPr>
            <a:spLocks noGrp="1"/>
          </p:cNvSpPr>
          <p:nvPr>
            <p:ph type="sldNum" sz="quarter" idx="4"/>
          </p:nvPr>
        </p:nvSpPr>
        <p:spPr>
          <a:xfrm>
            <a:off x="8874086" y="6344951"/>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74A01CA-4700-4A25-BDA2-A4540B46A2A8}" type="slidenum">
              <a:rPr lang="en-US" smtClean="0"/>
              <a:t>‹#›</a:t>
            </a:fld>
            <a:endParaRPr lang="en-US"/>
          </a:p>
        </p:txBody>
      </p:sp>
      <p:pic>
        <p:nvPicPr>
          <p:cNvPr id="15" name="Picture 14"/>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196496" y="6012687"/>
            <a:ext cx="2833143" cy="697389"/>
          </a:xfrm>
          <a:prstGeom prst="rect">
            <a:avLst/>
          </a:prstGeom>
        </p:spPr>
      </p:pic>
      <p:sp>
        <p:nvSpPr>
          <p:cNvPr id="7" name="Rectangle 6"/>
          <p:cNvSpPr/>
          <p:nvPr userDrawn="1"/>
        </p:nvSpPr>
        <p:spPr>
          <a:xfrm flipH="1" flipV="1">
            <a:off x="481748" y="177280"/>
            <a:ext cx="115412" cy="5691676"/>
          </a:xfrm>
          <a:prstGeom prst="rect">
            <a:avLst/>
          </a:prstGeom>
          <a:gradFill>
            <a:gsLst>
              <a:gs pos="0">
                <a:srgbClr val="F28726"/>
              </a:gs>
              <a:gs pos="100000">
                <a:srgbClr val="D7294E"/>
              </a:gs>
              <a:gs pos="21000">
                <a:srgbClr val="FFD92E"/>
              </a:gs>
              <a:gs pos="82000">
                <a:srgbClr val="6C388A"/>
              </a:gs>
              <a:gs pos="61000">
                <a:srgbClr val="0B5C9D"/>
              </a:gs>
              <a:gs pos="40000">
                <a:srgbClr val="6DB83E"/>
              </a:gs>
            </a:gsLst>
            <a:lin ang="18900000" scaled="0"/>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90411983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b="1" kern="1200">
          <a:solidFill>
            <a:srgbClr val="0854A0"/>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hyperlink" Target="https://www.entrepreneur.com/article/307724"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kickstarter.com"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08234" y="2336556"/>
            <a:ext cx="9144000" cy="1835200"/>
          </a:xfrm>
        </p:spPr>
        <p:txBody>
          <a:bodyPr>
            <a:noAutofit/>
          </a:bodyPr>
          <a:lstStyle/>
          <a:p>
            <a:r>
              <a:rPr lang="en-US" sz="6600" dirty="0" smtClean="0"/>
              <a:t>Raising Capital</a:t>
            </a:r>
            <a:endParaRPr lang="en-US" sz="6600" dirty="0"/>
          </a:p>
        </p:txBody>
      </p:sp>
    </p:spTree>
    <p:extLst>
      <p:ext uri="{BB962C8B-B14F-4D97-AF65-F5344CB8AC3E}">
        <p14:creationId xmlns:p14="http://schemas.microsoft.com/office/powerpoint/2010/main" val="17039676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Angel Investors</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Angel investors are typically high net worth individuals who are interested in getting involved with specific types of early stage ventures</a:t>
            </a:r>
          </a:p>
          <a:p>
            <a:r>
              <a:rPr lang="en-US" dirty="0" smtClean="0"/>
              <a:t>Must be “accredited”, meaning that they have personal income of $200k+ or joint income of $300K+ for at least 2 years or investable assets of $1MM+.</a:t>
            </a:r>
          </a:p>
          <a:p>
            <a:r>
              <a:rPr lang="en-US" dirty="0" smtClean="0"/>
              <a:t>May invest independently or as part of a syndicate or angel fund</a:t>
            </a:r>
          </a:p>
          <a:p>
            <a:r>
              <a:rPr lang="en-US" dirty="0" smtClean="0"/>
              <a:t>Many take a hands on approach, which can be beneficial or detrimental to the startup, depending on the quality of their engagement and alignment with the founder’s vision</a:t>
            </a:r>
          </a:p>
          <a:p>
            <a:r>
              <a:rPr lang="en-US" dirty="0" smtClean="0"/>
              <a:t>Angels are found through associations (</a:t>
            </a:r>
            <a:r>
              <a:rPr lang="en-US" dirty="0"/>
              <a:t>A</a:t>
            </a:r>
            <a:r>
              <a:rPr lang="en-US" dirty="0" smtClean="0"/>
              <a:t>ngel List, Gust), local groups and personal connections</a:t>
            </a:r>
            <a:endParaRPr lang="en-US" dirty="0"/>
          </a:p>
        </p:txBody>
      </p:sp>
    </p:spTree>
    <p:extLst>
      <p:ext uri="{BB962C8B-B14F-4D97-AF65-F5344CB8AC3E}">
        <p14:creationId xmlns:p14="http://schemas.microsoft.com/office/powerpoint/2010/main" val="317793163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Venture Capital</a:t>
            </a:r>
            <a:endParaRPr lang="en-US" dirty="0"/>
          </a:p>
        </p:txBody>
      </p:sp>
      <p:sp>
        <p:nvSpPr>
          <p:cNvPr id="3" name="Content Placeholder 2"/>
          <p:cNvSpPr>
            <a:spLocks noGrp="1"/>
          </p:cNvSpPr>
          <p:nvPr>
            <p:ph idx="1"/>
          </p:nvPr>
        </p:nvSpPr>
        <p:spPr/>
        <p:txBody>
          <a:bodyPr/>
          <a:lstStyle/>
          <a:p>
            <a:r>
              <a:rPr lang="en-US" dirty="0" smtClean="0"/>
              <a:t>Venture capitals invest in startup businesses that match a specific industry profile or investment thesis</a:t>
            </a:r>
          </a:p>
          <a:p>
            <a:r>
              <a:rPr lang="en-US" dirty="0" smtClean="0"/>
              <a:t>VCs </a:t>
            </a:r>
            <a:r>
              <a:rPr lang="en-US" dirty="0"/>
              <a:t>t</a:t>
            </a:r>
            <a:r>
              <a:rPr lang="en-US" dirty="0" smtClean="0"/>
              <a:t>ypically invest other people’s money and seek to maximize financial return on investment</a:t>
            </a:r>
          </a:p>
          <a:p>
            <a:r>
              <a:rPr lang="en-US" dirty="0" smtClean="0"/>
              <a:t>Useful to think of VC funding as rocket fuel – it is very expensive and useful only when you need to go really far and are prepared to go really fast</a:t>
            </a:r>
          </a:p>
          <a:p>
            <a:r>
              <a:rPr lang="en-US" dirty="0" smtClean="0"/>
              <a:t>VCs are differentiated by the additional support (beyond funding) that they can provide to add value to the venture</a:t>
            </a:r>
            <a:endParaRPr lang="en-US" dirty="0"/>
          </a:p>
        </p:txBody>
      </p:sp>
    </p:spTree>
    <p:extLst>
      <p:ext uri="{BB962C8B-B14F-4D97-AF65-F5344CB8AC3E}">
        <p14:creationId xmlns:p14="http://schemas.microsoft.com/office/powerpoint/2010/main" val="390985162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Early Stage Sources of Capital</a:t>
            </a:r>
            <a:endParaRPr lang="en-US" dirty="0"/>
          </a:p>
        </p:txBody>
      </p:sp>
      <p:sp>
        <p:nvSpPr>
          <p:cNvPr id="3" name="Content Placeholder 2"/>
          <p:cNvSpPr>
            <a:spLocks noGrp="1"/>
          </p:cNvSpPr>
          <p:nvPr>
            <p:ph idx="1"/>
          </p:nvPr>
        </p:nvSpPr>
        <p:spPr/>
        <p:txBody>
          <a:bodyPr/>
          <a:lstStyle/>
          <a:p>
            <a:r>
              <a:rPr lang="en-US" dirty="0" smtClean="0"/>
              <a:t>Until you have a fully validated/proven venture, your sources of capital are likely to be limited to: bootstrapping, friends &amp; family, customers, competitions and other “non-dilutive” sources</a:t>
            </a:r>
          </a:p>
          <a:p>
            <a:r>
              <a:rPr lang="en-US" dirty="0" smtClean="0"/>
              <a:t>Be sure to use any funding you have very wisely</a:t>
            </a:r>
          </a:p>
          <a:p>
            <a:r>
              <a:rPr lang="en-US" dirty="0" smtClean="0"/>
              <a:t>Need to plan ahead and understand sources of funding to avoid: (a) running out of money, and (b) spending lots of time raising money instead of creating value for your customers </a:t>
            </a:r>
            <a:endParaRPr lang="en-US" dirty="0"/>
          </a:p>
        </p:txBody>
      </p:sp>
    </p:spTree>
    <p:extLst>
      <p:ext uri="{BB962C8B-B14F-4D97-AF65-F5344CB8AC3E}">
        <p14:creationId xmlns:p14="http://schemas.microsoft.com/office/powerpoint/2010/main" val="33684065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Pitch Decks</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Raising capital involves persuading would-be investors to offer funding</a:t>
            </a:r>
          </a:p>
          <a:p>
            <a:r>
              <a:rPr lang="en-US" dirty="0" smtClean="0"/>
              <a:t>To be persuaded, investors need to believe that the investment will exceed their risk-adjusted return threshold</a:t>
            </a:r>
          </a:p>
          <a:p>
            <a:r>
              <a:rPr lang="en-US" dirty="0" smtClean="0"/>
              <a:t>In other words, they need to believe that the expected value of the investment exceeds a preset target value</a:t>
            </a:r>
          </a:p>
          <a:p>
            <a:r>
              <a:rPr lang="en-US" dirty="0" smtClean="0"/>
              <a:t>For example, an angel investor might want to at least double her money. So investing $100K in a startup that has a 20% chance of being worth $1MM would meet her target value ($1MM *0.2 = $200K, exactly double $100K) </a:t>
            </a:r>
          </a:p>
          <a:p>
            <a:r>
              <a:rPr lang="en-US" dirty="0"/>
              <a:t>I</a:t>
            </a:r>
            <a:r>
              <a:rPr lang="en-US" dirty="0" smtClean="0"/>
              <a:t>n putting together a pitch deck, you want to make it easy for investors to figure out three things: what chance does this startup have of achieving success, how much funding will be needed to achieve success, how much will the investment be worth is success is achieved </a:t>
            </a:r>
          </a:p>
          <a:p>
            <a:r>
              <a:rPr lang="en-US" dirty="0" smtClean="0"/>
              <a:t>Top talent, mentors, advisors and other supporters also want to know the likelihood of success and what’s in it for them if they invest their time into it, so a good pitch deck can be used for more than just raising capital </a:t>
            </a:r>
            <a:endParaRPr lang="en-US" dirty="0"/>
          </a:p>
        </p:txBody>
      </p:sp>
    </p:spTree>
    <p:extLst>
      <p:ext uri="{BB962C8B-B14F-4D97-AF65-F5344CB8AC3E}">
        <p14:creationId xmlns:p14="http://schemas.microsoft.com/office/powerpoint/2010/main" val="20468526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24568" y="110124"/>
            <a:ext cx="10515600" cy="1325563"/>
          </a:xfrm>
        </p:spPr>
        <p:txBody>
          <a:bodyPr/>
          <a:lstStyle/>
          <a:p>
            <a:r>
              <a:rPr lang="en-US" dirty="0" smtClean="0"/>
              <a:t>Need for Capital</a:t>
            </a:r>
            <a:endParaRPr lang="en-US" dirty="0"/>
          </a:p>
        </p:txBody>
      </p:sp>
      <p:sp>
        <p:nvSpPr>
          <p:cNvPr id="3" name="Content Placeholder 2"/>
          <p:cNvSpPr>
            <a:spLocks noGrp="1"/>
          </p:cNvSpPr>
          <p:nvPr>
            <p:ph idx="1"/>
          </p:nvPr>
        </p:nvSpPr>
        <p:spPr>
          <a:xfrm>
            <a:off x="1024568" y="1537287"/>
            <a:ext cx="10900732" cy="4351338"/>
          </a:xfrm>
        </p:spPr>
        <p:txBody>
          <a:bodyPr>
            <a:normAutofit/>
          </a:bodyPr>
          <a:lstStyle/>
          <a:p>
            <a:r>
              <a:rPr lang="en-US" dirty="0" smtClean="0"/>
              <a:t>All ventures need at least some funding</a:t>
            </a:r>
          </a:p>
          <a:p>
            <a:r>
              <a:rPr lang="en-US" dirty="0" smtClean="0"/>
              <a:t>May range from a few hundred dollars (for example, a t-shirt business) to tens of millions of dollars (for example, a new cancer therapeutics business)</a:t>
            </a:r>
          </a:p>
          <a:p>
            <a:r>
              <a:rPr lang="en-US" dirty="0" smtClean="0"/>
              <a:t>Running out of $ is the #2 reason startups fail (after lack of market need)</a:t>
            </a:r>
            <a:endParaRPr lang="en-US" dirty="0" smtClean="0"/>
          </a:p>
          <a:p>
            <a:pPr marL="0" indent="0">
              <a:buNone/>
            </a:pPr>
            <a:endParaRPr lang="en-US" dirty="0" smtClean="0"/>
          </a:p>
        </p:txBody>
      </p:sp>
      <p:pic>
        <p:nvPicPr>
          <p:cNvPr id="4" name="Picture 3"/>
          <p:cNvPicPr>
            <a:picLocks noChangeAspect="1"/>
          </p:cNvPicPr>
          <p:nvPr/>
        </p:nvPicPr>
        <p:blipFill>
          <a:blip r:embed="rId3"/>
          <a:stretch>
            <a:fillRect/>
          </a:stretch>
        </p:blipFill>
        <p:spPr>
          <a:xfrm>
            <a:off x="2389100" y="4165981"/>
            <a:ext cx="7475625" cy="1722644"/>
          </a:xfrm>
          <a:prstGeom prst="rect">
            <a:avLst/>
          </a:prstGeom>
        </p:spPr>
      </p:pic>
      <p:sp>
        <p:nvSpPr>
          <p:cNvPr id="5" name="Rectangle 4"/>
          <p:cNvSpPr/>
          <p:nvPr/>
        </p:nvSpPr>
        <p:spPr>
          <a:xfrm>
            <a:off x="6853441" y="6045768"/>
            <a:ext cx="4781245" cy="338554"/>
          </a:xfrm>
          <a:prstGeom prst="rect">
            <a:avLst/>
          </a:prstGeom>
        </p:spPr>
        <p:txBody>
          <a:bodyPr wrap="none">
            <a:spAutoFit/>
          </a:bodyPr>
          <a:lstStyle/>
          <a:p>
            <a:r>
              <a:rPr lang="en-US" sz="1600" dirty="0" smtClean="0"/>
              <a:t>Source: </a:t>
            </a:r>
            <a:r>
              <a:rPr lang="en-US" sz="1600" dirty="0" smtClean="0">
                <a:hlinkClick r:id="rId4"/>
              </a:rPr>
              <a:t>https</a:t>
            </a:r>
            <a:r>
              <a:rPr lang="en-US" sz="1600" dirty="0">
                <a:hlinkClick r:id="rId4"/>
              </a:rPr>
              <a:t>://www.entrepreneur.com/article/307724</a:t>
            </a:r>
            <a:endParaRPr lang="en-US" sz="1600" dirty="0"/>
          </a:p>
        </p:txBody>
      </p:sp>
    </p:spTree>
    <p:extLst>
      <p:ext uri="{BB962C8B-B14F-4D97-AF65-F5344CB8AC3E}">
        <p14:creationId xmlns:p14="http://schemas.microsoft.com/office/powerpoint/2010/main" val="4216719710"/>
      </p:ext>
    </p:extLst>
  </p:cSld>
  <p:clrMapOvr>
    <a:masterClrMapping/>
  </p:clrMapOvr>
  <mc:AlternateContent xmlns:mc="http://schemas.openxmlformats.org/markup-compatibility/2006" xmlns:p14="http://schemas.microsoft.com/office/powerpoint/2010/main">
    <mc:Choice Requires="p14">
      <p:transition spd="slow" p14:dur="2000" advTm="66303"/>
    </mc:Choice>
    <mc:Fallback xmlns="">
      <p:transition spd="slow" advTm="66303"/>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Sources of Funding</a:t>
            </a:r>
            <a:endParaRPr lang="en-US" dirty="0"/>
          </a:p>
        </p:txBody>
      </p:sp>
      <p:sp>
        <p:nvSpPr>
          <p:cNvPr id="3" name="Content Placeholder 2"/>
          <p:cNvSpPr>
            <a:spLocks noGrp="1"/>
          </p:cNvSpPr>
          <p:nvPr>
            <p:ph idx="1"/>
          </p:nvPr>
        </p:nvSpPr>
        <p:spPr/>
        <p:txBody>
          <a:bodyPr>
            <a:normAutofit/>
          </a:bodyPr>
          <a:lstStyle/>
          <a:p>
            <a:r>
              <a:rPr lang="en-US" dirty="0" smtClean="0"/>
              <a:t>Bootstrapping</a:t>
            </a:r>
          </a:p>
          <a:p>
            <a:r>
              <a:rPr lang="en-US" dirty="0" smtClean="0"/>
              <a:t>Family &amp; Friends</a:t>
            </a:r>
          </a:p>
          <a:p>
            <a:r>
              <a:rPr lang="en-US" dirty="0" smtClean="0"/>
              <a:t>Customers</a:t>
            </a:r>
          </a:p>
          <a:p>
            <a:r>
              <a:rPr lang="en-US" dirty="0" smtClean="0"/>
              <a:t>Competitions</a:t>
            </a:r>
          </a:p>
          <a:p>
            <a:r>
              <a:rPr lang="en-US" dirty="0" smtClean="0"/>
              <a:t>Other “non-dilutive” sources</a:t>
            </a:r>
          </a:p>
          <a:p>
            <a:r>
              <a:rPr lang="en-US" dirty="0" smtClean="0"/>
              <a:t>Bank loans</a:t>
            </a:r>
          </a:p>
          <a:p>
            <a:r>
              <a:rPr lang="en-US" dirty="0" smtClean="0"/>
              <a:t>Angel investors</a:t>
            </a:r>
          </a:p>
          <a:p>
            <a:r>
              <a:rPr lang="en-US" dirty="0" smtClean="0"/>
              <a:t>Venture capitalists</a:t>
            </a:r>
          </a:p>
          <a:p>
            <a:endParaRPr lang="en-US" dirty="0"/>
          </a:p>
        </p:txBody>
      </p:sp>
    </p:spTree>
    <p:extLst>
      <p:ext uri="{BB962C8B-B14F-4D97-AF65-F5344CB8AC3E}">
        <p14:creationId xmlns:p14="http://schemas.microsoft.com/office/powerpoint/2010/main" val="42201665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Bootstrapping</a:t>
            </a:r>
            <a:endParaRPr lang="en-US" dirty="0"/>
          </a:p>
        </p:txBody>
      </p:sp>
      <p:sp>
        <p:nvSpPr>
          <p:cNvPr id="3" name="Content Placeholder 2"/>
          <p:cNvSpPr>
            <a:spLocks noGrp="1"/>
          </p:cNvSpPr>
          <p:nvPr>
            <p:ph idx="1"/>
          </p:nvPr>
        </p:nvSpPr>
        <p:spPr/>
        <p:txBody>
          <a:bodyPr/>
          <a:lstStyle/>
          <a:p>
            <a:r>
              <a:rPr lang="en-US" dirty="0" smtClean="0"/>
              <a:t>Bootstrapped funding involves saving money from employment or a temporary business for use in starting a new venture</a:t>
            </a:r>
          </a:p>
          <a:p>
            <a:r>
              <a:rPr lang="en-US" dirty="0" smtClean="0"/>
              <a:t>For example, many would-be entrepreneurs work for others to save money that they can use to launch a business in the future</a:t>
            </a:r>
          </a:p>
          <a:p>
            <a:r>
              <a:rPr lang="en-US" dirty="0" smtClean="0"/>
              <a:t>Others execute smaller, highly feasible businesses (for example, mowing lawns, shoveling snow, tutoring) with the intention of using profits to launch a more ambitious venture in the future</a:t>
            </a:r>
            <a:endParaRPr lang="en-US" dirty="0"/>
          </a:p>
        </p:txBody>
      </p:sp>
    </p:spTree>
    <p:extLst>
      <p:ext uri="{BB962C8B-B14F-4D97-AF65-F5344CB8AC3E}">
        <p14:creationId xmlns:p14="http://schemas.microsoft.com/office/powerpoint/2010/main" val="8303215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Friends &amp; Family</a:t>
            </a:r>
            <a:endParaRPr lang="en-US" dirty="0"/>
          </a:p>
        </p:txBody>
      </p:sp>
      <p:sp>
        <p:nvSpPr>
          <p:cNvPr id="3" name="Content Placeholder 2"/>
          <p:cNvSpPr>
            <a:spLocks noGrp="1"/>
          </p:cNvSpPr>
          <p:nvPr>
            <p:ph idx="1"/>
          </p:nvPr>
        </p:nvSpPr>
        <p:spPr>
          <a:xfrm>
            <a:off x="838199" y="1825625"/>
            <a:ext cx="10853057" cy="4351338"/>
          </a:xfrm>
        </p:spPr>
        <p:txBody>
          <a:bodyPr/>
          <a:lstStyle/>
          <a:p>
            <a:r>
              <a:rPr lang="en-US" dirty="0" smtClean="0"/>
              <a:t>Sometimes referred to as “friends, family &amp; fools”</a:t>
            </a:r>
          </a:p>
          <a:p>
            <a:r>
              <a:rPr lang="en-US" dirty="0" smtClean="0"/>
              <a:t>Involves raising money through close personal relationships</a:t>
            </a:r>
          </a:p>
          <a:p>
            <a:r>
              <a:rPr lang="en-US" dirty="0" smtClean="0"/>
              <a:t>Involves risking more than just money – can stress relationships if the venture does not work out</a:t>
            </a:r>
            <a:endParaRPr lang="en-US" dirty="0"/>
          </a:p>
        </p:txBody>
      </p:sp>
    </p:spTree>
    <p:extLst>
      <p:ext uri="{BB962C8B-B14F-4D97-AF65-F5344CB8AC3E}">
        <p14:creationId xmlns:p14="http://schemas.microsoft.com/office/powerpoint/2010/main" val="12889947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Customers</a:t>
            </a:r>
            <a:endParaRPr lang="en-US" dirty="0"/>
          </a:p>
        </p:txBody>
      </p:sp>
      <p:sp>
        <p:nvSpPr>
          <p:cNvPr id="3" name="Content Placeholder 2"/>
          <p:cNvSpPr>
            <a:spLocks noGrp="1"/>
          </p:cNvSpPr>
          <p:nvPr>
            <p:ph idx="1"/>
          </p:nvPr>
        </p:nvSpPr>
        <p:spPr/>
        <p:txBody>
          <a:bodyPr/>
          <a:lstStyle/>
          <a:p>
            <a:r>
              <a:rPr lang="en-US" dirty="0" smtClean="0"/>
              <a:t>It is highly desirable to raise funding from customers</a:t>
            </a:r>
          </a:p>
          <a:p>
            <a:r>
              <a:rPr lang="en-US" dirty="0" smtClean="0"/>
              <a:t>Customer willingness to pay provides definitive proof of unique value perceived by customers</a:t>
            </a:r>
          </a:p>
          <a:p>
            <a:r>
              <a:rPr lang="en-US" dirty="0" smtClean="0"/>
              <a:t>Using profits from customer sales only allows founders to retain 100% ownership of their venture</a:t>
            </a:r>
          </a:p>
          <a:p>
            <a:r>
              <a:rPr lang="en-US" dirty="0" smtClean="0"/>
              <a:t>Must form a venture (LLC) before raising funds on consumer sites like Kickstarter (</a:t>
            </a:r>
            <a:r>
              <a:rPr lang="en-US" dirty="0" smtClean="0">
                <a:hlinkClick r:id="rId2" action="ppaction://hlinkfile"/>
              </a:rPr>
              <a:t>kickstarter.com</a:t>
            </a:r>
            <a:r>
              <a:rPr lang="en-US" dirty="0" smtClean="0"/>
              <a:t>) to avoid potential for personal liability</a:t>
            </a:r>
            <a:endParaRPr lang="en-US" dirty="0"/>
          </a:p>
        </p:txBody>
      </p:sp>
    </p:spTree>
    <p:extLst>
      <p:ext uri="{BB962C8B-B14F-4D97-AF65-F5344CB8AC3E}">
        <p14:creationId xmlns:p14="http://schemas.microsoft.com/office/powerpoint/2010/main" val="36675498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Competitions</a:t>
            </a:r>
            <a:endParaRPr lang="en-US" dirty="0"/>
          </a:p>
        </p:txBody>
      </p:sp>
      <p:sp>
        <p:nvSpPr>
          <p:cNvPr id="3" name="Content Placeholder 2"/>
          <p:cNvSpPr>
            <a:spLocks noGrp="1"/>
          </p:cNvSpPr>
          <p:nvPr>
            <p:ph idx="1"/>
          </p:nvPr>
        </p:nvSpPr>
        <p:spPr/>
        <p:txBody>
          <a:bodyPr/>
          <a:lstStyle/>
          <a:p>
            <a:r>
              <a:rPr lang="en-US" dirty="0" smtClean="0"/>
              <a:t>Competitions are an increasingly viable way to raise funding to launch a new venture</a:t>
            </a:r>
          </a:p>
          <a:p>
            <a:r>
              <a:rPr lang="en-US" dirty="0" smtClean="0"/>
              <a:t>Diamond Challenge – diamondchallenge.org – is just one example</a:t>
            </a:r>
          </a:p>
          <a:p>
            <a:r>
              <a:rPr lang="en-US" dirty="0"/>
              <a:t>Search “entrepreneurship competitions for high school </a:t>
            </a:r>
            <a:r>
              <a:rPr lang="en-US" dirty="0" smtClean="0"/>
              <a:t>students” for others</a:t>
            </a:r>
          </a:p>
          <a:p>
            <a:r>
              <a:rPr lang="en-US" dirty="0" smtClean="0"/>
              <a:t>Real value of competitions is expert feedback on business model, visibility and signaling value of validation provided by “winning”</a:t>
            </a:r>
            <a:endParaRPr lang="en-US" dirty="0"/>
          </a:p>
        </p:txBody>
      </p:sp>
    </p:spTree>
    <p:extLst>
      <p:ext uri="{BB962C8B-B14F-4D97-AF65-F5344CB8AC3E}">
        <p14:creationId xmlns:p14="http://schemas.microsoft.com/office/powerpoint/2010/main" val="25281051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Other “Non-Dilutive” Sources</a:t>
            </a:r>
            <a:endParaRPr lang="en-US" dirty="0"/>
          </a:p>
        </p:txBody>
      </p:sp>
      <p:sp>
        <p:nvSpPr>
          <p:cNvPr id="3" name="Content Placeholder 2"/>
          <p:cNvSpPr>
            <a:spLocks noGrp="1"/>
          </p:cNvSpPr>
          <p:nvPr>
            <p:ph idx="1"/>
          </p:nvPr>
        </p:nvSpPr>
        <p:spPr/>
        <p:txBody>
          <a:bodyPr/>
          <a:lstStyle/>
          <a:p>
            <a:r>
              <a:rPr lang="en-US" dirty="0" smtClean="0"/>
              <a:t>Non-dilutive sources of capital provide funding without taking an ownership stake in a venture (or requiring repayment and collateral)</a:t>
            </a:r>
          </a:p>
          <a:p>
            <a:r>
              <a:rPr lang="en-US" dirty="0" smtClean="0"/>
              <a:t>Many state and federal grants are available, especially for technology-based startups (SBIR/STTR)</a:t>
            </a:r>
          </a:p>
          <a:p>
            <a:r>
              <a:rPr lang="en-US" dirty="0" smtClean="0"/>
              <a:t>Some private foundations – for example, VentureWell – also offer grants for promising startups</a:t>
            </a:r>
            <a:endParaRPr lang="en-US" dirty="0"/>
          </a:p>
        </p:txBody>
      </p:sp>
    </p:spTree>
    <p:extLst>
      <p:ext uri="{BB962C8B-B14F-4D97-AF65-F5344CB8AC3E}">
        <p14:creationId xmlns:p14="http://schemas.microsoft.com/office/powerpoint/2010/main" val="8519415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Bank Loans</a:t>
            </a:r>
            <a:endParaRPr lang="en-US" dirty="0"/>
          </a:p>
        </p:txBody>
      </p:sp>
      <p:sp>
        <p:nvSpPr>
          <p:cNvPr id="3" name="Content Placeholder 2"/>
          <p:cNvSpPr>
            <a:spLocks noGrp="1"/>
          </p:cNvSpPr>
          <p:nvPr>
            <p:ph idx="1"/>
          </p:nvPr>
        </p:nvSpPr>
        <p:spPr/>
        <p:txBody>
          <a:bodyPr/>
          <a:lstStyle/>
          <a:p>
            <a:r>
              <a:rPr lang="en-US" dirty="0" smtClean="0"/>
              <a:t>Traditional funding through bank loans is typically available to businesses that have an established history of profitable revenue generation and collateral to secure in the loan in the case of non-repayment</a:t>
            </a:r>
          </a:p>
          <a:p>
            <a:r>
              <a:rPr lang="en-US" dirty="0" smtClean="0"/>
              <a:t>Can be useful to have a line of credit to support peaks in expenses – for example, paying for the inventory needed to fulfill a large order</a:t>
            </a:r>
          </a:p>
          <a:p>
            <a:endParaRPr lang="en-US" dirty="0"/>
          </a:p>
        </p:txBody>
      </p:sp>
    </p:spTree>
    <p:extLst>
      <p:ext uri="{BB962C8B-B14F-4D97-AF65-F5344CB8AC3E}">
        <p14:creationId xmlns:p14="http://schemas.microsoft.com/office/powerpoint/2010/main" val="248989298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420</TotalTime>
  <Words>1148</Words>
  <Application>Microsoft Office PowerPoint</Application>
  <PresentationFormat>Widescreen</PresentationFormat>
  <Paragraphs>74</Paragraphs>
  <Slides>13</Slides>
  <Notes>3</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Arial</vt:lpstr>
      <vt:lpstr>Calibri</vt:lpstr>
      <vt:lpstr>Calibri Light</vt:lpstr>
      <vt:lpstr>Office Theme</vt:lpstr>
      <vt:lpstr>Raising Capital</vt:lpstr>
      <vt:lpstr>Need for Capital</vt:lpstr>
      <vt:lpstr>Sources of Funding</vt:lpstr>
      <vt:lpstr>Bootstrapping</vt:lpstr>
      <vt:lpstr>Friends &amp; Family</vt:lpstr>
      <vt:lpstr>Customers</vt:lpstr>
      <vt:lpstr>Competitions</vt:lpstr>
      <vt:lpstr>Other “Non-Dilutive” Sources</vt:lpstr>
      <vt:lpstr>Bank Loans</vt:lpstr>
      <vt:lpstr>Angel Investors</vt:lpstr>
      <vt:lpstr>Venture Capital</vt:lpstr>
      <vt:lpstr>Early Stage Sources of Capital</vt:lpstr>
      <vt:lpstr>Pitch Decks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Tlaseca, Nathan Lisandro</dc:creator>
  <cp:lastModifiedBy>Freeman, Daniel</cp:lastModifiedBy>
  <cp:revision>34</cp:revision>
  <cp:lastPrinted>2019-08-19T15:14:10Z</cp:lastPrinted>
  <dcterms:created xsi:type="dcterms:W3CDTF">2017-06-21T18:21:54Z</dcterms:created>
  <dcterms:modified xsi:type="dcterms:W3CDTF">2020-01-12T17:31:59Z</dcterms:modified>
</cp:coreProperties>
</file>