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6" r:id="rId2"/>
    <p:sldId id="307" r:id="rId3"/>
    <p:sldId id="308" r:id="rId4"/>
    <p:sldId id="309" r:id="rId5"/>
    <p:sldId id="310" r:id="rId6"/>
    <p:sldId id="311" r:id="rId7"/>
    <p:sldId id="312" r:id="rId8"/>
    <p:sldId id="313" r:id="rId9"/>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B0"/>
    <a:srgbClr val="005696"/>
    <a:srgbClr val="4472C4"/>
    <a:srgbClr val="804C9E"/>
    <a:srgbClr val="0854A0"/>
    <a:srgbClr val="F8991D"/>
    <a:srgbClr val="D2436C"/>
    <a:srgbClr val="645AA4"/>
    <a:srgbClr val="FFDF19"/>
    <a:srgbClr val="7BC2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8" autoAdjust="0"/>
    <p:restoredTop sz="80077" autoAdjust="0"/>
  </p:normalViewPr>
  <p:slideViewPr>
    <p:cSldViewPr snapToGrid="0">
      <p:cViewPr varScale="1">
        <p:scale>
          <a:sx n="62" d="100"/>
          <a:sy n="62" d="100"/>
        </p:scale>
        <p:origin x="1320" y="58"/>
      </p:cViewPr>
      <p:guideLst/>
    </p:cSldViewPr>
  </p:slideViewPr>
  <p:notesTextViewPr>
    <p:cViewPr>
      <p:scale>
        <a:sx n="1" d="1"/>
        <a:sy n="1" d="1"/>
      </p:scale>
      <p:origin x="0" y="0"/>
    </p:cViewPr>
  </p:notesTextViewPr>
  <p:sorterViewPr>
    <p:cViewPr varScale="1">
      <p:scale>
        <a:sx n="1" d="1"/>
        <a:sy n="1" d="1"/>
      </p:scale>
      <p:origin x="0" y="-41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33" tIns="48317" rIns="96633" bIns="48317" rtlCol="0"/>
          <a:lstStyle>
            <a:lvl1pPr algn="l">
              <a:defRPr sz="1200"/>
            </a:lvl1pPr>
          </a:lstStyle>
          <a:p>
            <a:endParaRPr lang="en-US"/>
          </a:p>
        </p:txBody>
      </p:sp>
      <p:sp>
        <p:nvSpPr>
          <p:cNvPr id="3" name="Date Placeholder 2"/>
          <p:cNvSpPr>
            <a:spLocks noGrp="1"/>
          </p:cNvSpPr>
          <p:nvPr>
            <p:ph type="dt" sz="quarter" idx="1"/>
          </p:nvPr>
        </p:nvSpPr>
        <p:spPr>
          <a:xfrm>
            <a:off x="4143587" y="1"/>
            <a:ext cx="3169920" cy="481727"/>
          </a:xfrm>
          <a:prstGeom prst="rect">
            <a:avLst/>
          </a:prstGeom>
        </p:spPr>
        <p:txBody>
          <a:bodyPr vert="horz" lIns="96633" tIns="48317" rIns="96633" bIns="48317" rtlCol="0"/>
          <a:lstStyle>
            <a:lvl1pPr algn="r">
              <a:defRPr sz="1200"/>
            </a:lvl1pPr>
          </a:lstStyle>
          <a:p>
            <a:fld id="{FB4E60B3-CE52-48FA-BD32-FC3294701196}" type="datetimeFigureOut">
              <a:rPr lang="en-US" smtClean="0"/>
              <a:t>1/13/2020</a:t>
            </a:fld>
            <a:endParaRPr lang="en-US"/>
          </a:p>
        </p:txBody>
      </p:sp>
      <p:sp>
        <p:nvSpPr>
          <p:cNvPr id="4" name="Footer Placeholder 3"/>
          <p:cNvSpPr>
            <a:spLocks noGrp="1"/>
          </p:cNvSpPr>
          <p:nvPr>
            <p:ph type="ftr" sz="quarter" idx="2"/>
          </p:nvPr>
        </p:nvSpPr>
        <p:spPr>
          <a:xfrm>
            <a:off x="0" y="9119476"/>
            <a:ext cx="3169920" cy="481726"/>
          </a:xfrm>
          <a:prstGeom prst="rect">
            <a:avLst/>
          </a:prstGeom>
        </p:spPr>
        <p:txBody>
          <a:bodyPr vert="horz" lIns="96633" tIns="48317" rIns="96633" bIns="48317" rtlCol="0" anchor="b"/>
          <a:lstStyle>
            <a:lvl1pPr algn="l">
              <a:defRPr sz="1200"/>
            </a:lvl1pPr>
          </a:lstStyle>
          <a:p>
            <a:endParaRPr lang="en-US"/>
          </a:p>
        </p:txBody>
      </p:sp>
      <p:sp>
        <p:nvSpPr>
          <p:cNvPr id="5" name="Slide Number Placeholder 4"/>
          <p:cNvSpPr>
            <a:spLocks noGrp="1"/>
          </p:cNvSpPr>
          <p:nvPr>
            <p:ph type="sldNum" sz="quarter" idx="3"/>
          </p:nvPr>
        </p:nvSpPr>
        <p:spPr>
          <a:xfrm>
            <a:off x="4143587" y="9119476"/>
            <a:ext cx="3169920" cy="481726"/>
          </a:xfrm>
          <a:prstGeom prst="rect">
            <a:avLst/>
          </a:prstGeom>
        </p:spPr>
        <p:txBody>
          <a:bodyPr vert="horz" lIns="96633" tIns="48317" rIns="96633" bIns="48317" rtlCol="0" anchor="b"/>
          <a:lstStyle>
            <a:lvl1pPr algn="r">
              <a:defRPr sz="1200"/>
            </a:lvl1pPr>
          </a:lstStyle>
          <a:p>
            <a:fld id="{568F2ED0-24FA-4CD5-840D-0A5329C04F61}" type="slidenum">
              <a:rPr lang="en-US" smtClean="0"/>
              <a:t>‹#›</a:t>
            </a:fld>
            <a:endParaRPr lang="en-US"/>
          </a:p>
        </p:txBody>
      </p:sp>
    </p:spTree>
    <p:extLst>
      <p:ext uri="{BB962C8B-B14F-4D97-AF65-F5344CB8AC3E}">
        <p14:creationId xmlns:p14="http://schemas.microsoft.com/office/powerpoint/2010/main" val="3292841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33" tIns="48317" rIns="96633" bIns="48317" rtlCol="0"/>
          <a:lstStyle>
            <a:lvl1pPr algn="l">
              <a:defRPr sz="1200"/>
            </a:lvl1pPr>
          </a:lstStyle>
          <a:p>
            <a:endParaRPr lang="en-US"/>
          </a:p>
        </p:txBody>
      </p:sp>
      <p:sp>
        <p:nvSpPr>
          <p:cNvPr id="3" name="Date Placeholder 2"/>
          <p:cNvSpPr>
            <a:spLocks noGrp="1"/>
          </p:cNvSpPr>
          <p:nvPr>
            <p:ph type="dt" idx="1"/>
          </p:nvPr>
        </p:nvSpPr>
        <p:spPr>
          <a:xfrm>
            <a:off x="4143587" y="1"/>
            <a:ext cx="3169920" cy="481727"/>
          </a:xfrm>
          <a:prstGeom prst="rect">
            <a:avLst/>
          </a:prstGeom>
        </p:spPr>
        <p:txBody>
          <a:bodyPr vert="horz" lIns="96633" tIns="48317" rIns="96633" bIns="48317" rtlCol="0"/>
          <a:lstStyle>
            <a:lvl1pPr algn="r">
              <a:defRPr sz="1200"/>
            </a:lvl1pPr>
          </a:lstStyle>
          <a:p>
            <a:fld id="{E57CDC7F-BD69-4099-889C-167529C5481E}" type="datetimeFigureOut">
              <a:rPr lang="en-US" smtClean="0"/>
              <a:t>1/13/2020</a:t>
            </a:fld>
            <a:endParaRPr lang="en-US"/>
          </a:p>
        </p:txBody>
      </p:sp>
      <p:sp>
        <p:nvSpPr>
          <p:cNvPr id="4" name="Slide Image Placeholder 3"/>
          <p:cNvSpPr>
            <a:spLocks noGrp="1" noRot="1" noChangeAspect="1"/>
          </p:cNvSpPr>
          <p:nvPr>
            <p:ph type="sldImg" idx="2"/>
          </p:nvPr>
        </p:nvSpPr>
        <p:spPr>
          <a:xfrm>
            <a:off x="776288" y="1200150"/>
            <a:ext cx="5762625" cy="3241675"/>
          </a:xfrm>
          <a:prstGeom prst="rect">
            <a:avLst/>
          </a:prstGeom>
          <a:noFill/>
          <a:ln w="12700">
            <a:solidFill>
              <a:prstClr val="black"/>
            </a:solidFill>
          </a:ln>
        </p:spPr>
        <p:txBody>
          <a:bodyPr vert="horz" lIns="96633" tIns="48317" rIns="96633" bIns="48317" rtlCol="0" anchor="ctr"/>
          <a:lstStyle/>
          <a:p>
            <a:endParaRPr lang="en-US"/>
          </a:p>
        </p:txBody>
      </p:sp>
      <p:sp>
        <p:nvSpPr>
          <p:cNvPr id="5" name="Notes Placeholder 4"/>
          <p:cNvSpPr>
            <a:spLocks noGrp="1"/>
          </p:cNvSpPr>
          <p:nvPr>
            <p:ph type="body" sz="quarter" idx="3"/>
          </p:nvPr>
        </p:nvSpPr>
        <p:spPr>
          <a:xfrm>
            <a:off x="731520" y="4620578"/>
            <a:ext cx="5852160" cy="3780473"/>
          </a:xfrm>
          <a:prstGeom prst="rect">
            <a:avLst/>
          </a:prstGeom>
        </p:spPr>
        <p:txBody>
          <a:bodyPr vert="horz" lIns="96633" tIns="48317" rIns="96633" bIns="4831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6"/>
            <a:ext cx="3169920" cy="481726"/>
          </a:xfrm>
          <a:prstGeom prst="rect">
            <a:avLst/>
          </a:prstGeom>
        </p:spPr>
        <p:txBody>
          <a:bodyPr vert="horz" lIns="96633" tIns="48317" rIns="96633" bIns="4831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6"/>
            <a:ext cx="3169920" cy="481726"/>
          </a:xfrm>
          <a:prstGeom prst="rect">
            <a:avLst/>
          </a:prstGeom>
        </p:spPr>
        <p:txBody>
          <a:bodyPr vert="horz" lIns="96633" tIns="48317" rIns="96633" bIns="48317" rtlCol="0" anchor="b"/>
          <a:lstStyle>
            <a:lvl1pPr algn="r">
              <a:defRPr sz="1200"/>
            </a:lvl1pPr>
          </a:lstStyle>
          <a:p>
            <a:fld id="{6FD1878C-B3CC-4997-8E4F-0F3548D28870}" type="slidenum">
              <a:rPr lang="en-US" smtClean="0"/>
              <a:t>‹#›</a:t>
            </a:fld>
            <a:endParaRPr lang="en-US"/>
          </a:p>
        </p:txBody>
      </p:sp>
    </p:spTree>
    <p:extLst>
      <p:ext uri="{BB962C8B-B14F-4D97-AF65-F5344CB8AC3E}">
        <p14:creationId xmlns:p14="http://schemas.microsoft.com/office/powerpoint/2010/main" val="3774359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Authentic</a:t>
            </a:r>
            <a:r>
              <a:rPr lang="en-US" baseline="0" dirty="0" smtClean="0"/>
              <a:t> leadership is consistent; Decisions on how to treat customers will be seen by employees.  Decisions how you treat employees will be seen by investors.  Decisions on how you treat employees WILL be heard by customers.</a:t>
            </a:r>
            <a:endParaRPr lang="en-US" dirty="0"/>
          </a:p>
        </p:txBody>
      </p:sp>
      <p:sp>
        <p:nvSpPr>
          <p:cNvPr id="4" name="Slide Number Placeholder 3"/>
          <p:cNvSpPr>
            <a:spLocks noGrp="1"/>
          </p:cNvSpPr>
          <p:nvPr>
            <p:ph type="sldNum" sz="quarter" idx="10"/>
          </p:nvPr>
        </p:nvSpPr>
        <p:spPr/>
        <p:txBody>
          <a:bodyPr/>
          <a:lstStyle/>
          <a:p>
            <a:fld id="{3C60FC39-0EFF-44A5-A0F2-C69CF0851212}" type="slidenum">
              <a:rPr lang="en-US" smtClean="0"/>
              <a:t>3</a:t>
            </a:fld>
            <a:endParaRPr lang="en-US"/>
          </a:p>
        </p:txBody>
      </p:sp>
    </p:spTree>
    <p:extLst>
      <p:ext uri="{BB962C8B-B14F-4D97-AF65-F5344CB8AC3E}">
        <p14:creationId xmlns:p14="http://schemas.microsoft.com/office/powerpoint/2010/main" val="9960571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forbes.com/sites/startupviews/2012/06/08/5-essential-qualities-for-entrepreneurial-leadersh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nc.com/young-entrepreneur-council/12-traits-of-successful-start-up-leader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9373" y="2586682"/>
            <a:ext cx="8499389" cy="1470025"/>
          </a:xfrm>
        </p:spPr>
        <p:txBody>
          <a:bodyPr>
            <a:noAutofit/>
          </a:bodyPr>
          <a:lstStyle/>
          <a:p>
            <a:r>
              <a:rPr lang="en-US" dirty="0" smtClean="0"/>
              <a:t>Entrepreneurial Leadership</a:t>
            </a:r>
            <a:endParaRPr lang="en-US" dirty="0"/>
          </a:p>
        </p:txBody>
      </p:sp>
    </p:spTree>
    <p:extLst>
      <p:ext uri="{BB962C8B-B14F-4D97-AF65-F5344CB8AC3E}">
        <p14:creationId xmlns:p14="http://schemas.microsoft.com/office/powerpoint/2010/main" val="3929775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Entrepreneurial Leadership</a:t>
            </a:r>
            <a:endParaRPr lang="en-US" dirty="0"/>
          </a:p>
        </p:txBody>
      </p:sp>
      <p:sp>
        <p:nvSpPr>
          <p:cNvPr id="3" name="Content Placeholder 2"/>
          <p:cNvSpPr>
            <a:spLocks noGrp="1"/>
          </p:cNvSpPr>
          <p:nvPr>
            <p:ph idx="1"/>
          </p:nvPr>
        </p:nvSpPr>
        <p:spPr/>
        <p:txBody>
          <a:bodyPr/>
          <a:lstStyle/>
          <a:p>
            <a:r>
              <a:rPr lang="en-US" dirty="0" smtClean="0"/>
              <a:t>The process of influencing others toward a shared (</a:t>
            </a:r>
            <a:r>
              <a:rPr lang="en-US" smtClean="0"/>
              <a:t>or common) vision </a:t>
            </a:r>
            <a:r>
              <a:rPr lang="en-US" dirty="0" smtClean="0"/>
              <a:t>for creating value from a new idea.</a:t>
            </a:r>
          </a:p>
          <a:p>
            <a:endParaRPr lang="en-US" dirty="0"/>
          </a:p>
          <a:p>
            <a:pPr marL="0" indent="0">
              <a:buNone/>
            </a:pPr>
            <a:endParaRPr lang="en-US" dirty="0" smtClean="0"/>
          </a:p>
          <a:p>
            <a:r>
              <a:rPr lang="en-US" dirty="0" smtClean="0"/>
              <a:t>NOTE: Entrepreneurial leadership is about character, actions and responsibilities; it’s not about a position or title.</a:t>
            </a:r>
            <a:endParaRPr lang="en-US" dirty="0"/>
          </a:p>
        </p:txBody>
      </p:sp>
    </p:spTree>
    <p:extLst>
      <p:ext uri="{BB962C8B-B14F-4D97-AF65-F5344CB8AC3E}">
        <p14:creationId xmlns:p14="http://schemas.microsoft.com/office/powerpoint/2010/main" val="3686522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a:t>
            </a:r>
            <a:endParaRPr lang="en-US" dirty="0"/>
          </a:p>
        </p:txBody>
      </p:sp>
      <p:sp>
        <p:nvSpPr>
          <p:cNvPr id="3" name="Content Placeholder 2"/>
          <p:cNvSpPr>
            <a:spLocks noGrp="1"/>
          </p:cNvSpPr>
          <p:nvPr>
            <p:ph idx="1"/>
          </p:nvPr>
        </p:nvSpPr>
        <p:spPr/>
        <p:txBody>
          <a:bodyPr>
            <a:noAutofit/>
          </a:bodyPr>
          <a:lstStyle/>
          <a:p>
            <a:pPr marL="0" indent="0">
              <a:buNone/>
            </a:pPr>
            <a:r>
              <a:rPr lang="en-US" dirty="0"/>
              <a:t>Your leadership is the foundation and the glue of the entire endeavor.</a:t>
            </a:r>
          </a:p>
          <a:p>
            <a:endParaRPr lang="en-US" sz="1100" dirty="0"/>
          </a:p>
          <a:p>
            <a:r>
              <a:rPr lang="en-US" dirty="0"/>
              <a:t>The importance of confidence, authentic passion and clear commitment is what will convince people to work with you.</a:t>
            </a:r>
          </a:p>
          <a:p>
            <a:pPr marL="0" indent="0">
              <a:buNone/>
            </a:pPr>
            <a:endParaRPr lang="en-US" sz="1100" dirty="0"/>
          </a:p>
          <a:p>
            <a:r>
              <a:rPr lang="en-US" dirty="0"/>
              <a:t>Your integrity will be tested repeatedly. </a:t>
            </a:r>
          </a:p>
          <a:p>
            <a:pPr lvl="1"/>
            <a:r>
              <a:rPr lang="en-US" dirty="0"/>
              <a:t>You must have completely consistent values across employees, partners, investors and customers.</a:t>
            </a:r>
          </a:p>
        </p:txBody>
      </p:sp>
    </p:spTree>
    <p:extLst>
      <p:ext uri="{BB962C8B-B14F-4D97-AF65-F5344CB8AC3E}">
        <p14:creationId xmlns:p14="http://schemas.microsoft.com/office/powerpoint/2010/main" val="1975086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Characteristics of ENTR Leaders</a:t>
            </a:r>
          </a:p>
        </p:txBody>
      </p:sp>
      <p:sp>
        <p:nvSpPr>
          <p:cNvPr id="3" name="Content Placeholder 2"/>
          <p:cNvSpPr>
            <a:spLocks noGrp="1"/>
          </p:cNvSpPr>
          <p:nvPr>
            <p:ph idx="1"/>
          </p:nvPr>
        </p:nvSpPr>
        <p:spPr/>
        <p:txBody>
          <a:bodyPr/>
          <a:lstStyle/>
          <a:p>
            <a:r>
              <a:rPr lang="en-US" dirty="0"/>
              <a:t>L</a:t>
            </a:r>
            <a:r>
              <a:rPr lang="en-US" dirty="0" smtClean="0"/>
              <a:t>ead during rapid change, high uncertainty</a:t>
            </a:r>
          </a:p>
          <a:p>
            <a:r>
              <a:rPr lang="en-US" dirty="0"/>
              <a:t>E</a:t>
            </a:r>
            <a:r>
              <a:rPr lang="en-US" dirty="0" smtClean="0"/>
              <a:t>mphasize team over hierarchy</a:t>
            </a:r>
          </a:p>
          <a:p>
            <a:r>
              <a:rPr lang="en-US" dirty="0"/>
              <a:t>F</a:t>
            </a:r>
            <a:r>
              <a:rPr lang="en-US" dirty="0" smtClean="0"/>
              <a:t>ast </a:t>
            </a:r>
            <a:r>
              <a:rPr lang="en-US" dirty="0"/>
              <a:t>decisions </a:t>
            </a:r>
            <a:r>
              <a:rPr lang="en-US" dirty="0" smtClean="0"/>
              <a:t>over drawn out deliberation</a:t>
            </a:r>
          </a:p>
          <a:p>
            <a:r>
              <a:rPr lang="en-US" dirty="0" smtClean="0"/>
              <a:t>Ability to overcome resource constraints</a:t>
            </a:r>
          </a:p>
          <a:p>
            <a:r>
              <a:rPr lang="en-US" dirty="0"/>
              <a:t>E</a:t>
            </a:r>
            <a:r>
              <a:rPr lang="en-US" dirty="0" smtClean="0"/>
              <a:t>ffectual reasoning over causal reasoning</a:t>
            </a:r>
            <a:endParaRPr lang="en-US" dirty="0"/>
          </a:p>
        </p:txBody>
      </p:sp>
    </p:spTree>
    <p:extLst>
      <p:ext uri="{BB962C8B-B14F-4D97-AF65-F5344CB8AC3E}">
        <p14:creationId xmlns:p14="http://schemas.microsoft.com/office/powerpoint/2010/main" val="2251556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Characteristics of ENTR Leaders</a:t>
            </a:r>
          </a:p>
        </p:txBody>
      </p:sp>
      <p:sp>
        <p:nvSpPr>
          <p:cNvPr id="3" name="Content Placeholder 2"/>
          <p:cNvSpPr>
            <a:spLocks noGrp="1"/>
          </p:cNvSpPr>
          <p:nvPr>
            <p:ph idx="1"/>
          </p:nvPr>
        </p:nvSpPr>
        <p:spPr/>
        <p:txBody>
          <a:bodyPr/>
          <a:lstStyle/>
          <a:p>
            <a:r>
              <a:rPr lang="en-US" dirty="0"/>
              <a:t>Vision and dissatisfaction with the present</a:t>
            </a:r>
          </a:p>
          <a:p>
            <a:r>
              <a:rPr lang="en-US" dirty="0"/>
              <a:t>Know &amp; take advantage of unfair advantages</a:t>
            </a:r>
          </a:p>
          <a:p>
            <a:r>
              <a:rPr lang="en-US" dirty="0"/>
              <a:t>Get people on board and add to the vision</a:t>
            </a:r>
          </a:p>
          <a:p>
            <a:r>
              <a:rPr lang="en-US" dirty="0"/>
              <a:t>Adapt, be open to feedback, learn continuously</a:t>
            </a:r>
          </a:p>
          <a:p>
            <a:r>
              <a:rPr lang="en-US" dirty="0"/>
              <a:t>Persistence and execution</a:t>
            </a:r>
          </a:p>
        </p:txBody>
      </p:sp>
      <p:sp>
        <p:nvSpPr>
          <p:cNvPr id="4" name="TextBox 3"/>
          <p:cNvSpPr txBox="1"/>
          <p:nvPr/>
        </p:nvSpPr>
        <p:spPr>
          <a:xfrm>
            <a:off x="2286000" y="5577528"/>
            <a:ext cx="7620000" cy="276999"/>
          </a:xfrm>
          <a:prstGeom prst="rect">
            <a:avLst/>
          </a:prstGeom>
          <a:noFill/>
        </p:spPr>
        <p:txBody>
          <a:bodyPr wrap="square" rtlCol="0">
            <a:spAutoFit/>
          </a:bodyPr>
          <a:lstStyle/>
          <a:p>
            <a:r>
              <a:rPr lang="en-US" sz="1200" dirty="0"/>
              <a:t>Source: </a:t>
            </a:r>
            <a:r>
              <a:rPr lang="en-US" sz="1200" dirty="0">
                <a:hlinkClick r:id="rId2"/>
              </a:rPr>
              <a:t>http://www.forbes.com/sites/startupviews/2012/06/08/5-essential-qualities-for-entrepreneurial-leadership/</a:t>
            </a:r>
            <a:endParaRPr lang="en-US" sz="1200" dirty="0"/>
          </a:p>
        </p:txBody>
      </p:sp>
    </p:spTree>
    <p:extLst>
      <p:ext uri="{BB962C8B-B14F-4D97-AF65-F5344CB8AC3E}">
        <p14:creationId xmlns:p14="http://schemas.microsoft.com/office/powerpoint/2010/main" val="3721321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Traits of Successful Startup Leaders</a:t>
            </a:r>
            <a:endParaRPr lang="en-US" dirty="0"/>
          </a:p>
        </p:txBody>
      </p:sp>
      <p:sp>
        <p:nvSpPr>
          <p:cNvPr id="3" name="Content Placeholder 2"/>
          <p:cNvSpPr>
            <a:spLocks noGrp="1"/>
          </p:cNvSpPr>
          <p:nvPr>
            <p:ph idx="1"/>
          </p:nvPr>
        </p:nvSpPr>
        <p:spPr>
          <a:xfrm>
            <a:off x="1981200" y="1600201"/>
            <a:ext cx="3886200" cy="4525963"/>
          </a:xfrm>
        </p:spPr>
        <p:txBody>
          <a:bodyPr/>
          <a:lstStyle/>
          <a:p>
            <a:r>
              <a:rPr lang="en-US" dirty="0" smtClean="0"/>
              <a:t>Flexibility</a:t>
            </a:r>
          </a:p>
          <a:p>
            <a:r>
              <a:rPr lang="en-US" dirty="0" smtClean="0"/>
              <a:t>Humility</a:t>
            </a:r>
          </a:p>
          <a:p>
            <a:r>
              <a:rPr lang="en-US" dirty="0" smtClean="0"/>
              <a:t>Focus</a:t>
            </a:r>
          </a:p>
          <a:p>
            <a:r>
              <a:rPr lang="en-US" dirty="0" smtClean="0"/>
              <a:t>Decisiveness</a:t>
            </a:r>
          </a:p>
          <a:p>
            <a:r>
              <a:rPr lang="en-US" dirty="0" smtClean="0"/>
              <a:t>Stick-to-it-ness</a:t>
            </a:r>
          </a:p>
          <a:p>
            <a:r>
              <a:rPr lang="en-US" dirty="0" smtClean="0"/>
              <a:t>Vision</a:t>
            </a:r>
            <a:endParaRPr lang="en-US" dirty="0"/>
          </a:p>
        </p:txBody>
      </p:sp>
      <p:sp>
        <p:nvSpPr>
          <p:cNvPr id="4" name="Content Placeholder 2"/>
          <p:cNvSpPr txBox="1">
            <a:spLocks/>
          </p:cNvSpPr>
          <p:nvPr/>
        </p:nvSpPr>
        <p:spPr>
          <a:xfrm>
            <a:off x="6134100" y="1600201"/>
            <a:ext cx="42291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800" dirty="0"/>
              <a:t>Paranoid confidence</a:t>
            </a:r>
          </a:p>
          <a:p>
            <a:r>
              <a:rPr lang="en-US" sz="2800" dirty="0"/>
              <a:t>Ownership</a:t>
            </a:r>
          </a:p>
          <a:p>
            <a:r>
              <a:rPr lang="en-US" sz="2800" dirty="0"/>
              <a:t>Positivity</a:t>
            </a:r>
          </a:p>
          <a:p>
            <a:r>
              <a:rPr lang="en-US" sz="2800" dirty="0"/>
              <a:t>Salesmanship</a:t>
            </a:r>
          </a:p>
          <a:p>
            <a:r>
              <a:rPr lang="en-US" sz="2800" dirty="0"/>
              <a:t>Self-awareness</a:t>
            </a:r>
          </a:p>
          <a:p>
            <a:r>
              <a:rPr lang="en-US" sz="2800" dirty="0"/>
              <a:t>Ability to listen</a:t>
            </a:r>
          </a:p>
        </p:txBody>
      </p:sp>
      <p:sp>
        <p:nvSpPr>
          <p:cNvPr id="5" name="TextBox 4"/>
          <p:cNvSpPr txBox="1"/>
          <p:nvPr/>
        </p:nvSpPr>
        <p:spPr>
          <a:xfrm>
            <a:off x="2552700" y="5762216"/>
            <a:ext cx="7162800" cy="276999"/>
          </a:xfrm>
          <a:prstGeom prst="rect">
            <a:avLst/>
          </a:prstGeom>
          <a:noFill/>
        </p:spPr>
        <p:txBody>
          <a:bodyPr wrap="square" rtlCol="0">
            <a:spAutoFit/>
          </a:bodyPr>
          <a:lstStyle/>
          <a:p>
            <a:r>
              <a:rPr lang="en-US" sz="1200" dirty="0"/>
              <a:t>Source: </a:t>
            </a:r>
            <a:r>
              <a:rPr lang="en-US" sz="1200" dirty="0">
                <a:hlinkClick r:id="rId2"/>
              </a:rPr>
              <a:t>http://www.inc.com/young-entrepreneur-council/12-traits-of-successful-start-up-leaders.html</a:t>
            </a:r>
            <a:endParaRPr lang="en-US" sz="1200" dirty="0"/>
          </a:p>
        </p:txBody>
      </p:sp>
    </p:spTree>
    <p:extLst>
      <p:ext uri="{BB962C8B-B14F-4D97-AF65-F5344CB8AC3E}">
        <p14:creationId xmlns:p14="http://schemas.microsoft.com/office/powerpoint/2010/main" val="280706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Responsibility of Leadership</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fontAlgn="base">
              <a:buAutoNum type="arabicPeriod"/>
              <a:tabLst>
                <a:tab pos="285750" algn="l"/>
              </a:tabLst>
            </a:pPr>
            <a:r>
              <a:rPr lang="en-US" dirty="0" smtClean="0"/>
              <a:t>Absorb </a:t>
            </a:r>
            <a:r>
              <a:rPr lang="en-US" dirty="0"/>
              <a:t>uncertainty: Shoulder the burden of responsibility for the uncertain outcome of a new project. </a:t>
            </a:r>
            <a:endParaRPr lang="en-US" dirty="0" smtClean="0"/>
          </a:p>
          <a:p>
            <a:pPr marL="514350" indent="-514350" fontAlgn="base">
              <a:buAutoNum type="arabicPeriod"/>
              <a:tabLst>
                <a:tab pos="285750" algn="l"/>
              </a:tabLst>
            </a:pPr>
            <a:endParaRPr lang="en-US" dirty="0" smtClean="0"/>
          </a:p>
          <a:p>
            <a:pPr marL="514350" indent="-514350" fontAlgn="base">
              <a:buAutoNum type="arabicPeriod" startAt="2"/>
              <a:tabLst>
                <a:tab pos="285750" algn="l"/>
              </a:tabLst>
            </a:pPr>
            <a:r>
              <a:rPr lang="en-US" dirty="0" smtClean="0"/>
              <a:t>Frame </a:t>
            </a:r>
            <a:r>
              <a:rPr lang="en-US" dirty="0"/>
              <a:t>the challenge: Set forth a project that pushes employees up to, but not beyond, the limits of their ability</a:t>
            </a:r>
            <a:r>
              <a:rPr lang="en-US" dirty="0" smtClean="0"/>
              <a:t>.</a:t>
            </a:r>
          </a:p>
          <a:p>
            <a:pPr marL="514350" indent="-514350" fontAlgn="base">
              <a:buAutoNum type="arabicPeriod" startAt="2"/>
              <a:tabLst>
                <a:tab pos="285750" algn="l"/>
              </a:tabLst>
            </a:pPr>
            <a:endParaRPr lang="en-US" dirty="0"/>
          </a:p>
          <a:p>
            <a:pPr marL="514350" indent="-514350" fontAlgn="base">
              <a:buAutoNum type="arabicPeriod" startAt="3"/>
              <a:tabLst>
                <a:tab pos="285750" algn="l"/>
              </a:tabLst>
            </a:pPr>
            <a:r>
              <a:rPr lang="en-US" dirty="0" smtClean="0"/>
              <a:t>Underwriting/</a:t>
            </a:r>
            <a:r>
              <a:rPr lang="en-US" dirty="0" err="1" smtClean="0"/>
              <a:t>pathclearing</a:t>
            </a:r>
            <a:r>
              <a:rPr lang="en-US" dirty="0"/>
              <a:t>: Create a conducive environment for the entrepreneurial transformation, negotiating support from key stakeholders inside and outside the firm</a:t>
            </a:r>
            <a:r>
              <a:rPr lang="en-US" dirty="0" smtClean="0"/>
              <a:t>.</a:t>
            </a:r>
          </a:p>
          <a:p>
            <a:pPr marL="514350" indent="-514350" fontAlgn="base">
              <a:buAutoNum type="arabicPeriod" startAt="3"/>
              <a:tabLst>
                <a:tab pos="285750" algn="l"/>
              </a:tabLst>
            </a:pPr>
            <a:endParaRPr lang="en-US" dirty="0"/>
          </a:p>
          <a:p>
            <a:pPr marL="514350" indent="-514350" fontAlgn="base">
              <a:buAutoNum type="arabicPeriod" startAt="4"/>
              <a:tabLst>
                <a:tab pos="285750" algn="l"/>
              </a:tabLst>
            </a:pPr>
            <a:r>
              <a:rPr lang="en-US" dirty="0" smtClean="0"/>
              <a:t>Build commitment: </a:t>
            </a:r>
            <a:r>
              <a:rPr lang="en-US" dirty="0"/>
              <a:t>Promote a willingness among employees to work toward a common goal, in the sense of traditional, motivating </a:t>
            </a:r>
            <a:r>
              <a:rPr lang="en-US" dirty="0" smtClean="0"/>
              <a:t>team-building.</a:t>
            </a:r>
          </a:p>
          <a:p>
            <a:pPr marL="514350" indent="-514350" fontAlgn="base">
              <a:buAutoNum type="arabicPeriod" startAt="4"/>
              <a:tabLst>
                <a:tab pos="285750" algn="l"/>
              </a:tabLst>
            </a:pPr>
            <a:endParaRPr lang="en-US" dirty="0" smtClean="0"/>
          </a:p>
          <a:p>
            <a:pPr marL="514350" indent="-514350" fontAlgn="base">
              <a:buAutoNum type="arabicPeriod" startAt="4"/>
              <a:tabLst>
                <a:tab pos="285750" algn="l"/>
              </a:tabLst>
            </a:pPr>
            <a:r>
              <a:rPr lang="en-US" dirty="0" smtClean="0"/>
              <a:t>“</a:t>
            </a:r>
            <a:r>
              <a:rPr lang="en-US" dirty="0"/>
              <a:t>Define gravity:” Break down team members’ self-imposed perceptual barriers and stereotypes about what can and can’t be done, in order to produce integrative and decisive actions. </a:t>
            </a:r>
          </a:p>
        </p:txBody>
      </p:sp>
      <p:sp>
        <p:nvSpPr>
          <p:cNvPr id="4" name="TextBox 3"/>
          <p:cNvSpPr txBox="1"/>
          <p:nvPr/>
        </p:nvSpPr>
        <p:spPr>
          <a:xfrm>
            <a:off x="2743200" y="5867401"/>
            <a:ext cx="6781800" cy="276999"/>
          </a:xfrm>
          <a:prstGeom prst="rect">
            <a:avLst/>
          </a:prstGeom>
          <a:noFill/>
        </p:spPr>
        <p:txBody>
          <a:bodyPr wrap="square" rtlCol="0">
            <a:spAutoFit/>
          </a:bodyPr>
          <a:lstStyle/>
          <a:p>
            <a:r>
              <a:rPr lang="en-US" sz="1200" dirty="0"/>
              <a:t>Source: Gupta and MacMillan (2011). </a:t>
            </a:r>
            <a:r>
              <a:rPr lang="en-US" sz="1200" i="1" dirty="0"/>
              <a:t>Entrepreneurial Leadership: Developing a Cross-Cultural Construct</a:t>
            </a:r>
            <a:r>
              <a:rPr lang="en-US" sz="1200" dirty="0"/>
              <a:t>. </a:t>
            </a:r>
          </a:p>
        </p:txBody>
      </p:sp>
    </p:spTree>
    <p:extLst>
      <p:ext uri="{BB962C8B-B14F-4D97-AF65-F5344CB8AC3E}">
        <p14:creationId xmlns:p14="http://schemas.microsoft.com/office/powerpoint/2010/main" val="1501469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 Situations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Entrepreneurial leadership is crucial in influence situations:</a:t>
            </a:r>
          </a:p>
          <a:p>
            <a:r>
              <a:rPr lang="en-US" dirty="0" smtClean="0"/>
              <a:t>Selling your idea or product</a:t>
            </a:r>
          </a:p>
          <a:p>
            <a:r>
              <a:rPr lang="en-US" dirty="0" smtClean="0"/>
              <a:t>Hiring staff and key management team</a:t>
            </a:r>
          </a:p>
          <a:p>
            <a:r>
              <a:rPr lang="en-US" dirty="0" smtClean="0"/>
              <a:t>Investor pitches</a:t>
            </a:r>
          </a:p>
          <a:p>
            <a:r>
              <a:rPr lang="en-US" dirty="0" smtClean="0"/>
              <a:t>Winning over strategic partners</a:t>
            </a:r>
          </a:p>
          <a:p>
            <a:r>
              <a:rPr lang="en-US" dirty="0" smtClean="0"/>
              <a:t>Negotiating your lease</a:t>
            </a:r>
          </a:p>
          <a:p>
            <a:r>
              <a:rPr lang="en-US" dirty="0" smtClean="0"/>
              <a:t>Wooing the media</a:t>
            </a:r>
          </a:p>
          <a:p>
            <a:r>
              <a:rPr lang="en-US" dirty="0" smtClean="0"/>
              <a:t>Industry networking</a:t>
            </a:r>
          </a:p>
          <a:p>
            <a:endParaRPr lang="en-US" dirty="0" smtClean="0"/>
          </a:p>
          <a:p>
            <a:r>
              <a:rPr lang="en-US" dirty="0" smtClean="0"/>
              <a:t>41% of an average job involves </a:t>
            </a:r>
            <a:r>
              <a:rPr lang="en-US" dirty="0" smtClean="0"/>
              <a:t>influence (Pink, 2013 </a:t>
            </a:r>
            <a:r>
              <a:rPr lang="en-US" u="sng" dirty="0" smtClean="0"/>
              <a:t>To Sell is Human</a:t>
            </a:r>
            <a:r>
              <a:rPr lang="en-US" dirty="0" smtClean="0"/>
              <a:t>); </a:t>
            </a:r>
            <a:r>
              <a:rPr lang="en-US" dirty="0" smtClean="0"/>
              <a:t>it’s an even bigger part of the job for most founders</a:t>
            </a:r>
            <a:endParaRPr lang="en-US" dirty="0"/>
          </a:p>
        </p:txBody>
      </p:sp>
    </p:spTree>
    <p:extLst>
      <p:ext uri="{BB962C8B-B14F-4D97-AF65-F5344CB8AC3E}">
        <p14:creationId xmlns:p14="http://schemas.microsoft.com/office/powerpoint/2010/main" val="13956016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13752</TotalTime>
  <Words>444</Words>
  <Application>Microsoft Office PowerPoint</Application>
  <PresentationFormat>Widescreen</PresentationFormat>
  <Paragraphs>64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Entrepreneurial Leadership</vt:lpstr>
      <vt:lpstr>Defining Entrepreneurial Leadership</vt:lpstr>
      <vt:lpstr>Foundation</vt:lpstr>
      <vt:lpstr>Characteristics of ENTR Leaders</vt:lpstr>
      <vt:lpstr>Characteristics of ENTR Leaders</vt:lpstr>
      <vt:lpstr>Traits of Successful Startup Leaders</vt:lpstr>
      <vt:lpstr>The Responsibility of Leadership</vt:lpstr>
      <vt:lpstr>Influence Situations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cp:lastModifiedBy>
  <cp:revision>123</cp:revision>
  <cp:lastPrinted>2019-04-30T14:12:37Z</cp:lastPrinted>
  <dcterms:created xsi:type="dcterms:W3CDTF">2017-06-21T18:21:54Z</dcterms:created>
  <dcterms:modified xsi:type="dcterms:W3CDTF">2020-01-13T12:09:43Z</dcterms:modified>
</cp:coreProperties>
</file>