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28" r:id="rId2"/>
    <p:sldId id="351" r:id="rId3"/>
    <p:sldId id="329" r:id="rId4"/>
    <p:sldId id="330" r:id="rId5"/>
    <p:sldId id="339" r:id="rId6"/>
    <p:sldId id="352" r:id="rId7"/>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8D27"/>
    <a:srgbClr val="0854A0"/>
    <a:srgbClr val="645AA4"/>
    <a:srgbClr val="D2436C"/>
    <a:srgbClr val="006DAE"/>
    <a:srgbClr val="ADCD41"/>
    <a:srgbClr val="FEDF1A"/>
    <a:srgbClr val="FFC317"/>
    <a:srgbClr val="5A8E22"/>
    <a:srgbClr val="0026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53" d="100"/>
          <a:sy n="53" d="100"/>
        </p:scale>
        <p:origin x="102"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FF1F3C4A-37A5-4621-81F2-04DD80A20EC6}" type="datetimeFigureOut">
              <a:rPr lang="en-US" smtClean="0"/>
              <a:t>1/20/2020</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90F165DF-7DC1-45F9-8D71-98F409DE42A9}" type="slidenum">
              <a:rPr lang="en-US" smtClean="0"/>
              <a:t>‹#›</a:t>
            </a:fld>
            <a:endParaRPr lang="en-US"/>
          </a:p>
        </p:txBody>
      </p:sp>
    </p:spTree>
    <p:extLst>
      <p:ext uri="{BB962C8B-B14F-4D97-AF65-F5344CB8AC3E}">
        <p14:creationId xmlns:p14="http://schemas.microsoft.com/office/powerpoint/2010/main" val="3249516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F7045704-C7CF-4B6C-AB22-5F771861E848}" type="datetimeFigureOut">
              <a:rPr lang="en-US" smtClean="0"/>
              <a:t>1/20/2020</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4BE0735-D35C-493E-95EE-3788DD48E7A3}" type="slidenum">
              <a:rPr lang="en-US" smtClean="0"/>
              <a:t>‹#›</a:t>
            </a:fld>
            <a:endParaRPr lang="en-US"/>
          </a:p>
        </p:txBody>
      </p:sp>
    </p:spTree>
    <p:extLst>
      <p:ext uri="{BB962C8B-B14F-4D97-AF65-F5344CB8AC3E}">
        <p14:creationId xmlns:p14="http://schemas.microsoft.com/office/powerpoint/2010/main" val="3343799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entrepreneurship</a:t>
            </a:r>
            <a:r>
              <a:rPr lang="en-US" baseline="0" dirty="0" smtClean="0"/>
              <a:t> process involves two distinct components – search and execution.</a:t>
            </a:r>
          </a:p>
          <a:p>
            <a:endParaRPr lang="en-US" baseline="0" dirty="0" smtClean="0"/>
          </a:p>
          <a:p>
            <a:r>
              <a:rPr lang="en-US" baseline="0" dirty="0" smtClean="0"/>
              <a:t>Many entrepreneurs confuse the two and do so at their own peril. Specifically, many entrepreneurs try to skip searching and go directly from idea to execution. This works only in the rare circumstance where their business model vision, and all of the untested assumptions it incorporates about how the venture will create, deliver and capture value, turns out to be 100% valid. </a:t>
            </a:r>
          </a:p>
          <a:p>
            <a:endParaRPr lang="en-US" baseline="0" dirty="0" smtClean="0"/>
          </a:p>
          <a:p>
            <a:r>
              <a:rPr lang="en-US" baseline="0" dirty="0" smtClean="0"/>
              <a:t>Engaging in search is critical for managing the high levels of risk associated with attempting to bring new ideas into the marketplace and avoiding the #1 startup mistake: building something that no one wants.</a:t>
            </a:r>
          </a:p>
          <a:p>
            <a:endParaRPr lang="en-US" baseline="0" dirty="0" smtClean="0"/>
          </a:p>
          <a:p>
            <a:r>
              <a:rPr lang="en-US" baseline="0" dirty="0" smtClean="0"/>
              <a:t>As a general rule, entrepreneurs should seek to gather evidence and use it to guide their decisions. During search, such evidence will help to guide iterations and pivots in the business model vision. During execution, evidence can be used to optimize and continuously refine the model to improve performance.</a:t>
            </a:r>
          </a:p>
          <a:p>
            <a:endParaRPr lang="en-US" dirty="0"/>
          </a:p>
        </p:txBody>
      </p:sp>
      <p:sp>
        <p:nvSpPr>
          <p:cNvPr id="4" name="Slide Number Placeholder 3"/>
          <p:cNvSpPr>
            <a:spLocks noGrp="1"/>
          </p:cNvSpPr>
          <p:nvPr>
            <p:ph type="sldNum" sz="quarter" idx="10"/>
          </p:nvPr>
        </p:nvSpPr>
        <p:spPr/>
        <p:txBody>
          <a:bodyPr/>
          <a:lstStyle/>
          <a:p>
            <a:fld id="{F2604AF6-0CDF-41D5-AA8B-82F70B4E7EE5}" type="slidenum">
              <a:rPr lang="en-US" smtClean="0"/>
              <a:t>3</a:t>
            </a:fld>
            <a:endParaRPr lang="en-US"/>
          </a:p>
        </p:txBody>
      </p:sp>
    </p:spTree>
    <p:extLst>
      <p:ext uri="{BB962C8B-B14F-4D97-AF65-F5344CB8AC3E}">
        <p14:creationId xmlns:p14="http://schemas.microsoft.com/office/powerpoint/2010/main" val="194360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search process it is best to think of your venture as a temporary organization. In other words, it is something that can be disassembled</a:t>
            </a:r>
            <a:r>
              <a:rPr lang="en-US" baseline="0" dirty="0" smtClean="0"/>
              <a:t> quickly if your ideas are invalidated by evidence. </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4</a:t>
            </a:fld>
            <a:endParaRPr lang="en-US"/>
          </a:p>
        </p:txBody>
      </p:sp>
    </p:spTree>
    <p:extLst>
      <p:ext uri="{BB962C8B-B14F-4D97-AF65-F5344CB8AC3E}">
        <p14:creationId xmlns:p14="http://schemas.microsoft.com/office/powerpoint/2010/main" val="31893945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755"/>
            <a:ext cx="9144000" cy="1835200"/>
          </a:xfrm>
        </p:spPr>
        <p:txBody>
          <a:bodyPr anchor="b"/>
          <a:lstStyle>
            <a:lvl1pPr algn="ctr">
              <a:defRPr sz="6000" b="1">
                <a:solidFill>
                  <a:srgbClr val="0854A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4026339"/>
            <a:ext cx="9144000" cy="10309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574714" y="6344951"/>
            <a:ext cx="2743200" cy="365125"/>
          </a:xfrm>
          <a:prstGeom prst="rect">
            <a:avLst/>
          </a:prstGeom>
        </p:spPr>
        <p:txBody>
          <a:bodyPr/>
          <a:lstStyle/>
          <a:p>
            <a:r>
              <a:rPr lang="en-US" dirty="0" smtClean="0"/>
              <a:t>September 17, 2018</a:t>
            </a:r>
            <a:endParaRPr lang="en-US" dirty="0"/>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
        <p:nvSpPr>
          <p:cNvPr id="10" name="TextBox 9"/>
          <p:cNvSpPr txBox="1"/>
          <p:nvPr userDrawn="1"/>
        </p:nvSpPr>
        <p:spPr>
          <a:xfrm>
            <a:off x="3182112" y="6369635"/>
            <a:ext cx="5827776" cy="369332"/>
          </a:xfrm>
          <a:prstGeom prst="rect">
            <a:avLst/>
          </a:prstGeom>
          <a:noFill/>
        </p:spPr>
        <p:txBody>
          <a:bodyPr wrap="square" rtlCol="0">
            <a:spAutoFit/>
          </a:bodyPr>
          <a:lstStyle/>
          <a:p>
            <a:pPr algn="ctr"/>
            <a:r>
              <a:rPr lang="en-US" sz="1800" i="0" dirty="0" smtClean="0">
                <a:solidFill>
                  <a:srgbClr val="0854A0"/>
                </a:solidFill>
              </a:rPr>
              <a:t>Built by entrepreneurs</a:t>
            </a:r>
            <a:r>
              <a:rPr lang="en-US" sz="1800" i="0" baseline="0" dirty="0" smtClean="0">
                <a:solidFill>
                  <a:srgbClr val="0854A0"/>
                </a:solidFill>
              </a:rPr>
              <a:t> to power a better world</a:t>
            </a:r>
            <a:r>
              <a:rPr lang="en-US" sz="1800" i="0" dirty="0" smtClean="0">
                <a:solidFill>
                  <a:srgbClr val="0854A0"/>
                </a:solidFill>
              </a:rPr>
              <a:t>.</a:t>
            </a:r>
            <a:endParaRPr lang="en-US" sz="1800" i="0" dirty="0">
              <a:solidFill>
                <a:srgbClr val="0854A0"/>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93084" y="462476"/>
            <a:ext cx="5505938" cy="1355307"/>
          </a:xfrm>
          <a:prstGeom prst="rect">
            <a:avLst/>
          </a:prstGeom>
        </p:spPr>
      </p:pic>
      <p:sp>
        <p:nvSpPr>
          <p:cNvPr id="8" name="Rectangle 7"/>
          <p:cNvSpPr/>
          <p:nvPr userDrawn="1"/>
        </p:nvSpPr>
        <p:spPr>
          <a:xfrm>
            <a:off x="0" y="6763651"/>
            <a:ext cx="12192000" cy="94349"/>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7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65995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27600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33490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279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5676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75141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56387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016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94095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17268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568" y="376824"/>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24568" y="1702387"/>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874086" y="63449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01CA-4700-4A25-BDA2-A4540B46A2A8}" type="slidenum">
              <a:rPr lang="en-US" smtClean="0"/>
              <a:t>‹#›</a:t>
            </a:fld>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496" y="6012687"/>
            <a:ext cx="2833143" cy="697389"/>
          </a:xfrm>
          <a:prstGeom prst="rect">
            <a:avLst/>
          </a:prstGeom>
        </p:spPr>
      </p:pic>
      <p:sp>
        <p:nvSpPr>
          <p:cNvPr id="7" name="Rectangle 6"/>
          <p:cNvSpPr/>
          <p:nvPr userDrawn="1"/>
        </p:nvSpPr>
        <p:spPr>
          <a:xfrm flipH="1" flipV="1">
            <a:off x="481748" y="177280"/>
            <a:ext cx="115412" cy="5691676"/>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854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8234" y="2517409"/>
            <a:ext cx="9144000" cy="1835200"/>
          </a:xfrm>
        </p:spPr>
        <p:txBody>
          <a:bodyPr>
            <a:noAutofit/>
          </a:bodyPr>
          <a:lstStyle/>
          <a:p>
            <a:r>
              <a:rPr lang="en-US" sz="6600" dirty="0" smtClean="0"/>
              <a:t>Startup Finance Basics</a:t>
            </a:r>
            <a:endParaRPr lang="en-US" sz="6600" dirty="0"/>
          </a:p>
        </p:txBody>
      </p:sp>
    </p:spTree>
    <p:extLst>
      <p:ext uri="{BB962C8B-B14F-4D97-AF65-F5344CB8AC3E}">
        <p14:creationId xmlns:p14="http://schemas.microsoft.com/office/powerpoint/2010/main" val="170396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Finance Basics</a:t>
            </a:r>
            <a:endParaRPr lang="en-US" dirty="0"/>
          </a:p>
        </p:txBody>
      </p:sp>
      <p:sp>
        <p:nvSpPr>
          <p:cNvPr id="3" name="Content Placeholder 2"/>
          <p:cNvSpPr>
            <a:spLocks noGrp="1"/>
          </p:cNvSpPr>
          <p:nvPr>
            <p:ph idx="1"/>
          </p:nvPr>
        </p:nvSpPr>
        <p:spPr/>
        <p:txBody>
          <a:bodyPr/>
          <a:lstStyle/>
          <a:p>
            <a:r>
              <a:rPr lang="en-US" dirty="0" smtClean="0"/>
              <a:t>Before launching a new venture, it’s important to understand a few basics to avoid failing by simply running out of money.</a:t>
            </a:r>
          </a:p>
          <a:p>
            <a:r>
              <a:rPr lang="en-US" dirty="0" smtClean="0"/>
              <a:t>Specifically, you need to understand:</a:t>
            </a:r>
          </a:p>
          <a:p>
            <a:pPr lvl="1"/>
            <a:r>
              <a:rPr lang="en-US" sz="2800" dirty="0" smtClean="0"/>
              <a:t>Burn rate &amp; runway</a:t>
            </a:r>
          </a:p>
          <a:p>
            <a:pPr lvl="1"/>
            <a:r>
              <a:rPr lang="en-US" sz="2800" dirty="0" smtClean="0"/>
              <a:t>Cash flow</a:t>
            </a:r>
          </a:p>
          <a:p>
            <a:pPr lvl="1"/>
            <a:r>
              <a:rPr lang="en-US" sz="2800" dirty="0" smtClean="0"/>
              <a:t>Working capital</a:t>
            </a:r>
            <a:endParaRPr lang="en-US" dirty="0"/>
          </a:p>
        </p:txBody>
      </p:sp>
    </p:spTree>
    <p:extLst>
      <p:ext uri="{BB962C8B-B14F-4D97-AF65-F5344CB8AC3E}">
        <p14:creationId xmlns:p14="http://schemas.microsoft.com/office/powerpoint/2010/main" val="426449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568" y="91440"/>
            <a:ext cx="10515600" cy="1325563"/>
          </a:xfrm>
        </p:spPr>
        <p:txBody>
          <a:bodyPr/>
          <a:lstStyle/>
          <a:p>
            <a:r>
              <a:rPr lang="en-US" dirty="0" smtClean="0"/>
              <a:t>Runway &amp; Burn Rate</a:t>
            </a:r>
            <a:endParaRPr lang="en-US" dirty="0"/>
          </a:p>
        </p:txBody>
      </p:sp>
      <p:sp>
        <p:nvSpPr>
          <p:cNvPr id="3" name="Content Placeholder 2"/>
          <p:cNvSpPr>
            <a:spLocks noGrp="1"/>
          </p:cNvSpPr>
          <p:nvPr>
            <p:ph idx="1"/>
          </p:nvPr>
        </p:nvSpPr>
        <p:spPr>
          <a:xfrm>
            <a:off x="1024568" y="1448181"/>
            <a:ext cx="10900732" cy="4659900"/>
          </a:xfrm>
        </p:spPr>
        <p:txBody>
          <a:bodyPr>
            <a:normAutofit lnSpcReduction="10000"/>
          </a:bodyPr>
          <a:lstStyle/>
          <a:p>
            <a:r>
              <a:rPr lang="en-US" dirty="0"/>
              <a:t>S</a:t>
            </a:r>
            <a:r>
              <a:rPr lang="en-US" dirty="0" smtClean="0"/>
              <a:t>tartups </a:t>
            </a:r>
            <a:r>
              <a:rPr lang="en-US" dirty="0" smtClean="0"/>
              <a:t>often find that costs initially exceed net income</a:t>
            </a:r>
          </a:p>
          <a:p>
            <a:r>
              <a:rPr lang="en-US" dirty="0" smtClean="0"/>
              <a:t>The amount by which expenses exceed net income is referred to as a startup’s </a:t>
            </a:r>
            <a:r>
              <a:rPr lang="en-US" b="1" dirty="0" smtClean="0"/>
              <a:t>burn rate </a:t>
            </a:r>
            <a:r>
              <a:rPr lang="en-US" dirty="0" smtClean="0"/>
              <a:t>(typically expressed in $’s lost per month)</a:t>
            </a:r>
          </a:p>
          <a:p>
            <a:r>
              <a:rPr lang="en-US" b="1" dirty="0" smtClean="0"/>
              <a:t>Runway</a:t>
            </a:r>
            <a:r>
              <a:rPr lang="en-US" dirty="0" smtClean="0"/>
              <a:t>: how long the startup can maintain its current burn rate before running out of money (and crashing before lift off)</a:t>
            </a:r>
          </a:p>
          <a:p>
            <a:r>
              <a:rPr lang="en-US" dirty="0" smtClean="0"/>
              <a:t>For example, a startup with $50,000 in cash and a $10,000/month burn rate has a runway of just 5 months; the same startup with a $5,000 burn rate has twice as long (10 months) to takeoff</a:t>
            </a:r>
          </a:p>
          <a:p>
            <a:r>
              <a:rPr lang="en-US" dirty="0" smtClean="0"/>
              <a:t>Founders who are approaching the end of their runway have 3 options to gain more time: (1) slow burn rate by decreasing costs, (2) slow burn rate by increasing net revenues or (3) raise more money. </a:t>
            </a:r>
          </a:p>
          <a:p>
            <a:pPr marL="0" indent="0">
              <a:buNone/>
            </a:pPr>
            <a:endParaRPr lang="en-US" dirty="0" smtClean="0"/>
          </a:p>
        </p:txBody>
      </p:sp>
    </p:spTree>
    <p:extLst>
      <p:ext uri="{BB962C8B-B14F-4D97-AF65-F5344CB8AC3E}">
        <p14:creationId xmlns:p14="http://schemas.microsoft.com/office/powerpoint/2010/main" val="4216719710"/>
      </p:ext>
    </p:extLst>
  </p:cSld>
  <p:clrMapOvr>
    <a:masterClrMapping/>
  </p:clrMapOvr>
  <mc:AlternateContent xmlns:mc="http://schemas.openxmlformats.org/markup-compatibility/2006" xmlns:p14="http://schemas.microsoft.com/office/powerpoint/2010/main">
    <mc:Choice Requires="p14">
      <p:transition spd="slow" p14:dur="2000" advTm="66303"/>
    </mc:Choice>
    <mc:Fallback xmlns="">
      <p:transition spd="slow" advTm="66303"/>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568" y="205374"/>
            <a:ext cx="10515600" cy="1325563"/>
          </a:xfrm>
        </p:spPr>
        <p:txBody>
          <a:bodyPr/>
          <a:lstStyle/>
          <a:p>
            <a:r>
              <a:rPr lang="en-US" dirty="0" smtClean="0"/>
              <a:t>Cash Flow</a:t>
            </a:r>
            <a:endParaRPr lang="en-US" dirty="0"/>
          </a:p>
        </p:txBody>
      </p:sp>
      <p:sp>
        <p:nvSpPr>
          <p:cNvPr id="3" name="Content Placeholder 2"/>
          <p:cNvSpPr>
            <a:spLocks noGrp="1"/>
          </p:cNvSpPr>
          <p:nvPr>
            <p:ph idx="1"/>
          </p:nvPr>
        </p:nvSpPr>
        <p:spPr>
          <a:xfrm>
            <a:off x="1024568" y="1530937"/>
            <a:ext cx="10515600" cy="4351338"/>
          </a:xfrm>
        </p:spPr>
        <p:txBody>
          <a:bodyPr>
            <a:normAutofit fontScale="92500"/>
          </a:bodyPr>
          <a:lstStyle/>
          <a:p>
            <a:r>
              <a:rPr lang="en-US" b="1" dirty="0" smtClean="0"/>
              <a:t>Cash flow</a:t>
            </a:r>
            <a:r>
              <a:rPr lang="en-US" dirty="0" smtClean="0"/>
              <a:t>: the amount of money transferring into and out of a business</a:t>
            </a:r>
          </a:p>
          <a:p>
            <a:r>
              <a:rPr lang="en-US" dirty="0" smtClean="0"/>
              <a:t>When more $ is transferring in, a company is said to be “cash flow positive”</a:t>
            </a:r>
          </a:p>
          <a:p>
            <a:r>
              <a:rPr lang="en-US" dirty="0" smtClean="0"/>
              <a:t>When more $ is transferring out, the company is “cash flow negative”</a:t>
            </a:r>
          </a:p>
          <a:p>
            <a:r>
              <a:rPr lang="en-US" dirty="0" smtClean="0"/>
              <a:t>Startups utilizing crowdfunding and customer pre-payments may be cash flow positive at launch; however, most need time to reach this milestone</a:t>
            </a:r>
          </a:p>
          <a:p>
            <a:r>
              <a:rPr lang="en-US" dirty="0" smtClean="0"/>
              <a:t>Startups that are “burning” through their available capital are cash flow negative</a:t>
            </a:r>
          </a:p>
          <a:p>
            <a:r>
              <a:rPr lang="en-US" dirty="0" smtClean="0"/>
              <a:t>Reaching cash flow positive status is a major milestone in the development of a startup, as it generally signals increasing working capital</a:t>
            </a:r>
          </a:p>
          <a:p>
            <a:endParaRPr lang="en-US" dirty="0"/>
          </a:p>
        </p:txBody>
      </p:sp>
    </p:spTree>
    <p:extLst>
      <p:ext uri="{BB962C8B-B14F-4D97-AF65-F5344CB8AC3E}">
        <p14:creationId xmlns:p14="http://schemas.microsoft.com/office/powerpoint/2010/main" val="4220166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Capital</a:t>
            </a:r>
            <a:endParaRPr lang="en-US" dirty="0"/>
          </a:p>
        </p:txBody>
      </p:sp>
      <p:sp>
        <p:nvSpPr>
          <p:cNvPr id="3" name="Content Placeholder 2"/>
          <p:cNvSpPr>
            <a:spLocks noGrp="1"/>
          </p:cNvSpPr>
          <p:nvPr>
            <p:ph idx="1"/>
          </p:nvPr>
        </p:nvSpPr>
        <p:spPr>
          <a:xfrm>
            <a:off x="1024567" y="1702387"/>
            <a:ext cx="10643557" cy="4351338"/>
          </a:xfrm>
        </p:spPr>
        <p:txBody>
          <a:bodyPr>
            <a:normAutofit fontScale="92500" lnSpcReduction="20000"/>
          </a:bodyPr>
          <a:lstStyle/>
          <a:p>
            <a:r>
              <a:rPr lang="en-US" b="1" dirty="0" smtClean="0"/>
              <a:t>Working capital</a:t>
            </a:r>
            <a:r>
              <a:rPr lang="en-US" dirty="0" smtClean="0"/>
              <a:t>: capital used in the day-to-day operations of a company, calculated as current assets minus current liabilities</a:t>
            </a:r>
          </a:p>
          <a:p>
            <a:r>
              <a:rPr lang="en-US" b="1" dirty="0" smtClean="0"/>
              <a:t>Current assets </a:t>
            </a:r>
            <a:r>
              <a:rPr lang="en-US" dirty="0" smtClean="0"/>
              <a:t>= cash and other assets that are expected to be converted to cash in the short term (within 1 year)</a:t>
            </a:r>
          </a:p>
          <a:p>
            <a:r>
              <a:rPr lang="en-US" dirty="0" smtClean="0"/>
              <a:t>Current assets include cash and equivalents (checking balance), accounts receivable, inventory, supplies &amp; prepaid expenses</a:t>
            </a:r>
          </a:p>
          <a:p>
            <a:r>
              <a:rPr lang="en-US" b="1" dirty="0" smtClean="0"/>
              <a:t>Current liabilities </a:t>
            </a:r>
            <a:r>
              <a:rPr lang="en-US" dirty="0" smtClean="0"/>
              <a:t>= an obligation that will be due in the short term (within 1 year)</a:t>
            </a:r>
          </a:p>
          <a:p>
            <a:r>
              <a:rPr lang="en-US" dirty="0" smtClean="0"/>
              <a:t>Current liabilities include accounts payable, unpaid wages, notes or portions of loans that must be paid within one year</a:t>
            </a:r>
          </a:p>
          <a:p>
            <a:r>
              <a:rPr lang="en-US" dirty="0" smtClean="0"/>
              <a:t>Higher levels of working capital and ratios of assets to liabilities are generally viewed as signs of better financial health for businesses</a:t>
            </a:r>
          </a:p>
          <a:p>
            <a:endParaRPr lang="en-US" dirty="0" smtClean="0"/>
          </a:p>
          <a:p>
            <a:endParaRPr lang="en-US" dirty="0"/>
          </a:p>
        </p:txBody>
      </p:sp>
    </p:spTree>
    <p:extLst>
      <p:ext uri="{BB962C8B-B14F-4D97-AF65-F5344CB8AC3E}">
        <p14:creationId xmlns:p14="http://schemas.microsoft.com/office/powerpoint/2010/main" val="830321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Capital Management</a:t>
            </a:r>
            <a:endParaRPr lang="en-US" dirty="0"/>
          </a:p>
        </p:txBody>
      </p:sp>
      <p:sp>
        <p:nvSpPr>
          <p:cNvPr id="3" name="Content Placeholder 2"/>
          <p:cNvSpPr>
            <a:spLocks noGrp="1"/>
          </p:cNvSpPr>
          <p:nvPr>
            <p:ph idx="1"/>
          </p:nvPr>
        </p:nvSpPr>
        <p:spPr/>
        <p:txBody>
          <a:bodyPr/>
          <a:lstStyle/>
          <a:p>
            <a:r>
              <a:rPr lang="en-US" dirty="0" smtClean="0"/>
              <a:t>Startups have to be very careful managing capital to minimize burn rate and ensure that they have sufficient working capital to fund operations prior to becoming cash flow positive</a:t>
            </a:r>
          </a:p>
          <a:p>
            <a:r>
              <a:rPr lang="en-US" dirty="0" smtClean="0"/>
              <a:t>For example, without sufficient working capital, a startup may not be able to fulfill a large order for its products, resulting in a lost revenue opportunity that may prove fatal</a:t>
            </a:r>
          </a:p>
        </p:txBody>
      </p:sp>
    </p:spTree>
    <p:extLst>
      <p:ext uri="{BB962C8B-B14F-4D97-AF65-F5344CB8AC3E}">
        <p14:creationId xmlns:p14="http://schemas.microsoft.com/office/powerpoint/2010/main" val="1841160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834</TotalTime>
  <Words>707</Words>
  <Application>Microsoft Office PowerPoint</Application>
  <PresentationFormat>Widescreen</PresentationFormat>
  <Paragraphs>40</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Startup Finance Basics</vt:lpstr>
      <vt:lpstr>Finance Basics</vt:lpstr>
      <vt:lpstr>Runway &amp; Burn Rate</vt:lpstr>
      <vt:lpstr>Cash Flow</vt:lpstr>
      <vt:lpstr>Working Capital</vt:lpstr>
      <vt:lpstr>Working Capital Management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Tlaseca, Nathan Lisandro</dc:creator>
  <cp:lastModifiedBy>Freeman, Daniel</cp:lastModifiedBy>
  <cp:revision>55</cp:revision>
  <cp:lastPrinted>2020-01-20T15:58:55Z</cp:lastPrinted>
  <dcterms:created xsi:type="dcterms:W3CDTF">2017-06-21T18:21:54Z</dcterms:created>
  <dcterms:modified xsi:type="dcterms:W3CDTF">2020-01-20T19:21:30Z</dcterms:modified>
</cp:coreProperties>
</file>