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28" r:id="rId2"/>
    <p:sldId id="329" r:id="rId3"/>
    <p:sldId id="330" r:id="rId4"/>
    <p:sldId id="339" r:id="rId5"/>
    <p:sldId id="349" r:id="rId6"/>
    <p:sldId id="350" r:id="rId7"/>
    <p:sldId id="331" r:id="rId8"/>
    <p:sldId id="348" r:id="rId9"/>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D27"/>
    <a:srgbClr val="0854A0"/>
    <a:srgbClr val="645AA4"/>
    <a:srgbClr val="D2436C"/>
    <a:srgbClr val="006DAE"/>
    <a:srgbClr val="ADCD41"/>
    <a:srgbClr val="FEDF1A"/>
    <a:srgbClr val="FFC317"/>
    <a:srgbClr val="5A8E22"/>
    <a:srgbClr val="0026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0" d="100"/>
          <a:sy n="100"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FF1F3C4A-37A5-4621-81F2-04DD80A20EC6}" type="datetimeFigureOut">
              <a:rPr lang="en-US" smtClean="0"/>
              <a:t>1/20/2020</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0F165DF-7DC1-45F9-8D71-98F409DE42A9}" type="slidenum">
              <a:rPr lang="en-US" smtClean="0"/>
              <a:t>‹#›</a:t>
            </a:fld>
            <a:endParaRPr lang="en-US"/>
          </a:p>
        </p:txBody>
      </p:sp>
    </p:spTree>
    <p:extLst>
      <p:ext uri="{BB962C8B-B14F-4D97-AF65-F5344CB8AC3E}">
        <p14:creationId xmlns:p14="http://schemas.microsoft.com/office/powerpoint/2010/main" val="3249516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F7045704-C7CF-4B6C-AB22-5F771861E848}" type="datetimeFigureOut">
              <a:rPr lang="en-US" smtClean="0"/>
              <a:t>1/20/2020</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entrepreneurship</a:t>
            </a:r>
            <a:r>
              <a:rPr lang="en-US" baseline="0" dirty="0" smtClean="0"/>
              <a:t> process involves two distinct components – search and execution.</a:t>
            </a:r>
          </a:p>
          <a:p>
            <a:endParaRPr lang="en-US" baseline="0" dirty="0" smtClean="0"/>
          </a:p>
          <a:p>
            <a:r>
              <a:rPr lang="en-US" baseline="0" dirty="0" smtClean="0"/>
              <a:t>Many entrepreneurs confuse the two and do so at their own peril. Specifically, many entrepreneurs try to skip searching and go directly from idea to execution. This works only in the rare circumstance where their business model vision, and all of the untested assumptions it incorporates about how the venture will create, deliver and capture value, turns out to be 100% valid. </a:t>
            </a:r>
          </a:p>
          <a:p>
            <a:endParaRPr lang="en-US" baseline="0" dirty="0" smtClean="0"/>
          </a:p>
          <a:p>
            <a:r>
              <a:rPr lang="en-US" baseline="0" dirty="0" smtClean="0"/>
              <a:t>Engaging in search is critical for managing the high levels of risk associated with attempting to bring new ideas into the marketplace and avoiding the #1 startup mistake: building something that no one wants.</a:t>
            </a:r>
          </a:p>
          <a:p>
            <a:endParaRPr lang="en-US" baseline="0" dirty="0" smtClean="0"/>
          </a:p>
          <a:p>
            <a:r>
              <a:rPr lang="en-US" baseline="0" dirty="0" smtClean="0"/>
              <a:t>As a general rule, entrepreneurs should seek to gather evidence and use it to guide their decisions. During search, such evidence will help to guide iterations and pivots in the business model vision. During execution, evidence can be used to optimize and continuously refine the model to improve performance.</a:t>
            </a:r>
          </a:p>
          <a:p>
            <a:endParaRPr lang="en-US" dirty="0"/>
          </a:p>
        </p:txBody>
      </p:sp>
      <p:sp>
        <p:nvSpPr>
          <p:cNvPr id="4" name="Slide Number Placeholder 3"/>
          <p:cNvSpPr>
            <a:spLocks noGrp="1"/>
          </p:cNvSpPr>
          <p:nvPr>
            <p:ph type="sldNum" sz="quarter" idx="10"/>
          </p:nvPr>
        </p:nvSpPr>
        <p:spPr/>
        <p:txBody>
          <a:bodyPr/>
          <a:lstStyle/>
          <a:p>
            <a:fld id="{F2604AF6-0CDF-41D5-AA8B-82F70B4E7EE5}" type="slidenum">
              <a:rPr lang="en-US" smtClean="0"/>
              <a:t>2</a:t>
            </a:fld>
            <a:endParaRPr lang="en-US"/>
          </a:p>
        </p:txBody>
      </p:sp>
    </p:spTree>
    <p:extLst>
      <p:ext uri="{BB962C8B-B14F-4D97-AF65-F5344CB8AC3E}">
        <p14:creationId xmlns:p14="http://schemas.microsoft.com/office/powerpoint/2010/main" val="194360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search process it is best to think of your venture as a temporary organization. In other words, it is something that can be disassembled</a:t>
            </a:r>
            <a:r>
              <a:rPr lang="en-US" baseline="0" dirty="0" smtClean="0"/>
              <a:t> quickly if your ideas are invalidated by evidence.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3</a:t>
            </a:fld>
            <a:endParaRPr lang="en-US"/>
          </a:p>
        </p:txBody>
      </p:sp>
    </p:spTree>
    <p:extLst>
      <p:ext uri="{BB962C8B-B14F-4D97-AF65-F5344CB8AC3E}">
        <p14:creationId xmlns:p14="http://schemas.microsoft.com/office/powerpoint/2010/main" val="3189394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the problem is critical to developing a solution that will offer unique value to customers.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7</a:t>
            </a:fld>
            <a:endParaRPr lang="en-US"/>
          </a:p>
        </p:txBody>
      </p:sp>
    </p:spTree>
    <p:extLst>
      <p:ext uri="{BB962C8B-B14F-4D97-AF65-F5344CB8AC3E}">
        <p14:creationId xmlns:p14="http://schemas.microsoft.com/office/powerpoint/2010/main" val="2031536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8234" y="2846593"/>
            <a:ext cx="9144000" cy="1835200"/>
          </a:xfrm>
        </p:spPr>
        <p:txBody>
          <a:bodyPr>
            <a:noAutofit/>
          </a:bodyPr>
          <a:lstStyle/>
          <a:p>
            <a:r>
              <a:rPr lang="en-US" sz="6600" dirty="0" smtClean="0"/>
              <a:t>Market Sizing &amp; Go To Market Strategy</a:t>
            </a:r>
            <a:endParaRPr lang="en-US" sz="6600" dirty="0"/>
          </a:p>
        </p:txBody>
      </p:sp>
    </p:spTree>
    <p:extLst>
      <p:ext uri="{BB962C8B-B14F-4D97-AF65-F5344CB8AC3E}">
        <p14:creationId xmlns:p14="http://schemas.microsoft.com/office/powerpoint/2010/main" val="170396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0"/>
            <a:ext cx="10515600" cy="1325563"/>
          </a:xfrm>
        </p:spPr>
        <p:txBody>
          <a:bodyPr/>
          <a:lstStyle/>
          <a:p>
            <a:r>
              <a:rPr lang="en-US" dirty="0" smtClean="0"/>
              <a:t>Why Market Size Matters</a:t>
            </a:r>
            <a:endParaRPr lang="en-US" dirty="0"/>
          </a:p>
        </p:txBody>
      </p:sp>
      <p:sp>
        <p:nvSpPr>
          <p:cNvPr id="3" name="Content Placeholder 2"/>
          <p:cNvSpPr>
            <a:spLocks noGrp="1"/>
          </p:cNvSpPr>
          <p:nvPr>
            <p:ph idx="1"/>
          </p:nvPr>
        </p:nvSpPr>
        <p:spPr>
          <a:xfrm>
            <a:off x="1024568" y="1228725"/>
            <a:ext cx="10900732" cy="4659900"/>
          </a:xfrm>
        </p:spPr>
        <p:txBody>
          <a:bodyPr>
            <a:normAutofit fontScale="85000" lnSpcReduction="20000"/>
          </a:bodyPr>
          <a:lstStyle/>
          <a:p>
            <a:r>
              <a:rPr lang="en-US" dirty="0" smtClean="0"/>
              <a:t>Launching a startup requires significant investments of time, money and other resources</a:t>
            </a:r>
          </a:p>
          <a:p>
            <a:r>
              <a:rPr lang="en-US" dirty="0" smtClean="0"/>
              <a:t>Even if the total investment represents an “acceptable risk” it still comes with opportunity costs (the potential value of foregone alternatives that were not pursued while this one was)</a:t>
            </a:r>
          </a:p>
          <a:p>
            <a:r>
              <a:rPr lang="en-US" dirty="0" smtClean="0"/>
              <a:t>Before launching you should ask yourself: </a:t>
            </a:r>
            <a:r>
              <a:rPr lang="en-US" b="1" dirty="0" smtClean="0">
                <a:solidFill>
                  <a:srgbClr val="F38D27"/>
                </a:solidFill>
              </a:rPr>
              <a:t>“Will it be worth it?”</a:t>
            </a:r>
          </a:p>
          <a:p>
            <a:r>
              <a:rPr lang="en-US" dirty="0" smtClean="0"/>
              <a:t>In other words, even after you validate that you’re solving a real problem with a solution that offers unique value, you still need to determine whether it is worthwhile to pursue</a:t>
            </a:r>
          </a:p>
          <a:p>
            <a:r>
              <a:rPr lang="en-US" dirty="0" smtClean="0"/>
              <a:t>Estimating </a:t>
            </a:r>
            <a:r>
              <a:rPr lang="en-US" dirty="0"/>
              <a:t>market size </a:t>
            </a:r>
            <a:r>
              <a:rPr lang="en-US" dirty="0" smtClean="0"/>
              <a:t>helps to provide </a:t>
            </a:r>
            <a:r>
              <a:rPr lang="en-US" dirty="0"/>
              <a:t>an answer to </a:t>
            </a:r>
            <a:r>
              <a:rPr lang="en-US" dirty="0" smtClean="0"/>
              <a:t>this question</a:t>
            </a:r>
          </a:p>
          <a:p>
            <a:r>
              <a:rPr lang="en-US" b="1" dirty="0" smtClean="0"/>
              <a:t>Market size</a:t>
            </a:r>
            <a:r>
              <a:rPr lang="en-US" dirty="0" smtClean="0"/>
              <a:t>: number of customers who are willing and able to buy a product times the amount spent per customer (can also be thought of as market value)</a:t>
            </a:r>
          </a:p>
          <a:p>
            <a:r>
              <a:rPr lang="en-US" dirty="0" smtClean="0"/>
              <a:t>Market size estimates are usually framed by geographic and time boundaries (for example, revenues for U.S. sales in a given year)</a:t>
            </a:r>
          </a:p>
          <a:p>
            <a:endParaRPr lang="en-US" dirty="0" smtClean="0"/>
          </a:p>
          <a:p>
            <a:pPr marL="0" indent="0">
              <a:buNone/>
            </a:pPr>
            <a:endParaRPr lang="en-US" dirty="0" smtClean="0"/>
          </a:p>
        </p:txBody>
      </p:sp>
    </p:spTree>
    <p:extLst>
      <p:ext uri="{BB962C8B-B14F-4D97-AF65-F5344CB8AC3E}">
        <p14:creationId xmlns:p14="http://schemas.microsoft.com/office/powerpoint/2010/main" val="4216719710"/>
      </p:ext>
    </p:extLst>
  </p:cSld>
  <p:clrMapOvr>
    <a:masterClrMapping/>
  </p:clrMapOvr>
  <mc:AlternateContent xmlns:mc="http://schemas.openxmlformats.org/markup-compatibility/2006" xmlns:p14="http://schemas.microsoft.com/office/powerpoint/2010/main">
    <mc:Choice Requires="p14">
      <p:transition spd="slow" p14:dur="2000" advTm="66303"/>
    </mc:Choice>
    <mc:Fallback xmlns="">
      <p:transition spd="slow" advTm="6630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205374"/>
            <a:ext cx="10515600" cy="1325563"/>
          </a:xfrm>
        </p:spPr>
        <p:txBody>
          <a:bodyPr/>
          <a:lstStyle/>
          <a:p>
            <a:r>
              <a:rPr lang="en-US" dirty="0" smtClean="0"/>
              <a:t>TAM, SAM, SOM</a:t>
            </a:r>
            <a:endParaRPr lang="en-US" dirty="0"/>
          </a:p>
        </p:txBody>
      </p:sp>
      <p:sp>
        <p:nvSpPr>
          <p:cNvPr id="3" name="Content Placeholder 2"/>
          <p:cNvSpPr>
            <a:spLocks noGrp="1"/>
          </p:cNvSpPr>
          <p:nvPr>
            <p:ph idx="1"/>
          </p:nvPr>
        </p:nvSpPr>
        <p:spPr>
          <a:xfrm>
            <a:off x="1024568" y="1530937"/>
            <a:ext cx="10515600" cy="4351338"/>
          </a:xfrm>
        </p:spPr>
        <p:txBody>
          <a:bodyPr>
            <a:normAutofit/>
          </a:bodyPr>
          <a:lstStyle/>
          <a:p>
            <a:r>
              <a:rPr lang="en-US" dirty="0" smtClean="0"/>
              <a:t>Answering the question of whether it will be worth it depends on your personal goals and TAM, SAM, SOM</a:t>
            </a:r>
          </a:p>
          <a:p>
            <a:r>
              <a:rPr lang="en-US" dirty="0" smtClean="0"/>
              <a:t>Personal goals might include running a startup as a side hustle, lifestyle business or wealth generator.</a:t>
            </a:r>
          </a:p>
          <a:p>
            <a:r>
              <a:rPr lang="en-US" dirty="0" smtClean="0"/>
              <a:t>TAM refers to </a:t>
            </a:r>
            <a:r>
              <a:rPr lang="en-US" i="1" dirty="0" smtClean="0"/>
              <a:t>total available market</a:t>
            </a:r>
            <a:r>
              <a:rPr lang="en-US" dirty="0" smtClean="0"/>
              <a:t>.</a:t>
            </a:r>
          </a:p>
          <a:p>
            <a:r>
              <a:rPr lang="en-US" dirty="0" smtClean="0"/>
              <a:t>SAM refers to </a:t>
            </a:r>
            <a:r>
              <a:rPr lang="en-US" i="1" dirty="0" smtClean="0"/>
              <a:t>served available market</a:t>
            </a:r>
            <a:r>
              <a:rPr lang="en-US" dirty="0" smtClean="0"/>
              <a:t>.</a:t>
            </a:r>
          </a:p>
          <a:p>
            <a:r>
              <a:rPr lang="en-US" dirty="0" smtClean="0"/>
              <a:t>SOM refers to </a:t>
            </a:r>
            <a:r>
              <a:rPr lang="en-US" i="1" dirty="0" smtClean="0"/>
              <a:t>served obtainable market</a:t>
            </a:r>
            <a:r>
              <a:rPr lang="en-US" dirty="0" smtClean="0"/>
              <a:t>.</a:t>
            </a:r>
          </a:p>
          <a:p>
            <a:r>
              <a:rPr lang="en-US" dirty="0" smtClean="0"/>
              <a:t>They are ordered as TAM &gt; SAM &gt; SOM</a:t>
            </a:r>
            <a:endParaRPr lang="en-US" dirty="0" smtClean="0"/>
          </a:p>
          <a:p>
            <a:endParaRPr lang="en-US" dirty="0"/>
          </a:p>
        </p:txBody>
      </p:sp>
      <p:pic>
        <p:nvPicPr>
          <p:cNvPr id="1026" name="Picture 2" descr="Image result for TAM, SAM SO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32725" y="3167062"/>
            <a:ext cx="3587749" cy="3587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0166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Estimating Market Size</a:t>
            </a:r>
            <a:endParaRPr lang="en-US" dirty="0"/>
          </a:p>
        </p:txBody>
      </p:sp>
      <p:sp>
        <p:nvSpPr>
          <p:cNvPr id="3" name="Content Placeholder 2"/>
          <p:cNvSpPr>
            <a:spLocks noGrp="1"/>
          </p:cNvSpPr>
          <p:nvPr>
            <p:ph idx="1"/>
          </p:nvPr>
        </p:nvSpPr>
        <p:spPr>
          <a:xfrm>
            <a:off x="1024567" y="1702387"/>
            <a:ext cx="10643557" cy="4351338"/>
          </a:xfrm>
        </p:spPr>
        <p:txBody>
          <a:bodyPr>
            <a:normAutofit lnSpcReduction="10000"/>
          </a:bodyPr>
          <a:lstStyle/>
          <a:p>
            <a:r>
              <a:rPr lang="en-US" dirty="0"/>
              <a:t>T</a:t>
            </a:r>
            <a:r>
              <a:rPr lang="en-US" dirty="0" smtClean="0"/>
              <a:t>hink of it as “guess-</a:t>
            </a:r>
            <a:r>
              <a:rPr lang="en-US" dirty="0" err="1" smtClean="0"/>
              <a:t>timating</a:t>
            </a:r>
            <a:r>
              <a:rPr lang="en-US" dirty="0" smtClean="0"/>
              <a:t>”, as there can be a lot of uncertainty, especially for new products with a high degree of unique value</a:t>
            </a:r>
          </a:p>
          <a:p>
            <a:r>
              <a:rPr lang="en-US" dirty="0" smtClean="0"/>
              <a:t>Best to use multiple methods to triangulate – top down, bottoms up, third party research, value approach</a:t>
            </a:r>
          </a:p>
          <a:p>
            <a:r>
              <a:rPr lang="en-US" dirty="0" smtClean="0"/>
              <a:t>There are no right answers; pressure test using data, logic and expert opinion to ensure estimates are credible</a:t>
            </a:r>
          </a:p>
          <a:p>
            <a:r>
              <a:rPr lang="en-US" dirty="0" smtClean="0"/>
              <a:t>Hard to do well</a:t>
            </a:r>
          </a:p>
          <a:p>
            <a:r>
              <a:rPr lang="en-US" dirty="0" smtClean="0"/>
              <a:t>Consulting firms frequently use market sizing problems during interviews to test candidates’ abilities to use data and logic to estimate the unknown</a:t>
            </a:r>
          </a:p>
          <a:p>
            <a:endParaRPr lang="en-US" dirty="0" smtClean="0"/>
          </a:p>
          <a:p>
            <a:endParaRPr lang="en-US" dirty="0" smtClean="0"/>
          </a:p>
          <a:p>
            <a:endParaRPr lang="en-US" dirty="0"/>
          </a:p>
        </p:txBody>
      </p:sp>
    </p:spTree>
    <p:extLst>
      <p:ext uri="{BB962C8B-B14F-4D97-AF65-F5344CB8AC3E}">
        <p14:creationId xmlns:p14="http://schemas.microsoft.com/office/powerpoint/2010/main" val="830321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177783"/>
            <a:ext cx="10515600" cy="1325563"/>
          </a:xfrm>
        </p:spPr>
        <p:txBody>
          <a:bodyPr/>
          <a:lstStyle/>
          <a:p>
            <a:r>
              <a:rPr lang="en-US" dirty="0" smtClean="0"/>
              <a:t>Market Size: Top Down Example</a:t>
            </a:r>
            <a:endParaRPr lang="en-US" dirty="0"/>
          </a:p>
        </p:txBody>
      </p:sp>
      <p:pic>
        <p:nvPicPr>
          <p:cNvPr id="5" name="Picture 4"/>
          <p:cNvPicPr>
            <a:picLocks noChangeAspect="1"/>
          </p:cNvPicPr>
          <p:nvPr/>
        </p:nvPicPr>
        <p:blipFill>
          <a:blip r:embed="rId2"/>
          <a:stretch>
            <a:fillRect/>
          </a:stretch>
        </p:blipFill>
        <p:spPr>
          <a:xfrm>
            <a:off x="2447925" y="1437687"/>
            <a:ext cx="7162800" cy="4829175"/>
          </a:xfrm>
          <a:prstGeom prst="rect">
            <a:avLst/>
          </a:prstGeom>
        </p:spPr>
      </p:pic>
      <p:pic>
        <p:nvPicPr>
          <p:cNvPr id="4" name="Picture 3"/>
          <p:cNvPicPr>
            <a:picLocks noChangeAspect="1"/>
          </p:cNvPicPr>
          <p:nvPr/>
        </p:nvPicPr>
        <p:blipFill>
          <a:blip r:embed="rId3"/>
          <a:stretch>
            <a:fillRect/>
          </a:stretch>
        </p:blipFill>
        <p:spPr>
          <a:xfrm>
            <a:off x="6966907" y="1355392"/>
            <a:ext cx="4067175" cy="1666875"/>
          </a:xfrm>
          <a:prstGeom prst="rect">
            <a:avLst/>
          </a:prstGeom>
        </p:spPr>
      </p:pic>
      <p:sp>
        <p:nvSpPr>
          <p:cNvPr id="6" name="TextBox 5"/>
          <p:cNvSpPr txBox="1"/>
          <p:nvPr/>
        </p:nvSpPr>
        <p:spPr>
          <a:xfrm>
            <a:off x="3286125" y="2848975"/>
            <a:ext cx="981075" cy="400110"/>
          </a:xfrm>
          <a:prstGeom prst="rect">
            <a:avLst/>
          </a:prstGeom>
          <a:noFill/>
        </p:spPr>
        <p:txBody>
          <a:bodyPr wrap="square" rtlCol="0">
            <a:spAutoFit/>
          </a:bodyPr>
          <a:lstStyle/>
          <a:p>
            <a:pPr algn="ctr"/>
            <a:r>
              <a:rPr lang="en-US" sz="2000" b="1" dirty="0" smtClean="0"/>
              <a:t>TAM</a:t>
            </a:r>
            <a:endParaRPr lang="en-US" sz="2000" b="1" dirty="0"/>
          </a:p>
        </p:txBody>
      </p:sp>
      <p:sp>
        <p:nvSpPr>
          <p:cNvPr id="7" name="TextBox 6"/>
          <p:cNvSpPr txBox="1"/>
          <p:nvPr/>
        </p:nvSpPr>
        <p:spPr>
          <a:xfrm>
            <a:off x="5989159" y="3249085"/>
            <a:ext cx="981075" cy="400110"/>
          </a:xfrm>
          <a:prstGeom prst="rect">
            <a:avLst/>
          </a:prstGeom>
          <a:noFill/>
        </p:spPr>
        <p:txBody>
          <a:bodyPr wrap="square" rtlCol="0">
            <a:spAutoFit/>
          </a:bodyPr>
          <a:lstStyle/>
          <a:p>
            <a:pPr algn="ctr"/>
            <a:r>
              <a:rPr lang="en-US" sz="2000" b="1" dirty="0"/>
              <a:t>S</a:t>
            </a:r>
            <a:r>
              <a:rPr lang="en-US" sz="2000" b="1" dirty="0" smtClean="0"/>
              <a:t>AM</a:t>
            </a:r>
            <a:endParaRPr lang="en-US" sz="2000" b="1" dirty="0"/>
          </a:p>
        </p:txBody>
      </p:sp>
      <p:sp>
        <p:nvSpPr>
          <p:cNvPr id="8" name="TextBox 7"/>
          <p:cNvSpPr txBox="1"/>
          <p:nvPr/>
        </p:nvSpPr>
        <p:spPr>
          <a:xfrm>
            <a:off x="8172450" y="3652219"/>
            <a:ext cx="981075" cy="400110"/>
          </a:xfrm>
          <a:prstGeom prst="rect">
            <a:avLst/>
          </a:prstGeom>
          <a:noFill/>
        </p:spPr>
        <p:txBody>
          <a:bodyPr wrap="square" rtlCol="0">
            <a:spAutoFit/>
          </a:bodyPr>
          <a:lstStyle/>
          <a:p>
            <a:pPr algn="ctr"/>
            <a:r>
              <a:rPr lang="en-US" sz="2000" b="1" dirty="0" smtClean="0"/>
              <a:t>SOM</a:t>
            </a:r>
            <a:endParaRPr lang="en-US" sz="2000" b="1" dirty="0"/>
          </a:p>
        </p:txBody>
      </p:sp>
    </p:spTree>
    <p:extLst>
      <p:ext uri="{BB962C8B-B14F-4D97-AF65-F5344CB8AC3E}">
        <p14:creationId xmlns:p14="http://schemas.microsoft.com/office/powerpoint/2010/main" val="2431562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156368"/>
            <a:ext cx="10515600" cy="1325563"/>
          </a:xfrm>
        </p:spPr>
        <p:txBody>
          <a:bodyPr/>
          <a:lstStyle/>
          <a:p>
            <a:r>
              <a:rPr lang="en-US" dirty="0" smtClean="0"/>
              <a:t>Market Size: Example (Continued)</a:t>
            </a:r>
            <a:endParaRPr lang="en-US" dirty="0"/>
          </a:p>
        </p:txBody>
      </p:sp>
      <p:pic>
        <p:nvPicPr>
          <p:cNvPr id="4" name="Picture 3"/>
          <p:cNvPicPr>
            <a:picLocks noChangeAspect="1"/>
          </p:cNvPicPr>
          <p:nvPr/>
        </p:nvPicPr>
        <p:blipFill>
          <a:blip r:embed="rId2"/>
          <a:stretch>
            <a:fillRect/>
          </a:stretch>
        </p:blipFill>
        <p:spPr>
          <a:xfrm>
            <a:off x="2072318" y="1400175"/>
            <a:ext cx="6705600" cy="5219700"/>
          </a:xfrm>
          <a:prstGeom prst="rect">
            <a:avLst/>
          </a:prstGeom>
        </p:spPr>
      </p:pic>
      <p:sp>
        <p:nvSpPr>
          <p:cNvPr id="5" name="TextBox 4"/>
          <p:cNvSpPr txBox="1"/>
          <p:nvPr/>
        </p:nvSpPr>
        <p:spPr>
          <a:xfrm>
            <a:off x="9258300" y="1647825"/>
            <a:ext cx="2400300" cy="1754326"/>
          </a:xfrm>
          <a:prstGeom prst="rect">
            <a:avLst/>
          </a:prstGeom>
          <a:noFill/>
          <a:ln w="25400">
            <a:solidFill>
              <a:srgbClr val="0854A0"/>
            </a:solidFill>
          </a:ln>
        </p:spPr>
        <p:txBody>
          <a:bodyPr wrap="square" rtlCol="0">
            <a:spAutoFit/>
          </a:bodyPr>
          <a:lstStyle/>
          <a:p>
            <a:pPr algn="ctr"/>
            <a:r>
              <a:rPr lang="en-US" dirty="0" smtClean="0"/>
              <a:t>Credible sources and/or #’s supported by evidence from your own experiments will make a bottom up estimate compelling</a:t>
            </a:r>
            <a:endParaRPr lang="en-US" dirty="0"/>
          </a:p>
        </p:txBody>
      </p:sp>
      <p:sp>
        <p:nvSpPr>
          <p:cNvPr id="10" name="Bent-Up Arrow 9"/>
          <p:cNvSpPr/>
          <p:nvPr/>
        </p:nvSpPr>
        <p:spPr>
          <a:xfrm rot="5400000" flipV="1">
            <a:off x="9259048" y="2829671"/>
            <a:ext cx="645973" cy="1790935"/>
          </a:xfrm>
          <a:prstGeom prst="bentUpArrow">
            <a:avLst>
              <a:gd name="adj1" fmla="val 1960"/>
              <a:gd name="adj2" fmla="val 7885"/>
              <a:gd name="adj3" fmla="val 171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ent-Up Arrow 13"/>
          <p:cNvSpPr/>
          <p:nvPr/>
        </p:nvSpPr>
        <p:spPr>
          <a:xfrm rot="5400000" flipV="1">
            <a:off x="9310572" y="5014797"/>
            <a:ext cx="542927" cy="1790936"/>
          </a:xfrm>
          <a:prstGeom prst="bentUpArrow">
            <a:avLst>
              <a:gd name="adj1" fmla="val 1960"/>
              <a:gd name="adj2" fmla="val 7885"/>
              <a:gd name="adj3" fmla="val 171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685925" y="3122156"/>
            <a:ext cx="981075" cy="400110"/>
          </a:xfrm>
          <a:prstGeom prst="rect">
            <a:avLst/>
          </a:prstGeom>
          <a:noFill/>
        </p:spPr>
        <p:txBody>
          <a:bodyPr wrap="square" rtlCol="0">
            <a:spAutoFit/>
          </a:bodyPr>
          <a:lstStyle/>
          <a:p>
            <a:pPr algn="ctr"/>
            <a:r>
              <a:rPr lang="en-US" sz="2000" b="1" dirty="0" smtClean="0"/>
              <a:t>TAM -</a:t>
            </a:r>
            <a:endParaRPr lang="en-US" sz="2000" b="1" dirty="0"/>
          </a:p>
        </p:txBody>
      </p:sp>
      <p:sp>
        <p:nvSpPr>
          <p:cNvPr id="16" name="TextBox 15"/>
          <p:cNvSpPr txBox="1"/>
          <p:nvPr/>
        </p:nvSpPr>
        <p:spPr>
          <a:xfrm>
            <a:off x="1685924" y="4670960"/>
            <a:ext cx="981075" cy="400110"/>
          </a:xfrm>
          <a:prstGeom prst="rect">
            <a:avLst/>
          </a:prstGeom>
          <a:noFill/>
        </p:spPr>
        <p:txBody>
          <a:bodyPr wrap="square" rtlCol="0">
            <a:spAutoFit/>
          </a:bodyPr>
          <a:lstStyle/>
          <a:p>
            <a:pPr algn="ctr"/>
            <a:r>
              <a:rPr lang="en-US" sz="2000" b="1" dirty="0"/>
              <a:t>S</a:t>
            </a:r>
            <a:r>
              <a:rPr lang="en-US" sz="2000" b="1" dirty="0" smtClean="0"/>
              <a:t>AM -</a:t>
            </a:r>
            <a:endParaRPr lang="en-US" sz="2000" b="1" dirty="0"/>
          </a:p>
        </p:txBody>
      </p:sp>
      <p:sp>
        <p:nvSpPr>
          <p:cNvPr id="17" name="TextBox 16"/>
          <p:cNvSpPr txBox="1"/>
          <p:nvPr/>
        </p:nvSpPr>
        <p:spPr>
          <a:xfrm>
            <a:off x="1685924" y="5013861"/>
            <a:ext cx="981075" cy="400110"/>
          </a:xfrm>
          <a:prstGeom prst="rect">
            <a:avLst/>
          </a:prstGeom>
          <a:noFill/>
        </p:spPr>
        <p:txBody>
          <a:bodyPr wrap="square" rtlCol="0">
            <a:spAutoFit/>
          </a:bodyPr>
          <a:lstStyle/>
          <a:p>
            <a:pPr algn="ctr"/>
            <a:r>
              <a:rPr lang="en-US" sz="2000" b="1" dirty="0" smtClean="0"/>
              <a:t>S</a:t>
            </a:r>
            <a:r>
              <a:rPr lang="en-US" sz="2000" b="1" dirty="0"/>
              <a:t>O</a:t>
            </a:r>
            <a:r>
              <a:rPr lang="en-US" sz="2000" b="1" dirty="0" smtClean="0"/>
              <a:t>M -</a:t>
            </a:r>
            <a:endParaRPr lang="en-US" sz="2000" b="1" dirty="0"/>
          </a:p>
        </p:txBody>
      </p:sp>
    </p:spTree>
    <p:extLst>
      <p:ext uri="{BB962C8B-B14F-4D97-AF65-F5344CB8AC3E}">
        <p14:creationId xmlns:p14="http://schemas.microsoft.com/office/powerpoint/2010/main" val="2769880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138112"/>
            <a:ext cx="10515600" cy="1325563"/>
          </a:xfrm>
        </p:spPr>
        <p:txBody>
          <a:bodyPr/>
          <a:lstStyle/>
          <a:p>
            <a:r>
              <a:rPr lang="en-US" dirty="0" smtClean="0"/>
              <a:t>Go To Market (GTM) Strategy</a:t>
            </a:r>
            <a:endParaRPr lang="en-US" dirty="0"/>
          </a:p>
        </p:txBody>
      </p:sp>
      <p:sp>
        <p:nvSpPr>
          <p:cNvPr id="3" name="Content Placeholder 2"/>
          <p:cNvSpPr>
            <a:spLocks noGrp="1"/>
          </p:cNvSpPr>
          <p:nvPr>
            <p:ph idx="1"/>
          </p:nvPr>
        </p:nvSpPr>
        <p:spPr>
          <a:xfrm>
            <a:off x="1024568" y="1463675"/>
            <a:ext cx="10600013" cy="4351338"/>
          </a:xfrm>
        </p:spPr>
        <p:txBody>
          <a:bodyPr>
            <a:normAutofit fontScale="92500"/>
          </a:bodyPr>
          <a:lstStyle/>
          <a:p>
            <a:pPr marL="0" indent="0">
              <a:buNone/>
            </a:pPr>
            <a:r>
              <a:rPr lang="en-US" dirty="0" smtClean="0"/>
              <a:t>Developing a go to market strategy is critical to success.</a:t>
            </a:r>
          </a:p>
          <a:p>
            <a:pPr marL="0" indent="0">
              <a:buNone/>
            </a:pPr>
            <a:r>
              <a:rPr lang="en-US" dirty="0" smtClean="0"/>
              <a:t>GTM strategy needs to address:</a:t>
            </a:r>
          </a:p>
          <a:p>
            <a:r>
              <a:rPr lang="en-US" dirty="0" smtClean="0"/>
              <a:t>Who, specifically, will you be targeting when you go to market?</a:t>
            </a:r>
          </a:p>
          <a:p>
            <a:r>
              <a:rPr lang="en-US" dirty="0" smtClean="0"/>
              <a:t>How will you position your product vis-à-vis competitors’ offerings?</a:t>
            </a:r>
          </a:p>
          <a:p>
            <a:r>
              <a:rPr lang="en-US" dirty="0" smtClean="0"/>
              <a:t>What value proposition &amp; messaging will customers find most compelling?</a:t>
            </a:r>
          </a:p>
          <a:p>
            <a:r>
              <a:rPr lang="en-US" dirty="0" smtClean="0"/>
              <a:t>What specifically will you offer (</a:t>
            </a:r>
            <a:r>
              <a:rPr lang="en-US" dirty="0" smtClean="0"/>
              <a:t>brand, product, price)?</a:t>
            </a:r>
          </a:p>
          <a:p>
            <a:r>
              <a:rPr lang="en-US" dirty="0" smtClean="0"/>
              <a:t>How will you reach customers with your offer?</a:t>
            </a:r>
          </a:p>
          <a:p>
            <a:r>
              <a:rPr lang="en-US" dirty="0" smtClean="0"/>
              <a:t>What adoption/sales rate can be expected?</a:t>
            </a:r>
            <a:endParaRPr lang="en-US" dirty="0" smtClean="0"/>
          </a:p>
          <a:p>
            <a:r>
              <a:rPr lang="en-US" dirty="0" smtClean="0"/>
              <a:t>Where will your product be sold? How will it be delivered? Serviced?</a:t>
            </a:r>
          </a:p>
          <a:p>
            <a:endParaRPr lang="en-US" dirty="0" smtClean="0"/>
          </a:p>
        </p:txBody>
      </p:sp>
    </p:spTree>
    <p:extLst>
      <p:ext uri="{BB962C8B-B14F-4D97-AF65-F5344CB8AC3E}">
        <p14:creationId xmlns:p14="http://schemas.microsoft.com/office/powerpoint/2010/main" val="1288994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GTM and SOM</a:t>
            </a:r>
            <a:endParaRPr lang="en-US" dirty="0"/>
          </a:p>
        </p:txBody>
      </p:sp>
      <p:sp>
        <p:nvSpPr>
          <p:cNvPr id="3" name="Content Placeholder 2"/>
          <p:cNvSpPr>
            <a:spLocks noGrp="1"/>
          </p:cNvSpPr>
          <p:nvPr>
            <p:ph idx="1"/>
          </p:nvPr>
        </p:nvSpPr>
        <p:spPr/>
        <p:txBody>
          <a:bodyPr>
            <a:normAutofit fontScale="92500"/>
          </a:bodyPr>
          <a:lstStyle/>
          <a:p>
            <a:r>
              <a:rPr lang="en-US" dirty="0" smtClean="0"/>
              <a:t>Your estimated SOM is connected to your GTM strategy</a:t>
            </a:r>
          </a:p>
          <a:p>
            <a:r>
              <a:rPr lang="en-US" dirty="0" smtClean="0"/>
              <a:t>Many founders forget that any prospective customers who cannot be reached by your planned GTM efforts cannot be obtained.</a:t>
            </a:r>
          </a:p>
          <a:p>
            <a:r>
              <a:rPr lang="en-US" dirty="0" smtClean="0"/>
              <a:t>Only the segment(s) of target customers within the served available market who are both reachable via your planned marketing efforts and likely to be interested in your offer(s) should be included in estimating SOM</a:t>
            </a:r>
          </a:p>
          <a:p>
            <a:r>
              <a:rPr lang="en-US" dirty="0" smtClean="0"/>
              <a:t>For example, the developers of one new indoor sports facility for youths should only consider local leagues and perhaps regional tournaments in their estimate of SOM; however, developers of a chain of such facilities could include all of the markets they plan to enter in their SOM</a:t>
            </a:r>
            <a:endParaRPr lang="en-US" dirty="0"/>
          </a:p>
        </p:txBody>
      </p:sp>
    </p:spTree>
    <p:extLst>
      <p:ext uri="{BB962C8B-B14F-4D97-AF65-F5344CB8AC3E}">
        <p14:creationId xmlns:p14="http://schemas.microsoft.com/office/powerpoint/2010/main" val="501973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TotalTime>
  <Words>836</Words>
  <Application>Microsoft Office PowerPoint</Application>
  <PresentationFormat>Widescreen</PresentationFormat>
  <Paragraphs>59</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Market Sizing &amp; Go To Market Strategy</vt:lpstr>
      <vt:lpstr>Why Market Size Matters</vt:lpstr>
      <vt:lpstr>TAM, SAM, SOM</vt:lpstr>
      <vt:lpstr>Estimating Market Size</vt:lpstr>
      <vt:lpstr>Market Size: Top Down Example</vt:lpstr>
      <vt:lpstr>Market Size: Example (Continued)</vt:lpstr>
      <vt:lpstr>Go To Market (GTM) Strategy</vt:lpstr>
      <vt:lpstr>Connecting GTM and SOM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cp:lastModifiedBy>
  <cp:revision>48</cp:revision>
  <cp:lastPrinted>2019-08-19T15:14:10Z</cp:lastPrinted>
  <dcterms:created xsi:type="dcterms:W3CDTF">2017-06-21T18:21:54Z</dcterms:created>
  <dcterms:modified xsi:type="dcterms:W3CDTF">2020-01-20T15:57:33Z</dcterms:modified>
</cp:coreProperties>
</file>