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3" r:id="rId2"/>
    <p:sldId id="292" r:id="rId3"/>
    <p:sldId id="294" r:id="rId4"/>
    <p:sldId id="301" r:id="rId5"/>
    <p:sldId id="302" r:id="rId6"/>
    <p:sldId id="295" r:id="rId7"/>
    <p:sldId id="296" r:id="rId8"/>
    <p:sldId id="297" r:id="rId9"/>
    <p:sldId id="298" r:id="rId10"/>
    <p:sldId id="299"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E"/>
    <a:srgbClr val="645AA4"/>
    <a:srgbClr val="D2436C"/>
    <a:srgbClr val="ADCD41"/>
    <a:srgbClr val="FEDF1A"/>
    <a:srgbClr val="FFC317"/>
    <a:srgbClr val="0854A0"/>
    <a:srgbClr val="5A8E22"/>
    <a:srgbClr val="002663"/>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3253" autoAdjust="0"/>
  </p:normalViewPr>
  <p:slideViewPr>
    <p:cSldViewPr snapToGrid="0">
      <p:cViewPr varScale="1">
        <p:scale>
          <a:sx n="69" d="100"/>
          <a:sy n="69" d="100"/>
        </p:scale>
        <p:origin x="19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45704-C7CF-4B6C-AB22-5F771861E848}" type="datetimeFigureOut">
              <a:rPr lang="en-US" smtClean="0"/>
              <a:t>3/22/2020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E0735-D35C-493E-95EE-3788DD48E7A3}" type="slidenum">
              <a:rPr lang="en-US" smtClean="0"/>
              <a:t>‹#›</a:t>
            </a:fld>
            <a:endParaRPr lang="en-US"/>
          </a:p>
        </p:txBody>
      </p:sp>
    </p:spTree>
    <p:extLst>
      <p:ext uri="{BB962C8B-B14F-4D97-AF65-F5344CB8AC3E}">
        <p14:creationId xmlns:p14="http://schemas.microsoft.com/office/powerpoint/2010/main" val="334379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Successfully translating a new invention or scientific discovery into a</a:t>
            </a:r>
            <a:r>
              <a:rPr lang="en-US" baseline="0" dirty="0" smtClean="0"/>
              <a:t> value creating innovation presents all of the standard challenges associated with entrepreneurship – for example, developing a unique value proposition, establishing a repeatable sales process, and ultimately iterating your way to a viable model for creating, delivering and capturing value from your new idea.</a:t>
            </a:r>
          </a:p>
          <a:p>
            <a:endParaRPr lang="en-US" baseline="0" dirty="0" smtClean="0"/>
          </a:p>
          <a:p>
            <a:r>
              <a:rPr lang="en-US" baseline="0" dirty="0" smtClean="0"/>
              <a:t>It also presents several special and often-times inter-related challenges, including: </a:t>
            </a:r>
          </a:p>
          <a:p>
            <a:r>
              <a:rPr lang="en-US" baseline="0" dirty="0" smtClean="0"/>
              <a:t>1. Avoiding the founder’s curse</a:t>
            </a:r>
          </a:p>
          <a:p>
            <a:r>
              <a:rPr lang="en-US" baseline="0" dirty="0" smtClean="0"/>
              <a:t>2. Protecting your intellectual property</a:t>
            </a:r>
          </a:p>
          <a:p>
            <a:r>
              <a:rPr lang="en-US" baseline="0" dirty="0" smtClean="0"/>
              <a:t>3. Choosing a specific market to focus on to establish a beachhead</a:t>
            </a:r>
          </a:p>
          <a:p>
            <a:r>
              <a:rPr lang="en-US" baseline="0" dirty="0" smtClean="0"/>
              <a:t>4. Raising a lot of money</a:t>
            </a:r>
          </a:p>
          <a:p>
            <a:r>
              <a:rPr lang="en-US" baseline="0" dirty="0" smtClean="0"/>
              <a:t>5. Persisting through lengthy technology development cycles</a:t>
            </a:r>
          </a:p>
          <a:p>
            <a:r>
              <a:rPr lang="en-US" baseline="0" dirty="0" smtClean="0"/>
              <a:t>6. Figuring out how to fit your new technology into a complex value chain</a:t>
            </a:r>
          </a:p>
          <a:p>
            <a:endParaRPr lang="en-US" baseline="0" dirty="0" smtClean="0"/>
          </a:p>
          <a:p>
            <a:r>
              <a:rPr lang="en-US" baseline="0" dirty="0" smtClean="0"/>
              <a:t>In this session we are going to drill down briefly on each of these topics so that you can keep them in mind during later sessions of the course when we will be exploring some specific new technologies.</a:t>
            </a:r>
          </a:p>
        </p:txBody>
      </p:sp>
      <p:sp>
        <p:nvSpPr>
          <p:cNvPr id="4" name="Slide Number Placeholder 3"/>
          <p:cNvSpPr>
            <a:spLocks noGrp="1"/>
          </p:cNvSpPr>
          <p:nvPr>
            <p:ph type="sldNum" sz="quarter" idx="10"/>
          </p:nvPr>
        </p:nvSpPr>
        <p:spPr/>
        <p:txBody>
          <a:bodyPr/>
          <a:lstStyle/>
          <a:p>
            <a:fld id="{64BE0735-D35C-493E-95EE-3788DD48E7A3}" type="slidenum">
              <a:rPr lang="en-US" smtClean="0"/>
              <a:t>2</a:t>
            </a:fld>
            <a:endParaRPr lang="en-US"/>
          </a:p>
        </p:txBody>
      </p:sp>
    </p:spTree>
    <p:extLst>
      <p:ext uri="{BB962C8B-B14F-4D97-AF65-F5344CB8AC3E}">
        <p14:creationId xmlns:p14="http://schemas.microsoft.com/office/powerpoint/2010/main" val="52393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close this session with two key takeaways.</a:t>
            </a:r>
          </a:p>
          <a:p>
            <a:endParaRPr lang="en-US" dirty="0" smtClean="0"/>
          </a:p>
          <a:p>
            <a:r>
              <a:rPr lang="en-US" dirty="0" smtClean="0"/>
              <a:t>First, pursuing</a:t>
            </a:r>
            <a:r>
              <a:rPr lang="en-US" baseline="0" dirty="0" smtClean="0"/>
              <a:t> the creation, delivery and capture of value from new ideas – aka entrepreneurship – is an extremely challenging endeavor.</a:t>
            </a:r>
          </a:p>
          <a:p>
            <a:endParaRPr lang="en-US" baseline="0" dirty="0" smtClean="0"/>
          </a:p>
          <a:p>
            <a:r>
              <a:rPr lang="en-US" baseline="0" dirty="0" smtClean="0"/>
              <a:t>Second, technology-based innovation and entrepreneurship are often even more challenging due to the special difficulties associated with translating a novel scientific discovery or invention into something that will deliver unique value to customers.</a:t>
            </a:r>
          </a:p>
          <a:p>
            <a:endParaRPr lang="en-US" dirty="0" smtClean="0"/>
          </a:p>
          <a:p>
            <a:r>
              <a:rPr lang="en-US" dirty="0" smtClean="0"/>
              <a:t>But don’t lose heart,</a:t>
            </a:r>
            <a:r>
              <a:rPr lang="en-US" baseline="0" dirty="0" smtClean="0"/>
              <a:t> because now you know what some of these special challenges are, and “knowledge is power”. Moreover, the impact you can make through technology-based entrepreneurship can shape the future and literally save lives, as we will discover in the subsequent sessions on specific categories of new technologies.</a:t>
            </a:r>
            <a:endParaRPr lang="en-US" dirty="0"/>
          </a:p>
        </p:txBody>
      </p:sp>
      <p:sp>
        <p:nvSpPr>
          <p:cNvPr id="4" name="Slide Number Placeholder 3"/>
          <p:cNvSpPr>
            <a:spLocks noGrp="1"/>
          </p:cNvSpPr>
          <p:nvPr>
            <p:ph type="sldNum" sz="quarter" idx="10"/>
          </p:nvPr>
        </p:nvSpPr>
        <p:spPr/>
        <p:txBody>
          <a:bodyPr/>
          <a:lstStyle/>
          <a:p>
            <a:fld id="{64BE0735-D35C-493E-95EE-3788DD48E7A3}" type="slidenum">
              <a:rPr lang="en-US" smtClean="0"/>
              <a:t>11</a:t>
            </a:fld>
            <a:endParaRPr lang="en-US"/>
          </a:p>
        </p:txBody>
      </p:sp>
    </p:spTree>
    <p:extLst>
      <p:ext uri="{BB962C8B-B14F-4D97-AF65-F5344CB8AC3E}">
        <p14:creationId xmlns:p14="http://schemas.microsoft.com/office/powerpoint/2010/main" val="272057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start with the founder’s curse.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context of technology innovation, the notion of the founder’s curse is based on two things: (1) the psychology of gains and losses, and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difference in perspective between the founder and potential customers</a:t>
            </a:r>
          </a:p>
        </p:txBody>
      </p:sp>
      <p:sp>
        <p:nvSpPr>
          <p:cNvPr id="4" name="Slide Number Placeholder 3"/>
          <p:cNvSpPr>
            <a:spLocks noGrp="1"/>
          </p:cNvSpPr>
          <p:nvPr>
            <p:ph type="sldNum" sz="quarter" idx="10"/>
          </p:nvPr>
        </p:nvSpPr>
        <p:spPr/>
        <p:txBody>
          <a:bodyPr/>
          <a:lstStyle/>
          <a:p>
            <a:fld id="{64BE0735-D35C-493E-95EE-3788DD48E7A3}" type="slidenum">
              <a:rPr lang="en-US" smtClean="0"/>
              <a:t>3</a:t>
            </a:fld>
            <a:endParaRPr lang="en-US"/>
          </a:p>
        </p:txBody>
      </p:sp>
    </p:spTree>
    <p:extLst>
      <p:ext uri="{BB962C8B-B14F-4D97-AF65-F5344CB8AC3E}">
        <p14:creationId xmlns:p14="http://schemas.microsoft.com/office/powerpoint/2010/main" val="238489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involved in the psychology of gains and losses. Well, according</a:t>
            </a:r>
            <a:r>
              <a:rPr lang="en-US" baseline="0" dirty="0" smtClean="0"/>
              <a:t> to o</a:t>
            </a:r>
            <a:r>
              <a:rPr lang="en-US" dirty="0" smtClean="0"/>
              <a:t>ne powerful, very well researched and Nobel</a:t>
            </a:r>
            <a:r>
              <a:rPr lang="en-US" baseline="0" dirty="0" smtClean="0"/>
              <a:t> Prize winning observation from behavioral economics – humans demonstrate a consistency in experiencing losses more intensely than comparable gains. Or stated simply, losses loom larger than gains. </a:t>
            </a:r>
          </a:p>
          <a:p>
            <a:endParaRPr lang="en-US" baseline="0" dirty="0" smtClean="0"/>
          </a:p>
          <a:p>
            <a:r>
              <a:rPr lang="en-US" baseline="0" dirty="0" smtClean="0"/>
              <a:t>To illustrate this phenomenon consider how you would feel if you won $10. Pretty exciting, but not necessarily thrilling right? Now consider how you would feel if you lost $10. If you are like most people, the negative feelings associated with losing $10 would outweigh the positive feelings from the $10 gain.</a:t>
            </a:r>
          </a:p>
          <a:p>
            <a:endParaRPr lang="en-US" baseline="0" dirty="0" smtClean="0"/>
          </a:p>
          <a:p>
            <a:r>
              <a:rPr lang="en-US" baseline="0" dirty="0" smtClean="0"/>
              <a:t>This notion – that losses loom larger than gains – provides the psychological basis for the founder’s curse.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BE0735-D35C-493E-95EE-3788DD48E7A3}" type="slidenum">
              <a:rPr lang="en-US" smtClean="0"/>
              <a:t>4</a:t>
            </a:fld>
            <a:endParaRPr lang="en-US"/>
          </a:p>
        </p:txBody>
      </p:sp>
    </p:spTree>
    <p:extLst>
      <p:ext uri="{BB962C8B-B14F-4D97-AF65-F5344CB8AC3E}">
        <p14:creationId xmlns:p14="http://schemas.microsoft.com/office/powerpoint/2010/main" val="145997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the psychological basis for the founder’s curse it’s important to understand that gains an losses are evaluated from our current perspective (or reference point).</a:t>
            </a:r>
          </a:p>
          <a:p>
            <a:endParaRPr lang="en-US" baseline="0" dirty="0" smtClean="0"/>
          </a:p>
          <a:p>
            <a:r>
              <a:rPr lang="en-US" dirty="0" smtClean="0"/>
              <a:t>From the perspective of a potential customer,</a:t>
            </a:r>
            <a:r>
              <a:rPr lang="en-US" baseline="0" dirty="0" smtClean="0"/>
              <a:t> </a:t>
            </a:r>
            <a:r>
              <a:rPr lang="en-US" dirty="0" smtClean="0"/>
              <a:t>a new product</a:t>
            </a:r>
            <a:r>
              <a:rPr lang="en-US" baseline="0" dirty="0" smtClean="0"/>
              <a:t> based on a novel technology will be perceived relative to whatever products are already owned/possessed. In other words, current product(s) serve as a reference point for potential customers when they are evaluating new products. From this reference point, any new product is likely to be perceived as offering uncertain gains and certain losses (in the form of having to pay for them). As a result, the losses associated with buying new products can be expected to loom larger than promised gains, making customers slow to embrace the new technology-based product. </a:t>
            </a:r>
          </a:p>
          <a:p>
            <a:endParaRPr lang="en-US" baseline="0" dirty="0" smtClean="0"/>
          </a:p>
          <a:p>
            <a:r>
              <a:rPr lang="en-US" baseline="0" dirty="0" smtClean="0"/>
              <a:t>In contrast, the founder or innovator sees the world from a different perspective. In contrast to the potential customer, the founder sees </a:t>
            </a:r>
            <a:r>
              <a:rPr lang="en-US" b="1" baseline="0" dirty="0" smtClean="0"/>
              <a:t>the new product </a:t>
            </a:r>
            <a:r>
              <a:rPr lang="en-US" baseline="0" dirty="0" smtClean="0"/>
              <a:t>she’s developing as the reference point. As a result, existing products appear to offer certain losses (less valuable features and benefits) and little or no gains. Thus, the founder or innovator is likely to be baffled by potential customers who accept the limitations/losses associated with existing products while generally failing to appreciate the superior features and benefits of her new product. It is this Founder’s Curse, and the associated, diehard conviction that it leads founders/innovators to hold for their new products, that often leads innovators to waste a lot of time and money pursuing the development of products that no one wants.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BE0735-D35C-493E-95EE-3788DD48E7A3}" type="slidenum">
              <a:rPr lang="en-US" smtClean="0"/>
              <a:t>5</a:t>
            </a:fld>
            <a:endParaRPr lang="en-US"/>
          </a:p>
        </p:txBody>
      </p:sp>
    </p:spTree>
    <p:extLst>
      <p:ext uri="{BB962C8B-B14F-4D97-AF65-F5344CB8AC3E}">
        <p14:creationId xmlns:p14="http://schemas.microsoft.com/office/powerpoint/2010/main" val="299330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second special challenge associated with technology-based innovation and entrepreneurship is intellectual property (or IP).</a:t>
            </a:r>
          </a:p>
          <a:p>
            <a:endParaRPr lang="en-US" baseline="0" dirty="0" smtClean="0"/>
          </a:p>
          <a:p>
            <a:r>
              <a:rPr lang="en-US" baseline="0" dirty="0" smtClean="0"/>
              <a:t>As this graphic shows, there are a variety of types of IP including patents, trademarks, copyrights and trade secrets.</a:t>
            </a:r>
          </a:p>
          <a:p>
            <a:endParaRPr lang="en-US" baseline="0" dirty="0" smtClean="0"/>
          </a:p>
          <a:p>
            <a:r>
              <a:rPr lang="en-US" baseline="0" dirty="0" smtClean="0"/>
              <a:t>In the context of technology-based innovation and entrepreneurship, intellectual property is often the primary source of value and differentiation for new company or product. Thus, it’s important for innovators/founders to understand how to secure protection for their IP, thereby mitigating the risk that someone else will simply copy your novel idea or invention. Under U.S. patent law, the first to file for patent protection is generally the only one who might win the right for protection, provided that her invention is non-obvious and has not been publically disclosed prior to filing.</a:t>
            </a:r>
          </a:p>
          <a:p>
            <a:endParaRPr lang="en-US" baseline="0" dirty="0" smtClean="0"/>
          </a:p>
          <a:p>
            <a:r>
              <a:rPr lang="en-US" baseline="0" dirty="0" smtClean="0"/>
              <a:t>Intellectual property law can be quite complex and may involve filing for both domestic and international rights. Thus, it’s generally best to consult a lawyer if you believe that you’ve invented something that might be valuable. Horn Entrepreneurship invites IP lawyers to host drop in office hours at UD on a regular basis. So, if you have any specific questions about something you’ve invented, please pay us a visit.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4BE0735-D35C-493E-95EE-3788DD48E7A3}" type="slidenum">
              <a:rPr lang="en-US" smtClean="0"/>
              <a:t>6</a:t>
            </a:fld>
            <a:endParaRPr lang="en-US"/>
          </a:p>
        </p:txBody>
      </p:sp>
    </p:spTree>
    <p:extLst>
      <p:ext uri="{BB962C8B-B14F-4D97-AF65-F5344CB8AC3E}">
        <p14:creationId xmlns:p14="http://schemas.microsoft.com/office/powerpoint/2010/main" val="376023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new technologies can be considered platform technologies. What this means is that they have a variety of possible applications or uses. For example, artificial intelligence can be used in many different industries for many different applications, from making automated decisions on loan applications to determining how best to adjust water, nutrient and lighting levels to optimize plant production. </a:t>
            </a:r>
          </a:p>
          <a:p>
            <a:endParaRPr lang="en-US" baseline="0" dirty="0" smtClean="0"/>
          </a:p>
          <a:p>
            <a:r>
              <a:rPr lang="en-US" baseline="0" dirty="0" smtClean="0"/>
              <a:t>The special challenge that this creates is having to choose a beachhead market for focus on. For those of you who may have watched WWII movies, you probably understand the meaning of a beachhead market. Basically, it refers to a smaller initial market that you can focus on to establish a reliable revenue stream that can then be used to expand to other, larger markets (or applications of the technology later on). </a:t>
            </a:r>
          </a:p>
          <a:p>
            <a:endParaRPr lang="en-US" baseline="0" dirty="0" smtClean="0"/>
          </a:p>
          <a:p>
            <a:r>
              <a:rPr lang="en-US" baseline="0" dirty="0" smtClean="0"/>
              <a:t>As this second cartoon illustrates, startups typically have limited resources and need to focus on a single use or market because if they spread themselves too thin attempting to pursue two applications or more, then they will fail to establish a beachhead in either.</a:t>
            </a:r>
          </a:p>
          <a:p>
            <a:endParaRPr lang="en-US" dirty="0"/>
          </a:p>
        </p:txBody>
      </p:sp>
      <p:sp>
        <p:nvSpPr>
          <p:cNvPr id="4" name="Slide Number Placeholder 3"/>
          <p:cNvSpPr>
            <a:spLocks noGrp="1"/>
          </p:cNvSpPr>
          <p:nvPr>
            <p:ph type="sldNum" sz="quarter" idx="10"/>
          </p:nvPr>
        </p:nvSpPr>
        <p:spPr/>
        <p:txBody>
          <a:bodyPr/>
          <a:lstStyle/>
          <a:p>
            <a:fld id="{64BE0735-D35C-493E-95EE-3788DD48E7A3}" type="slidenum">
              <a:rPr lang="en-US" smtClean="0"/>
              <a:t>7</a:t>
            </a:fld>
            <a:endParaRPr lang="en-US"/>
          </a:p>
        </p:txBody>
      </p:sp>
    </p:spTree>
    <p:extLst>
      <p:ext uri="{BB962C8B-B14F-4D97-AF65-F5344CB8AC3E}">
        <p14:creationId xmlns:p14="http://schemas.microsoft.com/office/powerpoint/2010/main" val="280145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Technology-based innovation can be very expensive because it typically involves high priced talent and expensive equipment. For example, there are several pieces of laboratory equipment at UD that costs hundreds of thousands and in fact, millions of dollars. According the </a:t>
            </a:r>
            <a:r>
              <a:rPr lang="en-US" baseline="0" dirty="0" err="1" smtClean="0"/>
              <a:t>the</a:t>
            </a:r>
            <a:r>
              <a:rPr lang="en-US" baseline="0" dirty="0" smtClean="0"/>
              <a:t> pharmaceutical industry, the total cost of bringing a new drug to market typically exceeds $1billion. And as this graphic shows, even the most efficient efforts that focus on simply combining two existing therapies into a novel combination tend to cost more than $10million.</a:t>
            </a:r>
          </a:p>
          <a:p>
            <a:endParaRPr lang="en-US" baseline="0" dirty="0" smtClean="0"/>
          </a:p>
          <a:p>
            <a:r>
              <a:rPr lang="en-US" baseline="0" dirty="0" smtClean="0"/>
              <a:t>This is A LOT more than it costs to make an web/mobile IT app.</a:t>
            </a:r>
          </a:p>
        </p:txBody>
      </p:sp>
      <p:sp>
        <p:nvSpPr>
          <p:cNvPr id="4" name="Slide Number Placeholder 3"/>
          <p:cNvSpPr>
            <a:spLocks noGrp="1"/>
          </p:cNvSpPr>
          <p:nvPr>
            <p:ph type="sldNum" sz="quarter" idx="10"/>
          </p:nvPr>
        </p:nvSpPr>
        <p:spPr/>
        <p:txBody>
          <a:bodyPr/>
          <a:lstStyle/>
          <a:p>
            <a:fld id="{64BE0735-D35C-493E-95EE-3788DD48E7A3}" type="slidenum">
              <a:rPr lang="en-US" smtClean="0"/>
              <a:t>8</a:t>
            </a:fld>
            <a:endParaRPr lang="en-US"/>
          </a:p>
        </p:txBody>
      </p:sp>
    </p:spTree>
    <p:extLst>
      <p:ext uri="{BB962C8B-B14F-4D97-AF65-F5344CB8AC3E}">
        <p14:creationId xmlns:p14="http://schemas.microsoft.com/office/powerpoint/2010/main" val="161406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 of the reason it can cost a lot to bring new technologies to market is because it simply takes a long time. Again using pharma as an example, it can take more than 10 years from the specification of an initial compound until the receipt of FDA approval to legally market the drug. </a:t>
            </a:r>
          </a:p>
          <a:p>
            <a:endParaRPr lang="en-US" baseline="0" dirty="0" smtClean="0"/>
          </a:p>
          <a:p>
            <a:r>
              <a:rPr lang="en-US" baseline="0" dirty="0" smtClean="0"/>
              <a:t>Many therapeutics, devices and other technologies that may pose an immediate risk to human health or the environment must also sort through a maze of government regulations and compliance requirements. For example, if you were to invent a wholly new power source, it would likely face considerable regulatory scrutiny to ensure that it did not produce harmful emissions or other unintended consequences.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BE0735-D35C-493E-95EE-3788DD48E7A3}" type="slidenum">
              <a:rPr lang="en-US" smtClean="0"/>
              <a:t>9</a:t>
            </a:fld>
            <a:endParaRPr lang="en-US"/>
          </a:p>
        </p:txBody>
      </p:sp>
    </p:spTree>
    <p:extLst>
      <p:ext uri="{BB962C8B-B14F-4D97-AF65-F5344CB8AC3E}">
        <p14:creationId xmlns:p14="http://schemas.microsoft.com/office/powerpoint/2010/main" val="262484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invention of a new power source is also a good example for the final challenge we’ll discuss – complex</a:t>
            </a:r>
            <a:r>
              <a:rPr lang="en-US" baseline="0" dirty="0" smtClean="0"/>
              <a:t> value chains. Let’s say you came up with a new way of creating electricity at a large scale. To make it work, you would need to figure out how to integrate it into the complex value network for power creation, distribution, storage and use.</a:t>
            </a:r>
          </a:p>
          <a:p>
            <a:endParaRPr lang="en-US" baseline="0" dirty="0" smtClean="0"/>
          </a:p>
          <a:p>
            <a:r>
              <a:rPr lang="en-US" baseline="0" dirty="0" smtClean="0"/>
              <a:t>Similarly, in this example, you can see all of the components involved in creating, delivering and capture value from smart cities. If you were to invent a new sensor or a new telecommunication protocol that was meant to make smart cities smarter, you would need to figure out and convince others that it could be seamlessly integrated into this complex value network without causing disruption. Otherwise, your invention would never become an innovation.</a:t>
            </a:r>
            <a:endParaRPr lang="en-US" dirty="0"/>
          </a:p>
        </p:txBody>
      </p:sp>
      <p:sp>
        <p:nvSpPr>
          <p:cNvPr id="4" name="Slide Number Placeholder 3"/>
          <p:cNvSpPr>
            <a:spLocks noGrp="1"/>
          </p:cNvSpPr>
          <p:nvPr>
            <p:ph type="sldNum" sz="quarter" idx="10"/>
          </p:nvPr>
        </p:nvSpPr>
        <p:spPr/>
        <p:txBody>
          <a:bodyPr/>
          <a:lstStyle/>
          <a:p>
            <a:fld id="{64BE0735-D35C-493E-95EE-3788DD48E7A3}" type="slidenum">
              <a:rPr lang="en-US" smtClean="0"/>
              <a:t>10</a:t>
            </a:fld>
            <a:endParaRPr lang="en-US"/>
          </a:p>
        </p:txBody>
      </p:sp>
    </p:spTree>
    <p:extLst>
      <p:ext uri="{BB962C8B-B14F-4D97-AF65-F5344CB8AC3E}">
        <p14:creationId xmlns:p14="http://schemas.microsoft.com/office/powerpoint/2010/main" val="3890239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1755"/>
            <a:ext cx="9144000" cy="1835200"/>
          </a:xfrm>
        </p:spPr>
        <p:txBody>
          <a:bodyPr anchor="b"/>
          <a:lstStyle>
            <a:lvl1pPr algn="ctr">
              <a:defRPr sz="6000" b="1">
                <a:solidFill>
                  <a:srgbClr val="0854A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026339"/>
            <a:ext cx="9144000" cy="10309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0" name="TextBox 9"/>
          <p:cNvSpPr txBox="1"/>
          <p:nvPr userDrawn="1"/>
        </p:nvSpPr>
        <p:spPr>
          <a:xfrm>
            <a:off x="2546382" y="6300712"/>
            <a:ext cx="7099236" cy="369332"/>
          </a:xfrm>
          <a:prstGeom prst="rect">
            <a:avLst/>
          </a:prstGeom>
          <a:noFill/>
        </p:spPr>
        <p:txBody>
          <a:bodyPr wrap="square" rtlCol="0">
            <a:spAutoFit/>
          </a:bodyPr>
          <a:lstStyle/>
          <a:p>
            <a:pPr algn="ctr"/>
            <a:r>
              <a:rPr lang="en-US" sz="1800" i="1" baseline="0" dirty="0" smtClean="0">
                <a:solidFill>
                  <a:srgbClr val="0854A0"/>
                </a:solidFill>
              </a:rPr>
              <a:t>Empowering world changers through entrepreneurship education</a:t>
            </a:r>
            <a:r>
              <a:rPr lang="en-US" sz="1800" i="0" dirty="0" smtClean="0">
                <a:solidFill>
                  <a:srgbClr val="0854A0"/>
                </a:solidFill>
              </a:rPr>
              <a:t>.</a:t>
            </a:r>
            <a:endParaRPr lang="en-US" sz="1800" i="0" dirty="0">
              <a:solidFill>
                <a:srgbClr val="0854A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3084" y="462476"/>
            <a:ext cx="5505938" cy="1355307"/>
          </a:xfrm>
          <a:prstGeom prst="rect">
            <a:avLst/>
          </a:prstGeom>
        </p:spPr>
      </p:pic>
      <p:sp>
        <p:nvSpPr>
          <p:cNvPr id="8" name="Rectangle 7"/>
          <p:cNvSpPr/>
          <p:nvPr userDrawn="1"/>
        </p:nvSpPr>
        <p:spPr>
          <a:xfrm>
            <a:off x="0" y="6763651"/>
            <a:ext cx="12192000" cy="94349"/>
          </a:xfrm>
          <a:prstGeom prst="rect">
            <a:avLst/>
          </a:prstGeom>
          <a:gradFill>
            <a:gsLst>
              <a:gs pos="0">
                <a:srgbClr val="F28726"/>
              </a:gs>
              <a:gs pos="100000">
                <a:srgbClr val="D7294E"/>
              </a:gs>
              <a:gs pos="21000">
                <a:srgbClr val="FFD92E"/>
              </a:gs>
              <a:gs pos="82000">
                <a:srgbClr val="6C388A"/>
              </a:gs>
              <a:gs pos="61000">
                <a:srgbClr val="0B5C9D"/>
              </a:gs>
              <a:gs pos="40000">
                <a:srgbClr val="6DB83E"/>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767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365995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27600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33490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20279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205676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75141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356387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30163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294095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1726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568" y="37682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568" y="1702387"/>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874086" y="63449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A01CA-4700-4A25-BDA2-A4540B46A2A8}" type="slidenum">
              <a:rPr lang="en-US" smtClean="0"/>
              <a:t>‹#›</a:t>
            </a:fld>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496" y="6012687"/>
            <a:ext cx="2833143" cy="697389"/>
          </a:xfrm>
          <a:prstGeom prst="rect">
            <a:avLst/>
          </a:prstGeom>
        </p:spPr>
      </p:pic>
      <p:sp>
        <p:nvSpPr>
          <p:cNvPr id="7" name="Rectangle 6"/>
          <p:cNvSpPr/>
          <p:nvPr userDrawn="1"/>
        </p:nvSpPr>
        <p:spPr>
          <a:xfrm flipH="1" flipV="1">
            <a:off x="481748" y="177280"/>
            <a:ext cx="115412" cy="5691676"/>
          </a:xfrm>
          <a:prstGeom prst="rect">
            <a:avLst/>
          </a:prstGeom>
          <a:gradFill>
            <a:gsLst>
              <a:gs pos="0">
                <a:srgbClr val="F28726"/>
              </a:gs>
              <a:gs pos="100000">
                <a:srgbClr val="D7294E"/>
              </a:gs>
              <a:gs pos="21000">
                <a:srgbClr val="FFD92E"/>
              </a:gs>
              <a:gs pos="82000">
                <a:srgbClr val="6C388A"/>
              </a:gs>
              <a:gs pos="61000">
                <a:srgbClr val="0B5C9D"/>
              </a:gs>
              <a:gs pos="40000">
                <a:srgbClr val="6DB83E"/>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119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854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56210"/>
            <a:ext cx="9144000" cy="1835200"/>
          </a:xfrm>
        </p:spPr>
        <p:txBody>
          <a:bodyPr/>
          <a:lstStyle/>
          <a:p>
            <a:r>
              <a:rPr lang="en-US" dirty="0" smtClean="0"/>
              <a:t>Founder’s Curse and Other Special Challenges</a:t>
            </a:r>
            <a:endParaRPr lang="en-US" dirty="0"/>
          </a:p>
        </p:txBody>
      </p:sp>
    </p:spTree>
    <p:extLst>
      <p:ext uri="{BB962C8B-B14F-4D97-AF65-F5344CB8AC3E}">
        <p14:creationId xmlns:p14="http://schemas.microsoft.com/office/powerpoint/2010/main" val="1347367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68" y="0"/>
            <a:ext cx="10515600" cy="1325563"/>
          </a:xfrm>
        </p:spPr>
        <p:txBody>
          <a:bodyPr/>
          <a:lstStyle/>
          <a:p>
            <a:r>
              <a:rPr lang="en-US" dirty="0" smtClean="0"/>
              <a:t>Complex Value Chains</a:t>
            </a:r>
            <a:endParaRPr lang="en-US" dirty="0"/>
          </a:p>
        </p:txBody>
      </p:sp>
      <p:pic>
        <p:nvPicPr>
          <p:cNvPr id="8194" name="Picture 2" descr="Image result for complex value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631" y="1233715"/>
            <a:ext cx="9923474" cy="545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41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Creating, delivering and capturing value from new ideas is hard</a:t>
            </a:r>
          </a:p>
          <a:p>
            <a:pPr marL="514350" indent="-514350">
              <a:buFont typeface="+mj-lt"/>
              <a:buAutoNum type="arabicPeriod"/>
            </a:pPr>
            <a:r>
              <a:rPr lang="en-US" dirty="0" smtClean="0"/>
              <a:t>Translating a novel invention into a technology-based innovation and bringing it to market through entrepreneurship is even harder because of the special challenges faced by technology-base startups.</a:t>
            </a:r>
            <a:endParaRPr lang="en-US" dirty="0"/>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784" y="3596700"/>
            <a:ext cx="2631168" cy="315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94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dissolve">
                                      <p:cBhvr>
                                        <p:cTn id="17"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Challenges for Technology-Based Innovation &amp; Entrepreneurship</a:t>
            </a:r>
            <a:endParaRPr lang="en-US" dirty="0"/>
          </a:p>
        </p:txBody>
      </p:sp>
      <p:sp>
        <p:nvSpPr>
          <p:cNvPr id="3" name="Content Placeholder 2"/>
          <p:cNvSpPr>
            <a:spLocks noGrp="1"/>
          </p:cNvSpPr>
          <p:nvPr>
            <p:ph idx="1"/>
          </p:nvPr>
        </p:nvSpPr>
        <p:spPr>
          <a:xfrm>
            <a:off x="1024568" y="1867279"/>
            <a:ext cx="10515600" cy="3918924"/>
          </a:xfrm>
        </p:spPr>
        <p:txBody>
          <a:bodyPr/>
          <a:lstStyle/>
          <a:p>
            <a:r>
              <a:rPr lang="en-US" dirty="0" smtClean="0"/>
              <a:t>Founder’s curse</a:t>
            </a:r>
          </a:p>
          <a:p>
            <a:r>
              <a:rPr lang="en-US" dirty="0"/>
              <a:t>Protecting intellectual property</a:t>
            </a:r>
          </a:p>
          <a:p>
            <a:r>
              <a:rPr lang="en-US" dirty="0" smtClean="0"/>
              <a:t>Choosing a beachhead for your landing platform</a:t>
            </a:r>
            <a:endParaRPr lang="en-US" dirty="0"/>
          </a:p>
          <a:p>
            <a:r>
              <a:rPr lang="en-US" dirty="0" smtClean="0"/>
              <a:t>Capital intensity &amp; regulatory hurdles</a:t>
            </a:r>
            <a:endParaRPr lang="en-US" dirty="0"/>
          </a:p>
          <a:p>
            <a:r>
              <a:rPr lang="en-US" dirty="0"/>
              <a:t>Lengthy technology development cycles</a:t>
            </a:r>
          </a:p>
          <a:p>
            <a:r>
              <a:rPr lang="en-US" dirty="0" smtClean="0"/>
              <a:t>Complex value chains</a:t>
            </a:r>
          </a:p>
        </p:txBody>
      </p:sp>
    </p:spTree>
    <p:extLst>
      <p:ext uri="{BB962C8B-B14F-4D97-AF65-F5344CB8AC3E}">
        <p14:creationId xmlns:p14="http://schemas.microsoft.com/office/powerpoint/2010/main" val="410536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Founder’s Curse</a:t>
            </a:r>
            <a:endParaRPr lang="en-US" dirty="0"/>
          </a:p>
        </p:txBody>
      </p:sp>
      <p:pic>
        <p:nvPicPr>
          <p:cNvPr id="1026" name="Picture 2" descr="Image result for seeing the world differently"/>
          <p:cNvPicPr>
            <a:picLocks noChangeAspect="1" noChangeArrowheads="1"/>
          </p:cNvPicPr>
          <p:nvPr/>
        </p:nvPicPr>
        <p:blipFill rotWithShape="1">
          <a:blip r:embed="rId3">
            <a:extLst>
              <a:ext uri="{28A0092B-C50C-407E-A947-70E740481C1C}">
                <a14:useLocalDpi xmlns:a14="http://schemas.microsoft.com/office/drawing/2010/main" val="0"/>
              </a:ext>
            </a:extLst>
          </a:blip>
          <a:srcRect b="19320"/>
          <a:stretch/>
        </p:blipFill>
        <p:spPr bwMode="auto">
          <a:xfrm>
            <a:off x="1853746" y="1520522"/>
            <a:ext cx="8451396" cy="421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72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68" y="231682"/>
            <a:ext cx="10515600" cy="1325563"/>
          </a:xfrm>
        </p:spPr>
        <p:txBody>
          <a:bodyPr/>
          <a:lstStyle/>
          <a:p>
            <a:r>
              <a:rPr lang="en-US" dirty="0" smtClean="0"/>
              <a:t>Founder’s Curse: </a:t>
            </a:r>
            <a:br>
              <a:rPr lang="en-US" dirty="0" smtClean="0"/>
            </a:br>
            <a:r>
              <a:rPr lang="en-US" dirty="0" smtClean="0"/>
              <a:t>Losses Loom Larger than Gains</a:t>
            </a:r>
            <a:endParaRPr lang="en-US" dirty="0"/>
          </a:p>
        </p:txBody>
      </p:sp>
      <p:pic>
        <p:nvPicPr>
          <p:cNvPr id="2052" name="Picture 4" descr="Image result for losses loom larger than g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12" y="1557245"/>
            <a:ext cx="6738711" cy="458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84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68" y="231682"/>
            <a:ext cx="10515600" cy="1325563"/>
          </a:xfrm>
        </p:spPr>
        <p:txBody>
          <a:bodyPr/>
          <a:lstStyle/>
          <a:p>
            <a:r>
              <a:rPr lang="en-US" dirty="0" smtClean="0"/>
              <a:t>Founder’s Curse: </a:t>
            </a:r>
            <a:br>
              <a:rPr lang="en-US" dirty="0" smtClean="0"/>
            </a:br>
            <a:r>
              <a:rPr lang="en-US" dirty="0" smtClean="0"/>
              <a:t>A Difference in Perspective</a:t>
            </a:r>
            <a:endParaRPr lang="en-US" dirty="0"/>
          </a:p>
        </p:txBody>
      </p:sp>
      <p:pic>
        <p:nvPicPr>
          <p:cNvPr id="5" name="Picture 4" descr="Image result for losses loom larger than g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991" y="2544215"/>
            <a:ext cx="3792306" cy="25793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84615" y="3233715"/>
            <a:ext cx="1573940" cy="954107"/>
          </a:xfrm>
          <a:prstGeom prst="rect">
            <a:avLst/>
          </a:prstGeom>
          <a:noFill/>
        </p:spPr>
        <p:txBody>
          <a:bodyPr wrap="square" rtlCol="0">
            <a:spAutoFit/>
          </a:bodyPr>
          <a:lstStyle/>
          <a:p>
            <a:pPr algn="ctr"/>
            <a:r>
              <a:rPr lang="en-US" sz="2800" b="1" dirty="0" smtClean="0">
                <a:solidFill>
                  <a:srgbClr val="006DAE"/>
                </a:solidFill>
              </a:rPr>
              <a:t>New Product</a:t>
            </a:r>
            <a:endParaRPr lang="en-US" sz="2800" b="1" dirty="0">
              <a:solidFill>
                <a:srgbClr val="006DAE"/>
              </a:solidFill>
            </a:endParaRPr>
          </a:p>
        </p:txBody>
      </p:sp>
      <p:sp>
        <p:nvSpPr>
          <p:cNvPr id="7" name="TextBox 6"/>
          <p:cNvSpPr txBox="1"/>
          <p:nvPr/>
        </p:nvSpPr>
        <p:spPr>
          <a:xfrm>
            <a:off x="1205544" y="4920341"/>
            <a:ext cx="4267199" cy="523220"/>
          </a:xfrm>
          <a:prstGeom prst="rect">
            <a:avLst/>
          </a:prstGeom>
          <a:noFill/>
        </p:spPr>
        <p:txBody>
          <a:bodyPr wrap="square" rtlCol="0">
            <a:spAutoFit/>
          </a:bodyPr>
          <a:lstStyle/>
          <a:p>
            <a:pPr algn="ctr"/>
            <a:r>
              <a:rPr lang="en-US" sz="2800" b="1" dirty="0" smtClean="0"/>
              <a:t>Potential Customer</a:t>
            </a:r>
            <a:endParaRPr lang="en-US" sz="2800" b="1" dirty="0"/>
          </a:p>
        </p:txBody>
      </p:sp>
      <p:sp>
        <p:nvSpPr>
          <p:cNvPr id="8" name="TextBox 7"/>
          <p:cNvSpPr txBox="1"/>
          <p:nvPr/>
        </p:nvSpPr>
        <p:spPr>
          <a:xfrm>
            <a:off x="7412301" y="4920341"/>
            <a:ext cx="3531330" cy="523220"/>
          </a:xfrm>
          <a:prstGeom prst="rect">
            <a:avLst/>
          </a:prstGeom>
          <a:noFill/>
        </p:spPr>
        <p:txBody>
          <a:bodyPr wrap="square" rtlCol="0">
            <a:spAutoFit/>
          </a:bodyPr>
          <a:lstStyle/>
          <a:p>
            <a:pPr algn="ctr"/>
            <a:r>
              <a:rPr lang="en-US" sz="2800" b="1" dirty="0" smtClean="0"/>
              <a:t>Founder/Innovator</a:t>
            </a:r>
            <a:endParaRPr lang="en-US" sz="2800" b="1" dirty="0"/>
          </a:p>
        </p:txBody>
      </p:sp>
      <p:grpSp>
        <p:nvGrpSpPr>
          <p:cNvPr id="4" name="Group 3"/>
          <p:cNvGrpSpPr/>
          <p:nvPr/>
        </p:nvGrpSpPr>
        <p:grpSpPr>
          <a:xfrm>
            <a:off x="7281813" y="2544215"/>
            <a:ext cx="4815564" cy="2579327"/>
            <a:chOff x="7281813" y="2544215"/>
            <a:chExt cx="4815564" cy="2579327"/>
          </a:xfrm>
        </p:grpSpPr>
        <p:pic>
          <p:nvPicPr>
            <p:cNvPr id="2052" name="Picture 4" descr="Image result for losses loom larger than g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813" y="2544215"/>
              <a:ext cx="3792306" cy="2579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523437" y="3233715"/>
              <a:ext cx="1573940" cy="954107"/>
            </a:xfrm>
            <a:prstGeom prst="rect">
              <a:avLst/>
            </a:prstGeom>
            <a:noFill/>
          </p:spPr>
          <p:txBody>
            <a:bodyPr wrap="square" rtlCol="0">
              <a:spAutoFit/>
            </a:bodyPr>
            <a:lstStyle/>
            <a:p>
              <a:pPr algn="ctr"/>
              <a:r>
                <a:rPr lang="en-US" sz="2800" b="1" dirty="0" smtClean="0">
                  <a:solidFill>
                    <a:srgbClr val="006DAE"/>
                  </a:solidFill>
                </a:rPr>
                <a:t>Existing Product</a:t>
              </a:r>
              <a:endParaRPr lang="en-US" sz="2800" b="1" dirty="0">
                <a:solidFill>
                  <a:srgbClr val="006DAE"/>
                </a:solidFill>
              </a:endParaRPr>
            </a:p>
          </p:txBody>
        </p:sp>
      </p:grpSp>
    </p:spTree>
    <p:extLst>
      <p:ext uri="{BB962C8B-B14F-4D97-AF65-F5344CB8AC3E}">
        <p14:creationId xmlns:p14="http://schemas.microsoft.com/office/powerpoint/2010/main" val="216017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pic>
        <p:nvPicPr>
          <p:cNvPr id="3074" name="Picture 2" descr="Image result for intellectual prop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257" y="1503798"/>
            <a:ext cx="8272866" cy="464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60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Beachhead</a:t>
            </a:r>
            <a:endParaRPr lang="en-US" dirty="0"/>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861" y="3245474"/>
            <a:ext cx="4716739" cy="33852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beachhead market"/>
          <p:cNvPicPr>
            <a:picLocks noChangeAspect="1" noChangeArrowheads="1"/>
          </p:cNvPicPr>
          <p:nvPr/>
        </p:nvPicPr>
        <p:blipFill rotWithShape="1">
          <a:blip r:embed="rId4">
            <a:extLst>
              <a:ext uri="{28A0092B-C50C-407E-A947-70E740481C1C}">
                <a14:useLocalDpi xmlns:a14="http://schemas.microsoft.com/office/drawing/2010/main" val="0"/>
              </a:ext>
            </a:extLst>
          </a:blip>
          <a:srcRect l="11563" r="11055" b="26501"/>
          <a:stretch/>
        </p:blipFill>
        <p:spPr bwMode="auto">
          <a:xfrm>
            <a:off x="1024568" y="1920421"/>
            <a:ext cx="5660571" cy="289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69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Intensity</a:t>
            </a:r>
            <a:endParaRPr lang="en-US"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371" y="260709"/>
            <a:ext cx="5809797" cy="633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2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556" y="1492525"/>
            <a:ext cx="9455623" cy="48932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00" dirty="0" smtClean="0"/>
              <a:t>Long Development Cycles &amp; Regulatory Hurdles</a:t>
            </a:r>
            <a:endParaRPr lang="en-US" sz="4000" dirty="0"/>
          </a:p>
        </p:txBody>
      </p:sp>
    </p:spTree>
    <p:extLst>
      <p:ext uri="{BB962C8B-B14F-4D97-AF65-F5344CB8AC3E}">
        <p14:creationId xmlns:p14="http://schemas.microsoft.com/office/powerpoint/2010/main" val="3287923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1677</Words>
  <Application>Microsoft Office PowerPoint</Application>
  <PresentationFormat>Widescreen</PresentationFormat>
  <Paragraphs>87</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Founder’s Curse and Other Special Challenges</vt:lpstr>
      <vt:lpstr>Special Challenges for Technology-Based Innovation &amp; Entrepreneurship</vt:lpstr>
      <vt:lpstr>Founder’s Curse</vt:lpstr>
      <vt:lpstr>Founder’s Curse:  Losses Loom Larger than Gains</vt:lpstr>
      <vt:lpstr>Founder’s Curse:  A Difference in Perspective</vt:lpstr>
      <vt:lpstr>Intellectual Property</vt:lpstr>
      <vt:lpstr>Establishing a Beachhead</vt:lpstr>
      <vt:lpstr>Capital Intensity</vt:lpstr>
      <vt:lpstr>Long Development Cycles &amp; Regulatory Hurdles</vt:lpstr>
      <vt:lpstr>Complex Value Chains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Tlaseca, Nathan Lisandro</dc:creator>
  <cp:lastModifiedBy>Freeman, Daniel</cp:lastModifiedBy>
  <cp:revision>38</cp:revision>
  <dcterms:created xsi:type="dcterms:W3CDTF">2017-06-21T18:21:54Z</dcterms:created>
  <dcterms:modified xsi:type="dcterms:W3CDTF">2020-03-22T15:28:01Z</dcterms:modified>
</cp:coreProperties>
</file>