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309" r:id="rId3"/>
    <p:sldId id="310" r:id="rId4"/>
    <p:sldId id="295" r:id="rId5"/>
    <p:sldId id="298" r:id="rId6"/>
    <p:sldId id="306" r:id="rId7"/>
    <p:sldId id="301" r:id="rId8"/>
    <p:sldId id="302" r:id="rId9"/>
    <p:sldId id="303" r:id="rId10"/>
    <p:sldId id="311" r:id="rId11"/>
    <p:sldId id="30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E"/>
    <a:srgbClr val="645AA4"/>
    <a:srgbClr val="D2436C"/>
    <a:srgbClr val="ADCD41"/>
    <a:srgbClr val="FEDF1A"/>
    <a:srgbClr val="FFC317"/>
    <a:srgbClr val="0854A0"/>
    <a:srgbClr val="5A8E22"/>
    <a:srgbClr val="002663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4685" autoAdjust="0"/>
  </p:normalViewPr>
  <p:slideViewPr>
    <p:cSldViewPr snapToGrid="0">
      <p:cViewPr varScale="1">
        <p:scale>
          <a:sx n="66" d="100"/>
          <a:sy n="66" d="100"/>
        </p:scale>
        <p:origin x="2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045704-C7CF-4B6C-AB22-5F771861E84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BE0735-D35C-493E-95EE-3788DD48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9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0735-D35C-493E-95EE-3788DD48E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1755"/>
            <a:ext cx="9144000" cy="1835200"/>
          </a:xfrm>
        </p:spPr>
        <p:txBody>
          <a:bodyPr anchor="b"/>
          <a:lstStyle>
            <a:lvl1pPr algn="ctr">
              <a:defRPr sz="6000" b="1">
                <a:solidFill>
                  <a:srgbClr val="0854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6339"/>
            <a:ext cx="9144000" cy="10309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546382" y="6300712"/>
            <a:ext cx="709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baseline="0" dirty="0" smtClean="0">
                <a:solidFill>
                  <a:srgbClr val="0854A0"/>
                </a:solidFill>
              </a:rPr>
              <a:t>Empowering world changers through entrepreneurship education</a:t>
            </a:r>
            <a:r>
              <a:rPr lang="en-US" sz="1800" i="0" dirty="0" smtClean="0">
                <a:solidFill>
                  <a:srgbClr val="0854A0"/>
                </a:solidFill>
              </a:rPr>
              <a:t>.</a:t>
            </a:r>
            <a:endParaRPr lang="en-US" sz="1800" i="0" dirty="0">
              <a:solidFill>
                <a:srgbClr val="0854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84" y="462476"/>
            <a:ext cx="5505938" cy="1355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63651"/>
            <a:ext cx="12192000" cy="94349"/>
          </a:xfrm>
          <a:prstGeom prst="rect">
            <a:avLst/>
          </a:prstGeom>
          <a:gradFill>
            <a:gsLst>
              <a:gs pos="0">
                <a:srgbClr val="F28726"/>
              </a:gs>
              <a:gs pos="100000">
                <a:srgbClr val="D7294E"/>
              </a:gs>
              <a:gs pos="21000">
                <a:srgbClr val="FFD92E"/>
              </a:gs>
              <a:gs pos="82000">
                <a:srgbClr val="6C388A"/>
              </a:gs>
              <a:gs pos="61000">
                <a:srgbClr val="0B5C9D"/>
              </a:gs>
              <a:gs pos="40000">
                <a:srgbClr val="6DB83E"/>
              </a:gs>
            </a:gsLst>
            <a:lin ang="189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568" y="376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568" y="17023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4086" y="6344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01CA-4700-4A25-BDA2-A4540B46A2A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6" y="6012687"/>
            <a:ext cx="2833143" cy="6973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flipH="1" flipV="1">
            <a:off x="481748" y="177280"/>
            <a:ext cx="115412" cy="5691676"/>
          </a:xfrm>
          <a:prstGeom prst="rect">
            <a:avLst/>
          </a:prstGeom>
          <a:gradFill>
            <a:gsLst>
              <a:gs pos="0">
                <a:srgbClr val="F28726"/>
              </a:gs>
              <a:gs pos="100000">
                <a:srgbClr val="D7294E"/>
              </a:gs>
              <a:gs pos="21000">
                <a:srgbClr val="FFD92E"/>
              </a:gs>
              <a:gs pos="82000">
                <a:srgbClr val="6C388A"/>
              </a:gs>
              <a:gs pos="61000">
                <a:srgbClr val="0B5C9D"/>
              </a:gs>
              <a:gs pos="40000">
                <a:srgbClr val="6DB83E"/>
              </a:gs>
            </a:gsLst>
            <a:lin ang="189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854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58" y="2652388"/>
            <a:ext cx="11313994" cy="1470025"/>
          </a:xfrm>
        </p:spPr>
        <p:txBody>
          <a:bodyPr anchor="ctr" anchorCtr="0">
            <a:noAutofit/>
          </a:bodyPr>
          <a:lstStyle/>
          <a:p>
            <a:r>
              <a:rPr lang="en-US" sz="5000" dirty="0" smtClean="0"/>
              <a:t>Corporate</a:t>
            </a:r>
            <a:r>
              <a:rPr lang="en-US" sz="5000" dirty="0" smtClean="0"/>
              <a:t> </a:t>
            </a:r>
            <a:r>
              <a:rPr lang="en-US" sz="5000" dirty="0" smtClean="0"/>
              <a:t>Innovation &amp; </a:t>
            </a:r>
            <a:r>
              <a:rPr lang="en-US" sz="5000" dirty="0" smtClean="0"/>
              <a:t>Intra</a:t>
            </a:r>
            <a:r>
              <a:rPr lang="en-US" sz="5000" dirty="0" smtClean="0"/>
              <a:t>preneurship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225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1"/>
    </mc:Choice>
    <mc:Fallback xmlns="">
      <p:transition spd="slow" advTm="81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Innovation Drives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en-US" dirty="0" smtClean="0"/>
              <a:t>Breakthrough</a:t>
            </a:r>
            <a:r>
              <a:rPr dirty="0" smtClean="0"/>
              <a:t> </a:t>
            </a:r>
            <a:r>
              <a:rPr dirty="0"/>
              <a:t>Innovation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 that </a:t>
            </a:r>
            <a:r>
              <a:rPr lang="en-US" dirty="0" smtClean="0"/>
              <a:t>creates new markets </a:t>
            </a:r>
            <a:r>
              <a:rPr lang="en-US" dirty="0"/>
              <a:t>and value </a:t>
            </a:r>
            <a:r>
              <a:rPr lang="en-US" dirty="0" smtClean="0"/>
              <a:t>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18" t="7614" r="15565" b="661"/>
          <a:stretch/>
        </p:blipFill>
        <p:spPr>
          <a:xfrm>
            <a:off x="1134318" y="2544339"/>
            <a:ext cx="3414533" cy="2435940"/>
          </a:xfrm>
          <a:prstGeom prst="rect">
            <a:avLst/>
          </a:prstGeom>
        </p:spPr>
      </p:pic>
      <p:pic>
        <p:nvPicPr>
          <p:cNvPr id="2050" name="Picture 2" descr="3 Top Artificial Intelligence Stocks to Watch in March |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8" y="2531496"/>
            <a:ext cx="4352764" cy="24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049" y="2884349"/>
            <a:ext cx="2619375" cy="1743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031" y="4980279"/>
            <a:ext cx="266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printing of metals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57559" y="4980279"/>
            <a:ext cx="266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85643" y="4980279"/>
            <a:ext cx="266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iopharmaceuticals &amp; biomedicines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4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Intrapreneurship</a:t>
            </a:r>
            <a:r>
              <a:rPr lang="en-US" dirty="0" smtClean="0"/>
              <a:t>: behaving like an entrepreneur while working within an established company (or organization)</a:t>
            </a:r>
          </a:p>
          <a:p>
            <a:r>
              <a:rPr lang="en-US" b="1" u="sng" dirty="0" err="1" smtClean="0"/>
              <a:t>Intrapreneur</a:t>
            </a:r>
            <a:r>
              <a:rPr lang="en-US" dirty="0"/>
              <a:t>: </a:t>
            </a:r>
            <a:r>
              <a:rPr lang="en-US" dirty="0" smtClean="0"/>
              <a:t>an </a:t>
            </a:r>
            <a:r>
              <a:rPr lang="en-US" dirty="0"/>
              <a:t>employee who is given financial support and autonomy to create new products, services and systems for the benefit of </a:t>
            </a:r>
            <a:r>
              <a:rPr lang="en-US" dirty="0" smtClean="0"/>
              <a:t>the company</a:t>
            </a:r>
          </a:p>
          <a:p>
            <a:r>
              <a:rPr lang="en-US" dirty="0" smtClean="0"/>
              <a:t>Recruiting, supporting and rewarding </a:t>
            </a:r>
            <a:r>
              <a:rPr lang="en-US" dirty="0" err="1" smtClean="0"/>
              <a:t>intrapreneurs</a:t>
            </a:r>
            <a:r>
              <a:rPr lang="en-US" dirty="0" smtClean="0"/>
              <a:t> is critical for companies seeking to keep pace with the rate of external innovation</a:t>
            </a:r>
          </a:p>
          <a:p>
            <a:r>
              <a:rPr lang="en-US" dirty="0" smtClean="0"/>
              <a:t>To be successful, </a:t>
            </a:r>
            <a:r>
              <a:rPr lang="en-US" dirty="0" err="1" smtClean="0"/>
              <a:t>intrapreneurs</a:t>
            </a:r>
            <a:r>
              <a:rPr lang="en-US" dirty="0" smtClean="0"/>
              <a:t> must possess the same general mindset &amp; skillset as entrepreneurs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9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14" y="123643"/>
            <a:ext cx="10827908" cy="1325563"/>
          </a:xfrm>
        </p:spPr>
        <p:txBody>
          <a:bodyPr/>
          <a:lstStyle/>
          <a:p>
            <a:r>
              <a:rPr lang="en-US" dirty="0" smtClean="0"/>
              <a:t>The Accelerating Pace of Tech-Driven Change is Shortening Corporate Lifespans</a:t>
            </a:r>
            <a:endParaRPr lang="en-US" dirty="0"/>
          </a:p>
        </p:txBody>
      </p:sp>
      <p:pic>
        <p:nvPicPr>
          <p:cNvPr id="1026" name="Picture 2" descr="B071bc6c d441 424c bf93 702f0e213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58" y="1449206"/>
            <a:ext cx="7344820" cy="53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Innovation Imperative for Future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successful in the future, a company’s rate of internal innovation must exceed the rate of external innovation</a:t>
            </a:r>
          </a:p>
          <a:p>
            <a:r>
              <a:rPr lang="en-US" dirty="0" smtClean="0"/>
              <a:t>Otherwise, the company will become less competitive (and therefore less successful)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nnovation within boundaries &amp; conf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Corporate </a:t>
            </a:r>
            <a:r>
              <a:rPr dirty="0" smtClean="0"/>
              <a:t>Innovation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Takes places within the boundaries (and confines) of existing aspects of the company, including: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Geography (places of business)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Markets, products and brands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Customers/consumers</a:t>
            </a:r>
            <a:endParaRPr lang="en-US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Personnel expertise and capabilities</a:t>
            </a:r>
            <a:endParaRPr lang="en-US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Infrastructure &amp; resources</a:t>
            </a:r>
            <a:endParaRPr lang="en-US" dirty="0"/>
          </a:p>
          <a:p>
            <a:endParaRPr lang="en-US" dirty="0"/>
          </a:p>
        </p:txBody>
      </p:sp>
      <p:sp>
        <p:nvSpPr>
          <p:cNvPr id="227" name="Existing business…"/>
          <p:cNvSpPr txBox="1"/>
          <p:nvPr/>
        </p:nvSpPr>
        <p:spPr>
          <a:xfrm>
            <a:off x="4568777" y="1920240"/>
            <a:ext cx="12317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9" rIns="6095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3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nect + Develop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/>
          </a:lstStyle>
          <a:p>
            <a:pPr algn="l"/>
            <a:r>
              <a:rPr dirty="0"/>
              <a:t>What are you going to innovate?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568" y="1450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typically think in terms of product innovation, but the innovation imperative applies to </a:t>
            </a:r>
            <a:r>
              <a:rPr lang="en-US" u="sng" dirty="0" smtClean="0"/>
              <a:t>all aspects </a:t>
            </a:r>
            <a:r>
              <a:rPr lang="en-US" dirty="0" smtClean="0"/>
              <a:t>of a company’s operations including its:</a:t>
            </a:r>
          </a:p>
          <a:p>
            <a:r>
              <a:rPr lang="en-US" dirty="0" smtClean="0"/>
              <a:t>Business model</a:t>
            </a:r>
          </a:p>
          <a:p>
            <a:r>
              <a:rPr lang="en-US" dirty="0" smtClean="0"/>
              <a:t>Production/service delivery processes</a:t>
            </a:r>
          </a:p>
          <a:p>
            <a:r>
              <a:rPr lang="en-US" dirty="0" smtClean="0"/>
              <a:t>Internal procedures &amp; workflows</a:t>
            </a:r>
          </a:p>
          <a:p>
            <a:r>
              <a:rPr lang="en-US" dirty="0" smtClean="0"/>
              <a:t>HR/talent development programs</a:t>
            </a:r>
          </a:p>
          <a:p>
            <a:r>
              <a:rPr lang="en-US" dirty="0" smtClean="0"/>
              <a:t>IT, accounting &amp; other internal systems</a:t>
            </a:r>
          </a:p>
          <a:p>
            <a:endParaRPr lang="en-US" dirty="0" smtClean="0"/>
          </a:p>
        </p:txBody>
      </p:sp>
      <p:pic>
        <p:nvPicPr>
          <p:cNvPr id="234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5462" y="3394838"/>
            <a:ext cx="3909657" cy="28031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532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onnect + Develop Examples"/>
          <p:cNvSpPr txBox="1">
            <a:spLocks noGrp="1"/>
          </p:cNvSpPr>
          <p:nvPr>
            <p:ph type="title"/>
          </p:nvPr>
        </p:nvSpPr>
        <p:spPr>
          <a:xfrm>
            <a:off x="1024568" y="376824"/>
            <a:ext cx="10515600" cy="847897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pPr algn="l"/>
            <a:r>
              <a:rPr dirty="0"/>
              <a:t>The </a:t>
            </a:r>
            <a:r>
              <a:rPr lang="en-US" dirty="0" smtClean="0"/>
              <a:t>(Product) </a:t>
            </a:r>
            <a:r>
              <a:rPr dirty="0" smtClean="0"/>
              <a:t>Innovation </a:t>
            </a:r>
            <a:r>
              <a:rPr dirty="0"/>
              <a:t>Matrix</a:t>
            </a:r>
          </a:p>
        </p:txBody>
      </p:sp>
      <p:graphicFrame>
        <p:nvGraphicFramePr>
          <p:cNvPr id="245" name="Table"/>
          <p:cNvGraphicFramePr/>
          <p:nvPr>
            <p:extLst>
              <p:ext uri="{D42A27DB-BD31-4B8C-83A1-F6EECF244321}">
                <p14:modId xmlns:p14="http://schemas.microsoft.com/office/powerpoint/2010/main" val="725661071"/>
              </p:ext>
            </p:extLst>
          </p:nvPr>
        </p:nvGraphicFramePr>
        <p:xfrm>
          <a:off x="4371941" y="1401951"/>
          <a:ext cx="4659906" cy="3903858"/>
        </p:xfrm>
        <a:graphic>
          <a:graphicData uri="http://schemas.openxmlformats.org/drawingml/2006/table">
            <a:tbl>
              <a:tblPr/>
              <a:tblGrid>
                <a:gridCol w="232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929"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solidFill>
                      <a:srgbClr val="006DA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solidFill>
                      <a:srgbClr val="006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929"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solidFill>
                      <a:srgbClr val="006DA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solidFill>
                      <a:srgbClr val="006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" name="Basic…"/>
          <p:cNvSpPr txBox="1"/>
          <p:nvPr/>
        </p:nvSpPr>
        <p:spPr>
          <a:xfrm>
            <a:off x="4783406" y="3807894"/>
            <a:ext cx="1550675" cy="984879"/>
          </a:xfrm>
          <a:prstGeom prst="rect">
            <a:avLst/>
          </a:prstGeom>
          <a:solidFill>
            <a:srgbClr val="006DA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Basic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Research </a:t>
            </a:r>
          </a:p>
        </p:txBody>
      </p:sp>
      <p:sp>
        <p:nvSpPr>
          <p:cNvPr id="247" name="Sustaining…"/>
          <p:cNvSpPr txBox="1"/>
          <p:nvPr/>
        </p:nvSpPr>
        <p:spPr>
          <a:xfrm>
            <a:off x="6984173" y="1911655"/>
            <a:ext cx="1732520" cy="984879"/>
          </a:xfrm>
          <a:prstGeom prst="rect">
            <a:avLst/>
          </a:prstGeom>
          <a:solidFill>
            <a:srgbClr val="006DA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Sustaining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Innovation</a:t>
            </a:r>
          </a:p>
        </p:txBody>
      </p:sp>
      <p:sp>
        <p:nvSpPr>
          <p:cNvPr id="248" name="Breakthrough…"/>
          <p:cNvSpPr txBox="1"/>
          <p:nvPr/>
        </p:nvSpPr>
        <p:spPr>
          <a:xfrm>
            <a:off x="4469464" y="1911654"/>
            <a:ext cx="2168023" cy="984879"/>
          </a:xfrm>
          <a:prstGeom prst="rect">
            <a:avLst/>
          </a:prstGeom>
          <a:solidFill>
            <a:srgbClr val="006DA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 smtClean="0"/>
              <a:t>Breakthrough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 smtClean="0"/>
              <a:t>Innovation </a:t>
            </a:r>
            <a:endParaRPr sz="2800" b="1" dirty="0"/>
          </a:p>
        </p:txBody>
      </p:sp>
      <p:sp>
        <p:nvSpPr>
          <p:cNvPr id="249" name="Disruptive…"/>
          <p:cNvSpPr txBox="1"/>
          <p:nvPr/>
        </p:nvSpPr>
        <p:spPr>
          <a:xfrm>
            <a:off x="6944613" y="3809962"/>
            <a:ext cx="1814273" cy="984879"/>
          </a:xfrm>
          <a:prstGeom prst="rect">
            <a:avLst/>
          </a:prstGeom>
          <a:solidFill>
            <a:srgbClr val="006DA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Disruptive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sz="2800" b="1" dirty="0"/>
              <a:t>Innovation </a:t>
            </a:r>
          </a:p>
        </p:txBody>
      </p:sp>
      <p:sp>
        <p:nvSpPr>
          <p:cNvPr id="250" name="Not Well Defined"/>
          <p:cNvSpPr txBox="1"/>
          <p:nvPr/>
        </p:nvSpPr>
        <p:spPr>
          <a:xfrm>
            <a:off x="4578114" y="5464259"/>
            <a:ext cx="1950721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1500"/>
            </a:lvl1pPr>
          </a:lstStyle>
          <a:p>
            <a:r>
              <a:rPr sz="2000" b="1" dirty="0"/>
              <a:t>Not Well Defined</a:t>
            </a:r>
          </a:p>
        </p:txBody>
      </p:sp>
      <p:sp>
        <p:nvSpPr>
          <p:cNvPr id="251" name="Well Defined"/>
          <p:cNvSpPr txBox="1"/>
          <p:nvPr/>
        </p:nvSpPr>
        <p:spPr>
          <a:xfrm>
            <a:off x="7101096" y="5464259"/>
            <a:ext cx="1498674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1500"/>
            </a:lvl1pPr>
          </a:lstStyle>
          <a:p>
            <a:r>
              <a:rPr sz="2000" b="1"/>
              <a:t>Well Defined</a:t>
            </a:r>
          </a:p>
        </p:txBody>
      </p:sp>
      <p:sp>
        <p:nvSpPr>
          <p:cNvPr id="252" name="Not Well Defined"/>
          <p:cNvSpPr txBox="1"/>
          <p:nvPr/>
        </p:nvSpPr>
        <p:spPr>
          <a:xfrm rot="16200000">
            <a:off x="2832152" y="4090580"/>
            <a:ext cx="1950721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1500"/>
            </a:lvl1pPr>
          </a:lstStyle>
          <a:p>
            <a:r>
              <a:rPr sz="2000" b="1" dirty="0"/>
              <a:t>Not Well Defined</a:t>
            </a:r>
          </a:p>
        </p:txBody>
      </p:sp>
      <p:sp>
        <p:nvSpPr>
          <p:cNvPr id="253" name="Well Defined"/>
          <p:cNvSpPr txBox="1"/>
          <p:nvPr/>
        </p:nvSpPr>
        <p:spPr>
          <a:xfrm rot="16200000">
            <a:off x="3050428" y="2188652"/>
            <a:ext cx="1498674" cy="43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sz="1500"/>
            </a:lvl1pPr>
          </a:lstStyle>
          <a:p>
            <a:r>
              <a:rPr sz="2000" b="1"/>
              <a:t>Well Defined</a:t>
            </a:r>
          </a:p>
        </p:txBody>
      </p:sp>
      <p:sp>
        <p:nvSpPr>
          <p:cNvPr id="254" name="Problem"/>
          <p:cNvSpPr txBox="1"/>
          <p:nvPr/>
        </p:nvSpPr>
        <p:spPr>
          <a:xfrm>
            <a:off x="951308" y="2679004"/>
            <a:ext cx="2212040" cy="171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noAutofit/>
          </a:bodyPr>
          <a:lstStyle/>
          <a:p>
            <a:pPr algn="ctr"/>
            <a:r>
              <a:rPr lang="en-US" sz="2800" b="1" dirty="0" smtClean="0"/>
              <a:t>How well is the problem defined?</a:t>
            </a:r>
            <a:endParaRPr sz="2800" b="1" dirty="0"/>
          </a:p>
        </p:txBody>
      </p:sp>
      <p:sp>
        <p:nvSpPr>
          <p:cNvPr id="13" name="Problem"/>
          <p:cNvSpPr txBox="1"/>
          <p:nvPr/>
        </p:nvSpPr>
        <p:spPr>
          <a:xfrm>
            <a:off x="2759888" y="6052427"/>
            <a:ext cx="7537893" cy="779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7" tIns="60957" rIns="60957" bIns="60957">
            <a:noAutofit/>
          </a:bodyPr>
          <a:lstStyle/>
          <a:p>
            <a:pPr algn="ctr"/>
            <a:r>
              <a:rPr lang="en-US" sz="2800" b="1" dirty="0" smtClean="0"/>
              <a:t>How well is the domain defined?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11056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Innovation Drives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en-US" dirty="0" smtClean="0"/>
              <a:t>Sustaining </a:t>
            </a:r>
            <a:r>
              <a:rPr dirty="0" smtClean="0"/>
              <a:t>Innovation 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that happens on an incremental basis</a:t>
            </a:r>
            <a:endParaRPr lang="en-US" dirty="0"/>
          </a:p>
        </p:txBody>
      </p:sp>
      <p:pic>
        <p:nvPicPr>
          <p:cNvPr id="26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061534" y="2844059"/>
            <a:ext cx="2359787" cy="235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2316" y="2844059"/>
            <a:ext cx="2359556" cy="235955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Line"/>
          <p:cNvSpPr/>
          <p:nvPr/>
        </p:nvSpPr>
        <p:spPr>
          <a:xfrm>
            <a:off x="5569983" y="4023836"/>
            <a:ext cx="1125009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311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Innovation Drives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en-US" dirty="0" smtClean="0"/>
              <a:t>Transforming </a:t>
            </a:r>
            <a:r>
              <a:rPr dirty="0" smtClean="0"/>
              <a:t>Innovation 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between sustaining (incremental) and disruptive – significantly shifts consumption patterns, but does not fundamentally disrupt the market or value chain</a:t>
            </a:r>
            <a:endParaRPr lang="en-US" dirty="0"/>
          </a:p>
        </p:txBody>
      </p:sp>
      <p:pic>
        <p:nvPicPr>
          <p:cNvPr id="26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432" y="3243372"/>
            <a:ext cx="2706580" cy="227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9182" y="3027950"/>
            <a:ext cx="2706581" cy="2706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Line"/>
          <p:cNvSpPr/>
          <p:nvPr/>
        </p:nvSpPr>
        <p:spPr>
          <a:xfrm>
            <a:off x="5550951" y="4381240"/>
            <a:ext cx="1125009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708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Innovation Drives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algn="l"/>
            <a:r>
              <a:rPr lang="en-US" dirty="0" smtClean="0"/>
              <a:t>Disruptive</a:t>
            </a:r>
            <a:r>
              <a:rPr dirty="0" smtClean="0"/>
              <a:t> </a:t>
            </a:r>
            <a:r>
              <a:rPr dirty="0"/>
              <a:t>Innovation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 that </a:t>
            </a:r>
            <a:r>
              <a:rPr lang="en-US" dirty="0" smtClean="0"/>
              <a:t>creates a new market </a:t>
            </a:r>
            <a:r>
              <a:rPr lang="en-US" dirty="0"/>
              <a:t>and value network and eventually disrupts an existing market and value network</a:t>
            </a:r>
            <a:endParaRPr lang="en-US" dirty="0"/>
          </a:p>
        </p:txBody>
      </p:sp>
      <p:pic>
        <p:nvPicPr>
          <p:cNvPr id="27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020" y="3377812"/>
            <a:ext cx="2667781" cy="1998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9706" y="3255573"/>
            <a:ext cx="2242739" cy="224273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Line"/>
          <p:cNvSpPr/>
          <p:nvPr/>
        </p:nvSpPr>
        <p:spPr>
          <a:xfrm>
            <a:off x="5577249" y="4376943"/>
            <a:ext cx="1125009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2512020" y="5498310"/>
            <a:ext cx="266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ooth whitening by dentist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7184" y="5498310"/>
            <a:ext cx="266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whitening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318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Corporate Innovation &amp; Intrapreneurship</vt:lpstr>
      <vt:lpstr>The Accelerating Pace of Tech-Driven Change is Shortening Corporate Lifespans</vt:lpstr>
      <vt:lpstr>An Innovation Imperative for Future Success</vt:lpstr>
      <vt:lpstr>Corporate Innovation</vt:lpstr>
      <vt:lpstr>What are you going to innovate?</vt:lpstr>
      <vt:lpstr>The (Product) Innovation Matrix</vt:lpstr>
      <vt:lpstr>Sustaining Innovation </vt:lpstr>
      <vt:lpstr>Transforming Innovation </vt:lpstr>
      <vt:lpstr>Disruptive Innovation </vt:lpstr>
      <vt:lpstr>Breakthrough Innovation </vt:lpstr>
      <vt:lpstr>Intrapreneurship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Tlaseca, Nathan Lisandro</dc:creator>
  <cp:lastModifiedBy>Freeman, Daniel</cp:lastModifiedBy>
  <cp:revision>36</cp:revision>
  <cp:lastPrinted>2019-02-25T05:25:54Z</cp:lastPrinted>
  <dcterms:created xsi:type="dcterms:W3CDTF">2017-06-21T18:21:54Z</dcterms:created>
  <dcterms:modified xsi:type="dcterms:W3CDTF">2020-04-07T18:54:01Z</dcterms:modified>
</cp:coreProperties>
</file>