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1" r:id="rId2"/>
    <p:sldId id="302" r:id="rId3"/>
    <p:sldId id="303" r:id="rId4"/>
    <p:sldId id="304" r:id="rId5"/>
    <p:sldId id="305" r:id="rId6"/>
    <p:sldId id="30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5AA4"/>
    <a:srgbClr val="D2436C"/>
    <a:srgbClr val="006DAE"/>
    <a:srgbClr val="ADCD41"/>
    <a:srgbClr val="FEDF1A"/>
    <a:srgbClr val="FFC317"/>
    <a:srgbClr val="0854A0"/>
    <a:srgbClr val="5A8E22"/>
    <a:srgbClr val="002663"/>
    <a:srgbClr val="FFD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61" d="100"/>
          <a:sy n="61" d="100"/>
        </p:scale>
        <p:origin x="78"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045704-C7CF-4B6C-AB22-5F771861E848}" type="datetimeFigureOut">
              <a:rPr lang="en-US" smtClean="0"/>
              <a:t>8/19/2019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E0735-D35C-493E-95EE-3788DD48E7A3}" type="slidenum">
              <a:rPr lang="en-US" smtClean="0"/>
              <a:t>‹#›</a:t>
            </a:fld>
            <a:endParaRPr lang="en-US"/>
          </a:p>
        </p:txBody>
      </p:sp>
    </p:spTree>
    <p:extLst>
      <p:ext uri="{BB962C8B-B14F-4D97-AF65-F5344CB8AC3E}">
        <p14:creationId xmlns:p14="http://schemas.microsoft.com/office/powerpoint/2010/main" val="3343799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A3AC8C-085D-458D-BE3A-AD7A73454167}" type="slidenum">
              <a:rPr lang="en-US" smtClean="0"/>
              <a:t>1</a:t>
            </a:fld>
            <a:endParaRPr lang="en-US"/>
          </a:p>
        </p:txBody>
      </p:sp>
    </p:spTree>
    <p:extLst>
      <p:ext uri="{BB962C8B-B14F-4D97-AF65-F5344CB8AC3E}">
        <p14:creationId xmlns:p14="http://schemas.microsoft.com/office/powerpoint/2010/main" val="757647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you think about entrepreneurship, what comes to mind?</a:t>
            </a:r>
            <a:endParaRPr lang="en-US" dirty="0"/>
          </a:p>
        </p:txBody>
      </p:sp>
      <p:sp>
        <p:nvSpPr>
          <p:cNvPr id="4" name="Slide Number Placeholder 3"/>
          <p:cNvSpPr>
            <a:spLocks noGrp="1"/>
          </p:cNvSpPr>
          <p:nvPr>
            <p:ph type="sldNum" sz="quarter" idx="10"/>
          </p:nvPr>
        </p:nvSpPr>
        <p:spPr/>
        <p:txBody>
          <a:bodyPr/>
          <a:lstStyle/>
          <a:p>
            <a:fld id="{F2604AF6-0CDF-41D5-AA8B-82F70B4E7EE5}" type="slidenum">
              <a:rPr lang="en-US" smtClean="0"/>
              <a:t>2</a:t>
            </a:fld>
            <a:endParaRPr lang="en-US"/>
          </a:p>
        </p:txBody>
      </p:sp>
    </p:spTree>
    <p:extLst>
      <p:ext uri="{BB962C8B-B14F-4D97-AF65-F5344CB8AC3E}">
        <p14:creationId xmlns:p14="http://schemas.microsoft.com/office/powerpoint/2010/main" val="3918244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most people think about entrepreneurship they think about things like…starting</a:t>
            </a:r>
            <a:r>
              <a:rPr lang="en-US" baseline="0" dirty="0" smtClean="0"/>
              <a:t> new businesses, being your own boss, etc.</a:t>
            </a:r>
            <a:endParaRPr lang="en-US" dirty="0" smtClean="0"/>
          </a:p>
          <a:p>
            <a:endParaRPr lang="en-US" dirty="0" smtClean="0"/>
          </a:p>
          <a:p>
            <a:r>
              <a:rPr lang="en-US" dirty="0" smtClean="0"/>
              <a:t>These things are certainly part of the</a:t>
            </a:r>
            <a:r>
              <a:rPr lang="en-US" baseline="0" dirty="0" smtClean="0"/>
              <a:t> domain of entrepreneurship, but they are just a narrow slice that really misses its essence and impact.</a:t>
            </a:r>
          </a:p>
          <a:p>
            <a:endParaRPr lang="en-US" baseline="0" dirty="0" smtClean="0"/>
          </a:p>
          <a:p>
            <a:r>
              <a:rPr lang="en-US" baseline="0" dirty="0" smtClean="0"/>
              <a:t>The Horn Program’s conception of entrepreneurship views it as pursing the creation, delivery and capture of value from new ideas. Viewed from this perspective, entrepreneurial education is a powerful platform for unleashing creativity, developing resourcefulness and leadership, and ultimately empowering students to make the world they want to live in. </a:t>
            </a:r>
          </a:p>
          <a:p>
            <a:endParaRPr lang="en-US" baseline="0" dirty="0" smtClean="0"/>
          </a:p>
          <a:p>
            <a:r>
              <a:rPr lang="en-US" baseline="0" dirty="0" smtClean="0"/>
              <a:t>Even for jobs that don’t yet exist, these characteristics and skills are certain to be in demand. Therefore, a big part of the Horn Program’s purpose is to create world class opportunities for everyone to realize the benefits of entrepreneurial education – not to be entrepreneurs, but to be entrepreneurial.</a:t>
            </a:r>
            <a:endParaRPr lang="en-US" dirty="0"/>
          </a:p>
        </p:txBody>
      </p:sp>
      <p:sp>
        <p:nvSpPr>
          <p:cNvPr id="4" name="Slide Number Placeholder 3"/>
          <p:cNvSpPr>
            <a:spLocks noGrp="1"/>
          </p:cNvSpPr>
          <p:nvPr>
            <p:ph type="sldNum" sz="quarter" idx="10"/>
          </p:nvPr>
        </p:nvSpPr>
        <p:spPr/>
        <p:txBody>
          <a:bodyPr/>
          <a:lstStyle/>
          <a:p>
            <a:fld id="{78A3AC8C-085D-458D-BE3A-AD7A73454167}" type="slidenum">
              <a:rPr lang="en-US" smtClean="0"/>
              <a:t>3</a:t>
            </a:fld>
            <a:endParaRPr lang="en-US"/>
          </a:p>
        </p:txBody>
      </p:sp>
    </p:spTree>
    <p:extLst>
      <p:ext uri="{BB962C8B-B14F-4D97-AF65-F5344CB8AC3E}">
        <p14:creationId xmlns:p14="http://schemas.microsoft.com/office/powerpoint/2010/main" val="128446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students to share</a:t>
            </a:r>
            <a:r>
              <a:rPr lang="en-US" baseline="0" dirty="0" smtClean="0"/>
              <a:t> their thoughts on what is needed to start an entrepreneurship journey. Money and an idea are likely to be the most common answers (a sarcastic thank you to Shark Tank for this unhelpful perception).</a:t>
            </a:r>
            <a:endParaRPr lang="en-US" dirty="0"/>
          </a:p>
        </p:txBody>
      </p:sp>
      <p:sp>
        <p:nvSpPr>
          <p:cNvPr id="4" name="Slide Number Placeholder 3"/>
          <p:cNvSpPr>
            <a:spLocks noGrp="1"/>
          </p:cNvSpPr>
          <p:nvPr>
            <p:ph type="sldNum" sz="quarter" idx="10"/>
          </p:nvPr>
        </p:nvSpPr>
        <p:spPr/>
        <p:txBody>
          <a:bodyPr/>
          <a:lstStyle/>
          <a:p>
            <a:fld id="{EFE527FF-0F24-41A4-9653-FAB3AE192787}" type="slidenum">
              <a:rPr lang="en-US" smtClean="0"/>
              <a:t>4</a:t>
            </a:fld>
            <a:endParaRPr lang="en-US"/>
          </a:p>
        </p:txBody>
      </p:sp>
    </p:spTree>
    <p:extLst>
      <p:ext uri="{BB962C8B-B14F-4D97-AF65-F5344CB8AC3E}">
        <p14:creationId xmlns:p14="http://schemas.microsoft.com/office/powerpoint/2010/main" val="1551689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subsequent sessions we will talk about the</a:t>
            </a:r>
            <a:r>
              <a:rPr lang="en-US" baseline="0" dirty="0" smtClean="0"/>
              <a:t> many ways to find/identify meaningful problems to solve through entrepreneurship.</a:t>
            </a:r>
            <a:endParaRPr lang="en-US" dirty="0"/>
          </a:p>
        </p:txBody>
      </p:sp>
      <p:sp>
        <p:nvSpPr>
          <p:cNvPr id="4" name="Slide Number Placeholder 3"/>
          <p:cNvSpPr>
            <a:spLocks noGrp="1"/>
          </p:cNvSpPr>
          <p:nvPr>
            <p:ph type="sldNum" sz="quarter" idx="10"/>
          </p:nvPr>
        </p:nvSpPr>
        <p:spPr/>
        <p:txBody>
          <a:bodyPr/>
          <a:lstStyle/>
          <a:p>
            <a:fld id="{EFE527FF-0F24-41A4-9653-FAB3AE192787}" type="slidenum">
              <a:rPr lang="en-US" smtClean="0"/>
              <a:t>6</a:t>
            </a:fld>
            <a:endParaRPr lang="en-US"/>
          </a:p>
        </p:txBody>
      </p:sp>
    </p:spTree>
    <p:extLst>
      <p:ext uri="{BB962C8B-B14F-4D97-AF65-F5344CB8AC3E}">
        <p14:creationId xmlns:p14="http://schemas.microsoft.com/office/powerpoint/2010/main" val="16372854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574714" y="6344951"/>
            <a:ext cx="2743200" cy="365125"/>
          </a:xfrm>
          <a:prstGeom prst="rect">
            <a:avLst/>
          </a:prstGeom>
        </p:spPr>
        <p:txBody>
          <a:bodyPr/>
          <a:lstStyle/>
          <a:p>
            <a:r>
              <a:rPr lang="en-US" dirty="0" smtClean="0"/>
              <a:t>September 17, 2018</a:t>
            </a:r>
            <a:endParaRPr lang="en-US" dirty="0"/>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
        <p:nvSpPr>
          <p:cNvPr id="10" name="TextBox 9"/>
          <p:cNvSpPr txBox="1"/>
          <p:nvPr userDrawn="1"/>
        </p:nvSpPr>
        <p:spPr>
          <a:xfrm>
            <a:off x="3182112" y="6369635"/>
            <a:ext cx="5827776" cy="369332"/>
          </a:xfrm>
          <a:prstGeom prst="rect">
            <a:avLst/>
          </a:prstGeom>
          <a:noFill/>
        </p:spPr>
        <p:txBody>
          <a:bodyPr wrap="square" rtlCol="0">
            <a:spAutoFit/>
          </a:bodyPr>
          <a:lstStyle/>
          <a:p>
            <a:pPr algn="ctr"/>
            <a:r>
              <a:rPr lang="en-US" sz="1800" i="0" dirty="0" smtClean="0">
                <a:solidFill>
                  <a:srgbClr val="0854A0"/>
                </a:solidFill>
              </a:rPr>
              <a:t>Built by entrepreneurs</a:t>
            </a:r>
            <a:r>
              <a:rPr lang="en-US" sz="1800" i="0" baseline="0" dirty="0" smtClean="0">
                <a:solidFill>
                  <a:srgbClr val="0854A0"/>
                </a:solidFill>
              </a:rPr>
              <a:t> to power a better world</a:t>
            </a:r>
            <a:r>
              <a:rPr lang="en-US" sz="1800" i="0" dirty="0" smtClean="0">
                <a:solidFill>
                  <a:srgbClr val="0854A0"/>
                </a:solidFill>
              </a:rPr>
              <a:t>.</a:t>
            </a:r>
            <a:endParaRPr lang="en-US" sz="1800" i="0" dirty="0">
              <a:solidFill>
                <a:srgbClr val="0854A0"/>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
        <p:nvSpPr>
          <p:cNvPr id="8" name="Rectangle 7"/>
          <p:cNvSpPr/>
          <p:nvPr userDrawn="1"/>
        </p:nvSpPr>
        <p:spPr>
          <a:xfrm>
            <a:off x="0" y="6763651"/>
            <a:ext cx="12192000" cy="94349"/>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568" y="376824"/>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24568" y="1702387"/>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496" y="6012687"/>
            <a:ext cx="2833143" cy="697389"/>
          </a:xfrm>
          <a:prstGeom prst="rect">
            <a:avLst/>
          </a:prstGeom>
        </p:spPr>
      </p:pic>
      <p:sp>
        <p:nvSpPr>
          <p:cNvPr id="7" name="Rectangle 6"/>
          <p:cNvSpPr/>
          <p:nvPr userDrawn="1"/>
        </p:nvSpPr>
        <p:spPr>
          <a:xfrm flipH="1" flipV="1">
            <a:off x="481748" y="177280"/>
            <a:ext cx="115412" cy="5691676"/>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854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4736" y="2448743"/>
            <a:ext cx="11405507" cy="1959300"/>
          </a:xfrm>
        </p:spPr>
        <p:txBody>
          <a:bodyPr>
            <a:noAutofit/>
          </a:bodyPr>
          <a:lstStyle/>
          <a:p>
            <a:r>
              <a:rPr lang="en-US" sz="6600" dirty="0" smtClean="0"/>
              <a:t>What is Entrepreneurship?</a:t>
            </a:r>
            <a:endParaRPr lang="en-US" dirty="0">
              <a:solidFill>
                <a:schemeClr val="accent1"/>
              </a:solidFill>
            </a:endParaRPr>
          </a:p>
        </p:txBody>
      </p:sp>
    </p:spTree>
    <p:extLst>
      <p:ext uri="{BB962C8B-B14F-4D97-AF65-F5344CB8AC3E}">
        <p14:creationId xmlns:p14="http://schemas.microsoft.com/office/powerpoint/2010/main" val="2260904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businessnewsdaily.com/images/i/000/007/742/original/LightBulbPeshkova.jpg?interpolation=lanczos-none&amp;fit=around%7C700:500"/>
          <p:cNvPicPr>
            <a:picLocks noChangeAspect="1" noChangeArrowheads="1"/>
          </p:cNvPicPr>
          <p:nvPr/>
        </p:nvPicPr>
        <p:blipFill rotWithShape="1">
          <a:blip r:embed="rId3">
            <a:extLst>
              <a:ext uri="{28A0092B-C50C-407E-A947-70E740481C1C}">
                <a14:useLocalDpi xmlns:a14="http://schemas.microsoft.com/office/drawing/2010/main" val="0"/>
              </a:ext>
            </a:extLst>
          </a:blip>
          <a:srcRect r="17719"/>
          <a:stretch/>
        </p:blipFill>
        <p:spPr bwMode="auto">
          <a:xfrm>
            <a:off x="112819" y="0"/>
            <a:ext cx="7417533"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12819" y="313765"/>
            <a:ext cx="7417533" cy="769441"/>
          </a:xfrm>
          <a:prstGeom prst="rect">
            <a:avLst/>
          </a:prstGeom>
          <a:noFill/>
        </p:spPr>
        <p:txBody>
          <a:bodyPr wrap="square" rtlCol="0">
            <a:spAutoFit/>
          </a:bodyPr>
          <a:lstStyle/>
          <a:p>
            <a:pPr algn="ctr"/>
            <a:r>
              <a:rPr lang="en-US" sz="4400" b="1" dirty="0">
                <a:solidFill>
                  <a:schemeClr val="bg1"/>
                </a:solidFill>
              </a:rPr>
              <a:t>What is entrepreneurship?</a:t>
            </a:r>
          </a:p>
        </p:txBody>
      </p:sp>
      <p:sp>
        <p:nvSpPr>
          <p:cNvPr id="4" name="TextBox 3"/>
          <p:cNvSpPr txBox="1"/>
          <p:nvPr/>
        </p:nvSpPr>
        <p:spPr>
          <a:xfrm>
            <a:off x="7678271" y="313765"/>
            <a:ext cx="4513729" cy="1754326"/>
          </a:xfrm>
          <a:prstGeom prst="rect">
            <a:avLst/>
          </a:prstGeom>
          <a:noFill/>
        </p:spPr>
        <p:txBody>
          <a:bodyPr wrap="square" rtlCol="0">
            <a:spAutoFit/>
          </a:bodyPr>
          <a:lstStyle/>
          <a:p>
            <a:r>
              <a:rPr lang="en-US" sz="3600" dirty="0" smtClean="0">
                <a:solidFill>
                  <a:srgbClr val="0070AF"/>
                </a:solidFill>
              </a:rPr>
              <a:t>Pursuing the creation, delivery &amp; capture of value from new ideas.</a:t>
            </a:r>
            <a:endParaRPr lang="en-US" sz="3600" dirty="0">
              <a:solidFill>
                <a:srgbClr val="0070AF"/>
              </a:solidFill>
            </a:endParaRPr>
          </a:p>
        </p:txBody>
      </p:sp>
      <p:sp>
        <p:nvSpPr>
          <p:cNvPr id="5" name="Content Placeholder 2"/>
          <p:cNvSpPr txBox="1">
            <a:spLocks/>
          </p:cNvSpPr>
          <p:nvPr/>
        </p:nvSpPr>
        <p:spPr>
          <a:xfrm>
            <a:off x="7678270" y="2710369"/>
            <a:ext cx="4513729" cy="219780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dirty="0" smtClean="0">
                <a:solidFill>
                  <a:srgbClr val="0070AF"/>
                </a:solidFill>
              </a:rPr>
              <a:t>Pursuing ideas and aspirations to create new possibilities for a better world.</a:t>
            </a:r>
            <a:endParaRPr lang="en-US" sz="3600" b="1" dirty="0">
              <a:solidFill>
                <a:srgbClr val="BBD531"/>
              </a:solidFill>
            </a:endParaRPr>
          </a:p>
        </p:txBody>
      </p:sp>
      <p:sp>
        <p:nvSpPr>
          <p:cNvPr id="6" name="Content Placeholder 2"/>
          <p:cNvSpPr txBox="1">
            <a:spLocks/>
          </p:cNvSpPr>
          <p:nvPr/>
        </p:nvSpPr>
        <p:spPr>
          <a:xfrm>
            <a:off x="7678269" y="5550455"/>
            <a:ext cx="4513729" cy="107576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dirty="0" smtClean="0">
                <a:solidFill>
                  <a:srgbClr val="0070AF"/>
                </a:solidFill>
              </a:rPr>
              <a:t>It is </a:t>
            </a:r>
            <a:r>
              <a:rPr lang="en-US" sz="3600" b="1" u="sng" dirty="0" smtClean="0">
                <a:solidFill>
                  <a:srgbClr val="5A8E22"/>
                </a:solidFill>
              </a:rPr>
              <a:t>MUCH</a:t>
            </a:r>
            <a:r>
              <a:rPr lang="en-US" sz="3600" dirty="0" smtClean="0">
                <a:solidFill>
                  <a:srgbClr val="0070AF"/>
                </a:solidFill>
              </a:rPr>
              <a:t> more than business.</a:t>
            </a:r>
            <a:endParaRPr lang="en-US" sz="3600" b="1" dirty="0">
              <a:solidFill>
                <a:srgbClr val="BBD531"/>
              </a:solidFill>
            </a:endParaRPr>
          </a:p>
        </p:txBody>
      </p:sp>
    </p:spTree>
    <p:extLst>
      <p:ext uri="{BB962C8B-B14F-4D97-AF65-F5344CB8AC3E}">
        <p14:creationId xmlns:p14="http://schemas.microsoft.com/office/powerpoint/2010/main" val="1402959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758952" y="1014955"/>
            <a:ext cx="11256264" cy="4058660"/>
          </a:xfrm>
          <a:prstGeom prst="ellipse">
            <a:avLst/>
          </a:prstGeom>
          <a:solidFill>
            <a:srgbClr val="EC8222">
              <a:alpha val="11000"/>
            </a:srgbClr>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lgn="ctr">
              <a:buFont typeface="Wingdings" panose="05000000000000000000" pitchFamily="2" charset="2"/>
              <a:buChar char="§"/>
            </a:pPr>
            <a:endParaRPr lang="en-US" sz="1350" dirty="0"/>
          </a:p>
        </p:txBody>
      </p:sp>
      <p:grpSp>
        <p:nvGrpSpPr>
          <p:cNvPr id="57" name="Group 56"/>
          <p:cNvGrpSpPr/>
          <p:nvPr/>
        </p:nvGrpSpPr>
        <p:grpSpPr>
          <a:xfrm>
            <a:off x="3160036" y="3967771"/>
            <a:ext cx="857222" cy="566744"/>
            <a:chOff x="2928601" y="1810793"/>
            <a:chExt cx="857222" cy="566744"/>
          </a:xfrm>
        </p:grpSpPr>
        <p:sp>
          <p:nvSpPr>
            <p:cNvPr id="9" name="Rectangle 8"/>
            <p:cNvSpPr/>
            <p:nvPr/>
          </p:nvSpPr>
          <p:spPr>
            <a:xfrm>
              <a:off x="2928601" y="1810793"/>
              <a:ext cx="857222" cy="300082"/>
            </a:xfrm>
            <a:prstGeom prst="rect">
              <a:avLst/>
            </a:prstGeom>
          </p:spPr>
          <p:txBody>
            <a:bodyPr wrap="none">
              <a:spAutoFit/>
            </a:bodyPr>
            <a:lstStyle/>
            <a:p>
              <a:r>
                <a:rPr lang="en-US" sz="1350" dirty="0"/>
                <a:t>Creativity</a:t>
              </a:r>
            </a:p>
          </p:txBody>
        </p:sp>
        <p:sp>
          <p:nvSpPr>
            <p:cNvPr id="26" name="Rectangle 25"/>
            <p:cNvSpPr/>
            <p:nvPr/>
          </p:nvSpPr>
          <p:spPr>
            <a:xfrm>
              <a:off x="3050878" y="2077455"/>
              <a:ext cx="612668" cy="300082"/>
            </a:xfrm>
            <a:prstGeom prst="rect">
              <a:avLst/>
            </a:prstGeom>
          </p:spPr>
          <p:txBody>
            <a:bodyPr wrap="none">
              <a:spAutoFit/>
            </a:bodyPr>
            <a:lstStyle/>
            <a:p>
              <a:r>
                <a:rPr lang="en-US" sz="1350" dirty="0">
                  <a:solidFill>
                    <a:srgbClr val="01549E"/>
                  </a:solidFill>
                </a:rPr>
                <a:t>Vision</a:t>
              </a:r>
            </a:p>
          </p:txBody>
        </p:sp>
      </p:grpSp>
      <p:grpSp>
        <p:nvGrpSpPr>
          <p:cNvPr id="55" name="Group 54"/>
          <p:cNvGrpSpPr/>
          <p:nvPr/>
        </p:nvGrpSpPr>
        <p:grpSpPr>
          <a:xfrm>
            <a:off x="10235472" y="3095197"/>
            <a:ext cx="1326902" cy="858179"/>
            <a:chOff x="5199788" y="1713006"/>
            <a:chExt cx="1326902" cy="858179"/>
          </a:xfrm>
        </p:grpSpPr>
        <p:sp>
          <p:nvSpPr>
            <p:cNvPr id="12" name="Rectangle 11"/>
            <p:cNvSpPr/>
            <p:nvPr/>
          </p:nvSpPr>
          <p:spPr>
            <a:xfrm>
              <a:off x="5507467" y="1713006"/>
              <a:ext cx="711541" cy="300082"/>
            </a:xfrm>
            <a:prstGeom prst="rect">
              <a:avLst/>
            </a:prstGeom>
          </p:spPr>
          <p:txBody>
            <a:bodyPr wrap="none">
              <a:spAutoFit/>
            </a:bodyPr>
            <a:lstStyle/>
            <a:p>
              <a:r>
                <a:rPr lang="en-US" sz="1350" dirty="0"/>
                <a:t>Passion</a:t>
              </a:r>
            </a:p>
          </p:txBody>
        </p:sp>
        <p:sp>
          <p:nvSpPr>
            <p:cNvPr id="25" name="Rectangle 24"/>
            <p:cNvSpPr/>
            <p:nvPr/>
          </p:nvSpPr>
          <p:spPr>
            <a:xfrm>
              <a:off x="5442803" y="2271103"/>
              <a:ext cx="840871" cy="300082"/>
            </a:xfrm>
            <a:prstGeom prst="rect">
              <a:avLst/>
            </a:prstGeom>
          </p:spPr>
          <p:txBody>
            <a:bodyPr wrap="none">
              <a:spAutoFit/>
            </a:bodyPr>
            <a:lstStyle/>
            <a:p>
              <a:r>
                <a:rPr lang="en-US" sz="1350" dirty="0">
                  <a:solidFill>
                    <a:srgbClr val="01549E"/>
                  </a:solidFill>
                </a:rPr>
                <a:t>Influence</a:t>
              </a:r>
            </a:p>
          </p:txBody>
        </p:sp>
        <p:sp>
          <p:nvSpPr>
            <p:cNvPr id="27" name="Rectangle 26"/>
            <p:cNvSpPr/>
            <p:nvPr/>
          </p:nvSpPr>
          <p:spPr>
            <a:xfrm>
              <a:off x="5199788" y="1997693"/>
              <a:ext cx="1326902" cy="300082"/>
            </a:xfrm>
            <a:prstGeom prst="rect">
              <a:avLst/>
            </a:prstGeom>
          </p:spPr>
          <p:txBody>
            <a:bodyPr wrap="none">
              <a:spAutoFit/>
            </a:bodyPr>
            <a:lstStyle/>
            <a:p>
              <a:r>
                <a:rPr lang="en-US" sz="1350" dirty="0"/>
                <a:t>Resourcefulness</a:t>
              </a:r>
            </a:p>
          </p:txBody>
        </p:sp>
      </p:grpSp>
      <p:grpSp>
        <p:nvGrpSpPr>
          <p:cNvPr id="52" name="Group 51"/>
          <p:cNvGrpSpPr/>
          <p:nvPr/>
        </p:nvGrpSpPr>
        <p:grpSpPr>
          <a:xfrm>
            <a:off x="5102618" y="4018338"/>
            <a:ext cx="1974387" cy="904902"/>
            <a:chOff x="3849784" y="4112168"/>
            <a:chExt cx="1974387" cy="904902"/>
          </a:xfrm>
        </p:grpSpPr>
        <p:sp>
          <p:nvSpPr>
            <p:cNvPr id="13" name="Rectangle 12"/>
            <p:cNvSpPr/>
            <p:nvPr/>
          </p:nvSpPr>
          <p:spPr>
            <a:xfrm>
              <a:off x="3849784" y="4716988"/>
              <a:ext cx="1974387" cy="300082"/>
            </a:xfrm>
            <a:prstGeom prst="rect">
              <a:avLst/>
            </a:prstGeom>
          </p:spPr>
          <p:txBody>
            <a:bodyPr wrap="none">
              <a:spAutoFit/>
            </a:bodyPr>
            <a:lstStyle/>
            <a:p>
              <a:pPr algn="ctr"/>
              <a:r>
                <a:rPr lang="en-US" sz="1350" dirty="0"/>
                <a:t>Evidence-based decisions</a:t>
              </a:r>
            </a:p>
          </p:txBody>
        </p:sp>
        <p:sp>
          <p:nvSpPr>
            <p:cNvPr id="14" name="Rectangle 13"/>
            <p:cNvSpPr/>
            <p:nvPr/>
          </p:nvSpPr>
          <p:spPr>
            <a:xfrm>
              <a:off x="4182599" y="4421508"/>
              <a:ext cx="1308756" cy="300082"/>
            </a:xfrm>
            <a:prstGeom prst="rect">
              <a:avLst/>
            </a:prstGeom>
          </p:spPr>
          <p:txBody>
            <a:bodyPr wrap="none">
              <a:spAutoFit/>
            </a:bodyPr>
            <a:lstStyle/>
            <a:p>
              <a:pPr algn="ctr"/>
              <a:r>
                <a:rPr lang="en-US" sz="1350" dirty="0">
                  <a:solidFill>
                    <a:srgbClr val="01549E"/>
                  </a:solidFill>
                </a:rPr>
                <a:t>Problem solving</a:t>
              </a:r>
            </a:p>
          </p:txBody>
        </p:sp>
        <p:sp>
          <p:nvSpPr>
            <p:cNvPr id="28" name="Rectangle 27"/>
            <p:cNvSpPr/>
            <p:nvPr/>
          </p:nvSpPr>
          <p:spPr>
            <a:xfrm>
              <a:off x="4133162" y="4112168"/>
              <a:ext cx="1407629" cy="300082"/>
            </a:xfrm>
            <a:prstGeom prst="rect">
              <a:avLst/>
            </a:prstGeom>
          </p:spPr>
          <p:txBody>
            <a:bodyPr wrap="none">
              <a:spAutoFit/>
            </a:bodyPr>
            <a:lstStyle/>
            <a:p>
              <a:pPr algn="ctr"/>
              <a:r>
                <a:rPr lang="en-US" sz="1350" dirty="0"/>
                <a:t>Effectual thinking</a:t>
              </a:r>
            </a:p>
          </p:txBody>
        </p:sp>
      </p:grpSp>
      <p:sp>
        <p:nvSpPr>
          <p:cNvPr id="4" name="Oval 3"/>
          <p:cNvSpPr/>
          <p:nvPr/>
        </p:nvSpPr>
        <p:spPr>
          <a:xfrm>
            <a:off x="780492" y="2049569"/>
            <a:ext cx="2050256" cy="1989432"/>
          </a:xfrm>
          <a:prstGeom prst="ellipse">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lgn="ctr">
              <a:buFont typeface="Wingdings" panose="05000000000000000000" pitchFamily="2" charset="2"/>
              <a:buChar char="§"/>
            </a:pPr>
            <a:endParaRPr lang="en-US" sz="1350" dirty="0"/>
          </a:p>
        </p:txBody>
      </p:sp>
      <p:sp>
        <p:nvSpPr>
          <p:cNvPr id="8" name="Content Placeholder 2"/>
          <p:cNvSpPr txBox="1">
            <a:spLocks/>
          </p:cNvSpPr>
          <p:nvPr/>
        </p:nvSpPr>
        <p:spPr>
          <a:xfrm>
            <a:off x="758952" y="5154533"/>
            <a:ext cx="11256264" cy="1084131"/>
          </a:xfrm>
          <a:prstGeom prst="rect">
            <a:avLst/>
          </a:prstGeom>
          <a:solidFill>
            <a:srgbClr val="BBD531">
              <a:alpha val="10000"/>
            </a:srgbClr>
          </a:solidFill>
          <a:ln w="47625">
            <a:solidFill>
              <a:schemeClr val="accent1">
                <a:shade val="50000"/>
              </a:schemeClr>
            </a:solidFill>
          </a:ln>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800" b="1" dirty="0" smtClean="0">
              <a:solidFill>
                <a:srgbClr val="92D050"/>
              </a:solidFill>
            </a:endParaRPr>
          </a:p>
          <a:p>
            <a:pPr marL="0" indent="0" algn="ctr">
              <a:buNone/>
            </a:pPr>
            <a:r>
              <a:rPr lang="en-US" sz="1800" b="1" dirty="0" smtClean="0">
                <a:solidFill>
                  <a:srgbClr val="92D050"/>
                </a:solidFill>
              </a:rPr>
              <a:t>ENTREPRENEURSHIP</a:t>
            </a:r>
            <a:r>
              <a:rPr lang="en-US" sz="1800" b="1" dirty="0" smtClean="0"/>
              <a:t>: </a:t>
            </a:r>
            <a:r>
              <a:rPr lang="en-US" sz="1800" dirty="0" smtClean="0">
                <a:solidFill>
                  <a:srgbClr val="1F2D60"/>
                </a:solidFill>
              </a:rPr>
              <a:t>Pursuing the creation, delivery </a:t>
            </a:r>
            <a:r>
              <a:rPr lang="en-US" sz="1800" dirty="0">
                <a:solidFill>
                  <a:srgbClr val="1F2D60"/>
                </a:solidFill>
              </a:rPr>
              <a:t>and </a:t>
            </a:r>
            <a:r>
              <a:rPr lang="en-US" sz="1800" dirty="0" smtClean="0">
                <a:solidFill>
                  <a:srgbClr val="1F2D60"/>
                </a:solidFill>
              </a:rPr>
              <a:t>capture of </a:t>
            </a:r>
            <a:r>
              <a:rPr lang="en-US" sz="1800" dirty="0">
                <a:solidFill>
                  <a:srgbClr val="1F2D60"/>
                </a:solidFill>
              </a:rPr>
              <a:t>value from new ideas. </a:t>
            </a:r>
          </a:p>
        </p:txBody>
      </p:sp>
      <p:sp>
        <p:nvSpPr>
          <p:cNvPr id="2" name="Title 1"/>
          <p:cNvSpPr>
            <a:spLocks noGrp="1"/>
          </p:cNvSpPr>
          <p:nvPr>
            <p:ph type="title"/>
          </p:nvPr>
        </p:nvSpPr>
        <p:spPr>
          <a:xfrm>
            <a:off x="832010" y="-13560"/>
            <a:ext cx="10515600" cy="1010846"/>
          </a:xfrm>
        </p:spPr>
        <p:txBody>
          <a:bodyPr/>
          <a:lstStyle/>
          <a:p>
            <a:r>
              <a:rPr lang="en-US" dirty="0" smtClean="0"/>
              <a:t>Broad Domain of Entrepreneurship</a:t>
            </a:r>
            <a:endParaRPr lang="en-US" dirty="0"/>
          </a:p>
        </p:txBody>
      </p:sp>
      <p:sp>
        <p:nvSpPr>
          <p:cNvPr id="3" name="Content Placeholder 2"/>
          <p:cNvSpPr>
            <a:spLocks noGrp="1"/>
          </p:cNvSpPr>
          <p:nvPr>
            <p:ph idx="4294967295"/>
          </p:nvPr>
        </p:nvSpPr>
        <p:spPr>
          <a:xfrm>
            <a:off x="928701" y="2412027"/>
            <a:ext cx="1735138" cy="1311275"/>
          </a:xfrm>
        </p:spPr>
        <p:txBody>
          <a:bodyPr>
            <a:noAutofit/>
          </a:bodyPr>
          <a:lstStyle/>
          <a:p>
            <a:pPr marL="0" indent="0" algn="ctr">
              <a:buNone/>
            </a:pPr>
            <a:r>
              <a:rPr lang="en-US" sz="1350" dirty="0"/>
              <a:t>Starting businesses</a:t>
            </a:r>
          </a:p>
          <a:p>
            <a:pPr marL="0" indent="0" algn="ctr">
              <a:buNone/>
            </a:pPr>
            <a:r>
              <a:rPr lang="en-US" sz="1350" dirty="0"/>
              <a:t>Taking risks</a:t>
            </a:r>
          </a:p>
          <a:p>
            <a:pPr marL="0" indent="0" algn="ctr">
              <a:buNone/>
            </a:pPr>
            <a:r>
              <a:rPr lang="en-US" sz="1350" dirty="0"/>
              <a:t>Being your own boss</a:t>
            </a:r>
          </a:p>
          <a:p>
            <a:pPr marL="0" indent="0" algn="ctr">
              <a:buNone/>
            </a:pPr>
            <a:r>
              <a:rPr lang="en-US" sz="1350" dirty="0" smtClean="0"/>
              <a:t>Profits </a:t>
            </a:r>
            <a:r>
              <a:rPr lang="en-US" sz="1350" dirty="0"/>
              <a:t>&amp; </a:t>
            </a:r>
            <a:r>
              <a:rPr lang="en-US" sz="1350" dirty="0" smtClean="0"/>
              <a:t>wealth</a:t>
            </a:r>
            <a:endParaRPr lang="en-US" sz="1350" dirty="0"/>
          </a:p>
        </p:txBody>
      </p:sp>
      <p:grpSp>
        <p:nvGrpSpPr>
          <p:cNvPr id="30" name="Group 29"/>
          <p:cNvGrpSpPr/>
          <p:nvPr/>
        </p:nvGrpSpPr>
        <p:grpSpPr>
          <a:xfrm>
            <a:off x="7291728" y="1383146"/>
            <a:ext cx="1875193" cy="1190332"/>
            <a:chOff x="7595679" y="3018435"/>
            <a:chExt cx="1875193" cy="1190332"/>
          </a:xfrm>
        </p:grpSpPr>
        <p:sp>
          <p:nvSpPr>
            <p:cNvPr id="18" name="Rectangle 17"/>
            <p:cNvSpPr/>
            <p:nvPr/>
          </p:nvSpPr>
          <p:spPr>
            <a:xfrm>
              <a:off x="8107036" y="3318462"/>
              <a:ext cx="852477" cy="300082"/>
            </a:xfrm>
            <a:prstGeom prst="rect">
              <a:avLst/>
            </a:prstGeom>
          </p:spPr>
          <p:txBody>
            <a:bodyPr wrap="none">
              <a:spAutoFit/>
            </a:bodyPr>
            <a:lstStyle/>
            <a:p>
              <a:pPr algn="ctr"/>
              <a:r>
                <a:rPr lang="en-US" sz="1350" dirty="0"/>
                <a:t>Efficiency</a:t>
              </a:r>
            </a:p>
          </p:txBody>
        </p:sp>
        <p:sp>
          <p:nvSpPr>
            <p:cNvPr id="21" name="Rectangle 20"/>
            <p:cNvSpPr/>
            <p:nvPr/>
          </p:nvSpPr>
          <p:spPr>
            <a:xfrm>
              <a:off x="7595679" y="3018435"/>
              <a:ext cx="1875193" cy="300082"/>
            </a:xfrm>
            <a:prstGeom prst="rect">
              <a:avLst/>
            </a:prstGeom>
          </p:spPr>
          <p:txBody>
            <a:bodyPr wrap="none">
              <a:spAutoFit/>
            </a:bodyPr>
            <a:lstStyle/>
            <a:p>
              <a:pPr algn="ctr"/>
              <a:r>
                <a:rPr lang="en-US" sz="1350" dirty="0"/>
                <a:t>Personal empowerment</a:t>
              </a:r>
            </a:p>
          </p:txBody>
        </p:sp>
        <p:sp>
          <p:nvSpPr>
            <p:cNvPr id="38" name="Rectangle 37"/>
            <p:cNvSpPr/>
            <p:nvPr/>
          </p:nvSpPr>
          <p:spPr>
            <a:xfrm>
              <a:off x="7737928" y="3613514"/>
              <a:ext cx="1590692" cy="300082"/>
            </a:xfrm>
            <a:prstGeom prst="rect">
              <a:avLst/>
            </a:prstGeom>
          </p:spPr>
          <p:txBody>
            <a:bodyPr wrap="none">
              <a:spAutoFit/>
            </a:bodyPr>
            <a:lstStyle/>
            <a:p>
              <a:pPr algn="ctr"/>
              <a:r>
                <a:rPr lang="en-US" sz="1350" dirty="0" smtClean="0"/>
                <a:t>Scalability &amp; growth</a:t>
              </a:r>
              <a:endParaRPr lang="en-US" sz="1350" dirty="0"/>
            </a:p>
          </p:txBody>
        </p:sp>
        <p:sp>
          <p:nvSpPr>
            <p:cNvPr id="40" name="Rectangle 39"/>
            <p:cNvSpPr/>
            <p:nvPr/>
          </p:nvSpPr>
          <p:spPr>
            <a:xfrm>
              <a:off x="7903069" y="3908685"/>
              <a:ext cx="1260410" cy="300082"/>
            </a:xfrm>
            <a:prstGeom prst="rect">
              <a:avLst/>
            </a:prstGeom>
          </p:spPr>
          <p:txBody>
            <a:bodyPr wrap="none">
              <a:spAutoFit/>
            </a:bodyPr>
            <a:lstStyle/>
            <a:p>
              <a:pPr algn="ctr"/>
              <a:r>
                <a:rPr lang="en-US" sz="1350" dirty="0" smtClean="0">
                  <a:solidFill>
                    <a:srgbClr val="01549E"/>
                  </a:solidFill>
                </a:rPr>
                <a:t>Societal Impact</a:t>
              </a:r>
              <a:endParaRPr lang="en-US" sz="1350" dirty="0">
                <a:solidFill>
                  <a:srgbClr val="01549E"/>
                </a:solidFill>
              </a:endParaRPr>
            </a:p>
          </p:txBody>
        </p:sp>
      </p:grpSp>
      <p:grpSp>
        <p:nvGrpSpPr>
          <p:cNvPr id="56" name="Group 55"/>
          <p:cNvGrpSpPr/>
          <p:nvPr/>
        </p:nvGrpSpPr>
        <p:grpSpPr>
          <a:xfrm>
            <a:off x="3977933" y="2803347"/>
            <a:ext cx="1935273" cy="870981"/>
            <a:chOff x="4209873" y="2347661"/>
            <a:chExt cx="1935273" cy="870981"/>
          </a:xfrm>
        </p:grpSpPr>
        <p:sp>
          <p:nvSpPr>
            <p:cNvPr id="10" name="Rectangle 9"/>
            <p:cNvSpPr/>
            <p:nvPr/>
          </p:nvSpPr>
          <p:spPr>
            <a:xfrm>
              <a:off x="4720908" y="2347661"/>
              <a:ext cx="913199" cy="300082"/>
            </a:xfrm>
            <a:prstGeom prst="rect">
              <a:avLst/>
            </a:prstGeom>
          </p:spPr>
          <p:txBody>
            <a:bodyPr wrap="none">
              <a:spAutoFit/>
            </a:bodyPr>
            <a:lstStyle/>
            <a:p>
              <a:r>
                <a:rPr lang="en-US" sz="1350" dirty="0" smtClean="0"/>
                <a:t>New ideas</a:t>
              </a:r>
              <a:endParaRPr lang="en-US" sz="1350" dirty="0"/>
            </a:p>
          </p:txBody>
        </p:sp>
        <p:sp>
          <p:nvSpPr>
            <p:cNvPr id="11" name="Rectangle 10"/>
            <p:cNvSpPr/>
            <p:nvPr/>
          </p:nvSpPr>
          <p:spPr>
            <a:xfrm>
              <a:off x="4209873" y="2626721"/>
              <a:ext cx="1935273" cy="300082"/>
            </a:xfrm>
            <a:prstGeom prst="rect">
              <a:avLst/>
            </a:prstGeom>
          </p:spPr>
          <p:txBody>
            <a:bodyPr wrap="none">
              <a:spAutoFit/>
            </a:bodyPr>
            <a:lstStyle/>
            <a:p>
              <a:r>
                <a:rPr lang="en-US" sz="1350" dirty="0">
                  <a:solidFill>
                    <a:srgbClr val="01549E"/>
                  </a:solidFill>
                </a:rPr>
                <a:t>Inventions &amp; Innovations</a:t>
              </a:r>
            </a:p>
          </p:txBody>
        </p:sp>
        <p:sp>
          <p:nvSpPr>
            <p:cNvPr id="42" name="Rectangle 41"/>
            <p:cNvSpPr/>
            <p:nvPr/>
          </p:nvSpPr>
          <p:spPr>
            <a:xfrm>
              <a:off x="4373827" y="2918560"/>
              <a:ext cx="1607363" cy="300082"/>
            </a:xfrm>
            <a:prstGeom prst="rect">
              <a:avLst/>
            </a:prstGeom>
          </p:spPr>
          <p:txBody>
            <a:bodyPr wrap="none">
              <a:spAutoFit/>
            </a:bodyPr>
            <a:lstStyle/>
            <a:p>
              <a:r>
                <a:rPr lang="en-US" sz="1350" dirty="0" smtClean="0"/>
                <a:t>Prototyping &amp; MVPs</a:t>
              </a:r>
              <a:endParaRPr lang="en-US" sz="1350" dirty="0"/>
            </a:p>
          </p:txBody>
        </p:sp>
      </p:grpSp>
      <p:grpSp>
        <p:nvGrpSpPr>
          <p:cNvPr id="31" name="Group 30"/>
          <p:cNvGrpSpPr/>
          <p:nvPr/>
        </p:nvGrpSpPr>
        <p:grpSpPr>
          <a:xfrm>
            <a:off x="8238906" y="3473074"/>
            <a:ext cx="1391215" cy="1165360"/>
            <a:chOff x="6079205" y="3743124"/>
            <a:chExt cx="1391215" cy="1165360"/>
          </a:xfrm>
        </p:grpSpPr>
        <p:sp>
          <p:nvSpPr>
            <p:cNvPr id="16" name="Rectangle 15"/>
            <p:cNvSpPr/>
            <p:nvPr/>
          </p:nvSpPr>
          <p:spPr>
            <a:xfrm>
              <a:off x="6144064" y="4024707"/>
              <a:ext cx="1268296" cy="300082"/>
            </a:xfrm>
            <a:prstGeom prst="rect">
              <a:avLst/>
            </a:prstGeom>
          </p:spPr>
          <p:txBody>
            <a:bodyPr wrap="none">
              <a:spAutoFit/>
            </a:bodyPr>
            <a:lstStyle/>
            <a:p>
              <a:pPr algn="ctr"/>
              <a:r>
                <a:rPr lang="en-US" sz="1350" dirty="0"/>
                <a:t>Design thinking</a:t>
              </a:r>
            </a:p>
          </p:txBody>
        </p:sp>
        <p:sp>
          <p:nvSpPr>
            <p:cNvPr id="20" name="Rectangle 19"/>
            <p:cNvSpPr/>
            <p:nvPr/>
          </p:nvSpPr>
          <p:spPr>
            <a:xfrm>
              <a:off x="6257426" y="3743124"/>
              <a:ext cx="1036181" cy="300082"/>
            </a:xfrm>
            <a:prstGeom prst="rect">
              <a:avLst/>
            </a:prstGeom>
          </p:spPr>
          <p:txBody>
            <a:bodyPr wrap="none">
              <a:spAutoFit/>
            </a:bodyPr>
            <a:lstStyle/>
            <a:p>
              <a:pPr algn="ctr"/>
              <a:r>
                <a:rPr lang="en-US" sz="1350" dirty="0">
                  <a:solidFill>
                    <a:srgbClr val="01549E"/>
                  </a:solidFill>
                </a:rPr>
                <a:t>Adaptability</a:t>
              </a:r>
            </a:p>
          </p:txBody>
        </p:sp>
        <p:sp>
          <p:nvSpPr>
            <p:cNvPr id="44" name="Rectangle 43"/>
            <p:cNvSpPr/>
            <p:nvPr/>
          </p:nvSpPr>
          <p:spPr>
            <a:xfrm>
              <a:off x="6079205" y="4318401"/>
              <a:ext cx="1391215" cy="300082"/>
            </a:xfrm>
            <a:prstGeom prst="rect">
              <a:avLst/>
            </a:prstGeom>
          </p:spPr>
          <p:txBody>
            <a:bodyPr wrap="none">
              <a:spAutoFit/>
            </a:bodyPr>
            <a:lstStyle/>
            <a:p>
              <a:pPr algn="ctr"/>
              <a:r>
                <a:rPr lang="en-US" sz="1350" dirty="0" smtClean="0"/>
                <a:t>Pitching &amp; selling</a:t>
              </a:r>
              <a:endParaRPr lang="en-US" sz="1350" dirty="0"/>
            </a:p>
          </p:txBody>
        </p:sp>
        <p:sp>
          <p:nvSpPr>
            <p:cNvPr id="45" name="Rectangle 44"/>
            <p:cNvSpPr/>
            <p:nvPr/>
          </p:nvSpPr>
          <p:spPr>
            <a:xfrm>
              <a:off x="6276049" y="4608402"/>
              <a:ext cx="1000274" cy="300082"/>
            </a:xfrm>
            <a:prstGeom prst="rect">
              <a:avLst/>
            </a:prstGeom>
          </p:spPr>
          <p:txBody>
            <a:bodyPr wrap="none">
              <a:spAutoFit/>
            </a:bodyPr>
            <a:lstStyle/>
            <a:p>
              <a:pPr algn="ctr"/>
              <a:r>
                <a:rPr lang="en-US" sz="1350" dirty="0" smtClean="0"/>
                <a:t>Fundraising</a:t>
              </a:r>
              <a:endParaRPr lang="en-US" sz="1350" dirty="0"/>
            </a:p>
          </p:txBody>
        </p:sp>
      </p:grpSp>
      <p:grpSp>
        <p:nvGrpSpPr>
          <p:cNvPr id="5" name="Group 4"/>
          <p:cNvGrpSpPr/>
          <p:nvPr/>
        </p:nvGrpSpPr>
        <p:grpSpPr>
          <a:xfrm>
            <a:off x="9434869" y="2180421"/>
            <a:ext cx="1524648" cy="581318"/>
            <a:chOff x="10021397" y="2683241"/>
            <a:chExt cx="1524648" cy="581318"/>
          </a:xfrm>
        </p:grpSpPr>
        <p:sp>
          <p:nvSpPr>
            <p:cNvPr id="46" name="Rectangle 45"/>
            <p:cNvSpPr/>
            <p:nvPr/>
          </p:nvSpPr>
          <p:spPr>
            <a:xfrm>
              <a:off x="10081990" y="2964477"/>
              <a:ext cx="1403461" cy="300082"/>
            </a:xfrm>
            <a:prstGeom prst="rect">
              <a:avLst/>
            </a:prstGeom>
          </p:spPr>
          <p:txBody>
            <a:bodyPr wrap="none">
              <a:spAutoFit/>
            </a:bodyPr>
            <a:lstStyle/>
            <a:p>
              <a:r>
                <a:rPr lang="en-US" sz="1350" dirty="0" smtClean="0">
                  <a:solidFill>
                    <a:srgbClr val="01549E"/>
                  </a:solidFill>
                </a:rPr>
                <a:t>Life-long learning</a:t>
              </a:r>
              <a:endParaRPr lang="en-US" sz="1350" dirty="0">
                <a:solidFill>
                  <a:srgbClr val="01549E"/>
                </a:solidFill>
              </a:endParaRPr>
            </a:p>
          </p:txBody>
        </p:sp>
        <p:sp>
          <p:nvSpPr>
            <p:cNvPr id="47" name="Rectangle 46"/>
            <p:cNvSpPr/>
            <p:nvPr/>
          </p:nvSpPr>
          <p:spPr>
            <a:xfrm>
              <a:off x="10021397" y="2683241"/>
              <a:ext cx="1524648" cy="300082"/>
            </a:xfrm>
            <a:prstGeom prst="rect">
              <a:avLst/>
            </a:prstGeom>
          </p:spPr>
          <p:txBody>
            <a:bodyPr wrap="none">
              <a:spAutoFit/>
            </a:bodyPr>
            <a:lstStyle/>
            <a:p>
              <a:r>
                <a:rPr lang="en-US" sz="1350" dirty="0" smtClean="0"/>
                <a:t>Overcoming failure</a:t>
              </a:r>
              <a:endParaRPr lang="en-US" sz="1350" dirty="0"/>
            </a:p>
          </p:txBody>
        </p:sp>
      </p:grpSp>
      <p:grpSp>
        <p:nvGrpSpPr>
          <p:cNvPr id="29" name="Group 28"/>
          <p:cNvGrpSpPr/>
          <p:nvPr/>
        </p:nvGrpSpPr>
        <p:grpSpPr>
          <a:xfrm>
            <a:off x="6250256" y="2917624"/>
            <a:ext cx="2048118" cy="847114"/>
            <a:chOff x="7920753" y="1824067"/>
            <a:chExt cx="2048118" cy="847114"/>
          </a:xfrm>
        </p:grpSpPr>
        <p:sp>
          <p:nvSpPr>
            <p:cNvPr id="17" name="Rectangle 16"/>
            <p:cNvSpPr/>
            <p:nvPr/>
          </p:nvSpPr>
          <p:spPr>
            <a:xfrm>
              <a:off x="8412910" y="2371099"/>
              <a:ext cx="1063805" cy="300082"/>
            </a:xfrm>
            <a:prstGeom prst="rect">
              <a:avLst/>
            </a:prstGeom>
          </p:spPr>
          <p:txBody>
            <a:bodyPr wrap="square">
              <a:spAutoFit/>
            </a:bodyPr>
            <a:lstStyle/>
            <a:p>
              <a:pPr algn="ctr"/>
              <a:r>
                <a:rPr lang="en-US" sz="1350" dirty="0"/>
                <a:t>Persistence</a:t>
              </a:r>
            </a:p>
          </p:txBody>
        </p:sp>
        <p:sp>
          <p:nvSpPr>
            <p:cNvPr id="48" name="Rectangle 47"/>
            <p:cNvSpPr/>
            <p:nvPr/>
          </p:nvSpPr>
          <p:spPr>
            <a:xfrm>
              <a:off x="7920753" y="1824067"/>
              <a:ext cx="2048118" cy="300082"/>
            </a:xfrm>
            <a:prstGeom prst="rect">
              <a:avLst/>
            </a:prstGeom>
          </p:spPr>
          <p:txBody>
            <a:bodyPr wrap="square">
              <a:spAutoFit/>
            </a:bodyPr>
            <a:lstStyle/>
            <a:p>
              <a:pPr algn="ctr"/>
              <a:r>
                <a:rPr lang="en-US" sz="1350" dirty="0" smtClean="0">
                  <a:solidFill>
                    <a:srgbClr val="01549E"/>
                  </a:solidFill>
                </a:rPr>
                <a:t>Mindset of abundance</a:t>
              </a:r>
              <a:endParaRPr lang="en-US" sz="1350" dirty="0">
                <a:solidFill>
                  <a:srgbClr val="01549E"/>
                </a:solidFill>
              </a:endParaRPr>
            </a:p>
          </p:txBody>
        </p:sp>
        <p:sp>
          <p:nvSpPr>
            <p:cNvPr id="49" name="Rectangle 48"/>
            <p:cNvSpPr/>
            <p:nvPr/>
          </p:nvSpPr>
          <p:spPr>
            <a:xfrm>
              <a:off x="8509019" y="2068974"/>
              <a:ext cx="871585" cy="300082"/>
            </a:xfrm>
            <a:prstGeom prst="rect">
              <a:avLst/>
            </a:prstGeom>
          </p:spPr>
          <p:txBody>
            <a:bodyPr wrap="none">
              <a:spAutoFit/>
            </a:bodyPr>
            <a:lstStyle/>
            <a:p>
              <a:pPr algn="ctr"/>
              <a:r>
                <a:rPr lang="en-US" sz="1350" dirty="0" smtClean="0"/>
                <a:t>Optimism</a:t>
              </a:r>
              <a:endParaRPr lang="en-US" sz="1350" dirty="0"/>
            </a:p>
          </p:txBody>
        </p:sp>
      </p:grpSp>
      <p:grpSp>
        <p:nvGrpSpPr>
          <p:cNvPr id="53" name="Group 52"/>
          <p:cNvGrpSpPr/>
          <p:nvPr/>
        </p:nvGrpSpPr>
        <p:grpSpPr>
          <a:xfrm>
            <a:off x="2913318" y="1564573"/>
            <a:ext cx="1892954" cy="1138276"/>
            <a:chOff x="2743167" y="3621584"/>
            <a:chExt cx="1892954" cy="1138276"/>
          </a:xfrm>
        </p:grpSpPr>
        <p:sp>
          <p:nvSpPr>
            <p:cNvPr id="19" name="Rectangle 18"/>
            <p:cNvSpPr/>
            <p:nvPr/>
          </p:nvSpPr>
          <p:spPr>
            <a:xfrm>
              <a:off x="3183252" y="4459778"/>
              <a:ext cx="921278" cy="300082"/>
            </a:xfrm>
            <a:prstGeom prst="rect">
              <a:avLst/>
            </a:prstGeom>
          </p:spPr>
          <p:txBody>
            <a:bodyPr wrap="none">
              <a:spAutoFit/>
            </a:bodyPr>
            <a:lstStyle/>
            <a:p>
              <a:pPr algn="ctr"/>
              <a:r>
                <a:rPr lang="en-US" sz="1350" dirty="0"/>
                <a:t>Disruption</a:t>
              </a:r>
            </a:p>
          </p:txBody>
        </p:sp>
        <p:sp>
          <p:nvSpPr>
            <p:cNvPr id="23" name="Rectangle 22"/>
            <p:cNvSpPr/>
            <p:nvPr/>
          </p:nvSpPr>
          <p:spPr>
            <a:xfrm>
              <a:off x="2805232" y="4159474"/>
              <a:ext cx="1677319" cy="300082"/>
            </a:xfrm>
            <a:prstGeom prst="rect">
              <a:avLst/>
            </a:prstGeom>
          </p:spPr>
          <p:txBody>
            <a:bodyPr wrap="none">
              <a:spAutoFit/>
            </a:bodyPr>
            <a:lstStyle/>
            <a:p>
              <a:pPr algn="ctr"/>
              <a:r>
                <a:rPr lang="en-US" sz="1350" dirty="0"/>
                <a:t>Pursuing opportunity</a:t>
              </a:r>
            </a:p>
          </p:txBody>
        </p:sp>
        <p:sp>
          <p:nvSpPr>
            <p:cNvPr id="41" name="Rectangle 40"/>
            <p:cNvSpPr/>
            <p:nvPr/>
          </p:nvSpPr>
          <p:spPr>
            <a:xfrm>
              <a:off x="2743167" y="3895789"/>
              <a:ext cx="1892954" cy="300082"/>
            </a:xfrm>
            <a:prstGeom prst="rect">
              <a:avLst/>
            </a:prstGeom>
          </p:spPr>
          <p:txBody>
            <a:bodyPr wrap="none">
              <a:spAutoFit/>
            </a:bodyPr>
            <a:lstStyle/>
            <a:p>
              <a:pPr algn="ctr"/>
              <a:r>
                <a:rPr lang="en-US" sz="1350" dirty="0" smtClean="0"/>
                <a:t>Opportunity recognition</a:t>
              </a:r>
              <a:endParaRPr lang="en-US" sz="1350" dirty="0"/>
            </a:p>
          </p:txBody>
        </p:sp>
        <p:sp>
          <p:nvSpPr>
            <p:cNvPr id="50" name="Rectangle 49"/>
            <p:cNvSpPr/>
            <p:nvPr/>
          </p:nvSpPr>
          <p:spPr>
            <a:xfrm>
              <a:off x="2837356" y="3621584"/>
              <a:ext cx="1613070" cy="300082"/>
            </a:xfrm>
            <a:prstGeom prst="rect">
              <a:avLst/>
            </a:prstGeom>
          </p:spPr>
          <p:txBody>
            <a:bodyPr wrap="none">
              <a:spAutoFit/>
            </a:bodyPr>
            <a:lstStyle/>
            <a:p>
              <a:pPr algn="ctr"/>
              <a:r>
                <a:rPr lang="en-US" sz="1350" dirty="0" smtClean="0">
                  <a:solidFill>
                    <a:srgbClr val="01549E"/>
                  </a:solidFill>
                </a:rPr>
                <a:t>Openness to change</a:t>
              </a:r>
              <a:endParaRPr lang="en-US" sz="1350" dirty="0">
                <a:solidFill>
                  <a:srgbClr val="01549E"/>
                </a:solidFill>
              </a:endParaRPr>
            </a:p>
          </p:txBody>
        </p:sp>
      </p:grpSp>
      <p:grpSp>
        <p:nvGrpSpPr>
          <p:cNvPr id="54" name="Group 53"/>
          <p:cNvGrpSpPr/>
          <p:nvPr/>
        </p:nvGrpSpPr>
        <p:grpSpPr>
          <a:xfrm>
            <a:off x="5362149" y="1210497"/>
            <a:ext cx="1544846" cy="1308315"/>
            <a:chOff x="5652814" y="2447234"/>
            <a:chExt cx="1544846" cy="1308315"/>
          </a:xfrm>
        </p:grpSpPr>
        <p:sp>
          <p:nvSpPr>
            <p:cNvPr id="15" name="Rectangle 14"/>
            <p:cNvSpPr/>
            <p:nvPr/>
          </p:nvSpPr>
          <p:spPr>
            <a:xfrm>
              <a:off x="5937732" y="2708115"/>
              <a:ext cx="952761" cy="300082"/>
            </a:xfrm>
            <a:prstGeom prst="rect">
              <a:avLst/>
            </a:prstGeom>
          </p:spPr>
          <p:txBody>
            <a:bodyPr wrap="none">
              <a:spAutoFit/>
            </a:bodyPr>
            <a:lstStyle/>
            <a:p>
              <a:pPr algn="ctr"/>
              <a:r>
                <a:rPr lang="en-US" sz="1350" dirty="0">
                  <a:solidFill>
                    <a:srgbClr val="01549E"/>
                  </a:solidFill>
                </a:rPr>
                <a:t>Leadership</a:t>
              </a:r>
            </a:p>
          </p:txBody>
        </p:sp>
        <p:sp>
          <p:nvSpPr>
            <p:cNvPr id="22" name="Rectangle 21"/>
            <p:cNvSpPr/>
            <p:nvPr/>
          </p:nvSpPr>
          <p:spPr>
            <a:xfrm>
              <a:off x="5937732" y="3226940"/>
              <a:ext cx="953146" cy="300082"/>
            </a:xfrm>
            <a:prstGeom prst="rect">
              <a:avLst/>
            </a:prstGeom>
          </p:spPr>
          <p:txBody>
            <a:bodyPr wrap="none">
              <a:spAutoFit/>
            </a:bodyPr>
            <a:lstStyle/>
            <a:p>
              <a:pPr algn="ctr"/>
              <a:r>
                <a:rPr lang="en-US" sz="1350" dirty="0"/>
                <a:t>Team work</a:t>
              </a:r>
            </a:p>
          </p:txBody>
        </p:sp>
        <p:sp>
          <p:nvSpPr>
            <p:cNvPr id="39" name="Rectangle 38"/>
            <p:cNvSpPr/>
            <p:nvPr/>
          </p:nvSpPr>
          <p:spPr>
            <a:xfrm>
              <a:off x="5652814" y="3455467"/>
              <a:ext cx="1544846" cy="300082"/>
            </a:xfrm>
            <a:prstGeom prst="rect">
              <a:avLst/>
            </a:prstGeom>
          </p:spPr>
          <p:txBody>
            <a:bodyPr wrap="none">
              <a:spAutoFit/>
            </a:bodyPr>
            <a:lstStyle/>
            <a:p>
              <a:pPr algn="ctr"/>
              <a:r>
                <a:rPr lang="en-US" sz="1350" dirty="0" smtClean="0"/>
                <a:t>Boundary spanning</a:t>
              </a:r>
              <a:endParaRPr lang="en-US" sz="1350" dirty="0"/>
            </a:p>
          </p:txBody>
        </p:sp>
        <p:sp>
          <p:nvSpPr>
            <p:cNvPr id="43" name="Rectangle 42"/>
            <p:cNvSpPr/>
            <p:nvPr/>
          </p:nvSpPr>
          <p:spPr>
            <a:xfrm>
              <a:off x="5922215" y="2982033"/>
              <a:ext cx="1006045" cy="300082"/>
            </a:xfrm>
            <a:prstGeom prst="rect">
              <a:avLst/>
            </a:prstGeom>
          </p:spPr>
          <p:txBody>
            <a:bodyPr wrap="none">
              <a:spAutoFit/>
            </a:bodyPr>
            <a:lstStyle/>
            <a:p>
              <a:pPr algn="ctr"/>
              <a:r>
                <a:rPr lang="en-US" sz="1350" dirty="0" smtClean="0"/>
                <a:t>Networking</a:t>
              </a:r>
              <a:endParaRPr lang="en-US" sz="1350" dirty="0"/>
            </a:p>
          </p:txBody>
        </p:sp>
        <p:sp>
          <p:nvSpPr>
            <p:cNvPr id="51" name="Rectangle 50"/>
            <p:cNvSpPr/>
            <p:nvPr/>
          </p:nvSpPr>
          <p:spPr>
            <a:xfrm>
              <a:off x="5888359" y="2447234"/>
              <a:ext cx="1051891" cy="300082"/>
            </a:xfrm>
            <a:prstGeom prst="rect">
              <a:avLst/>
            </a:prstGeom>
          </p:spPr>
          <p:txBody>
            <a:bodyPr wrap="none">
              <a:spAutoFit/>
            </a:bodyPr>
            <a:lstStyle/>
            <a:p>
              <a:pPr algn="ctr"/>
              <a:r>
                <a:rPr lang="en-US" sz="1350" dirty="0" smtClean="0"/>
                <a:t>Mindfulness</a:t>
              </a:r>
              <a:endParaRPr lang="en-US" sz="1350" dirty="0"/>
            </a:p>
          </p:txBody>
        </p:sp>
      </p:grpSp>
    </p:spTree>
    <p:extLst>
      <p:ext uri="{BB962C8B-B14F-4D97-AF65-F5344CB8AC3E}">
        <p14:creationId xmlns:p14="http://schemas.microsoft.com/office/powerpoint/2010/main" val="1935682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7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par>
                                <p:cTn id="13" presetID="1" presetClass="exit"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fade">
                                      <p:cBhvr>
                                        <p:cTn id="24" dur="500"/>
                                        <p:tgtEl>
                                          <p:spTgt spid="5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7"/>
                                        </p:tgtEl>
                                        <p:attrNameLst>
                                          <p:attrName>style.visibility</p:attrName>
                                        </p:attrNameLst>
                                      </p:cBhvr>
                                      <p:to>
                                        <p:strVal val="visible"/>
                                      </p:to>
                                    </p:set>
                                    <p:animEffect transition="in" filter="fade">
                                      <p:cBhvr>
                                        <p:cTn id="29" dur="500"/>
                                        <p:tgtEl>
                                          <p:spTgt spid="5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56"/>
                                        </p:tgtEl>
                                        <p:attrNameLst>
                                          <p:attrName>style.visibility</p:attrName>
                                        </p:attrNameLst>
                                      </p:cBhvr>
                                      <p:to>
                                        <p:strVal val="visible"/>
                                      </p:to>
                                    </p:set>
                                    <p:animEffect transition="in" filter="fade">
                                      <p:cBhvr>
                                        <p:cTn id="34" dur="500"/>
                                        <p:tgtEl>
                                          <p:spTgt spid="56"/>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55"/>
                                        </p:tgtEl>
                                        <p:attrNameLst>
                                          <p:attrName>style.visibility</p:attrName>
                                        </p:attrNameLst>
                                      </p:cBhvr>
                                      <p:to>
                                        <p:strVal val="visible"/>
                                      </p:to>
                                    </p:set>
                                    <p:animEffect transition="in" filter="fade">
                                      <p:cBhvr>
                                        <p:cTn id="39" dur="500"/>
                                        <p:tgtEl>
                                          <p:spTgt spid="55"/>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fade">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52"/>
                                        </p:tgtEl>
                                        <p:attrNameLst>
                                          <p:attrName>style.visibility</p:attrName>
                                        </p:attrNameLst>
                                      </p:cBhvr>
                                      <p:to>
                                        <p:strVal val="visible"/>
                                      </p:to>
                                    </p:set>
                                    <p:animEffect transition="in" filter="fade">
                                      <p:cBhvr>
                                        <p:cTn id="49" dur="500"/>
                                        <p:tgtEl>
                                          <p:spTgt spid="52"/>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fade">
                                      <p:cBhvr>
                                        <p:cTn id="54" dur="500"/>
                                        <p:tgtEl>
                                          <p:spTgt spid="31"/>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54"/>
                                        </p:tgtEl>
                                        <p:attrNameLst>
                                          <p:attrName>style.visibility</p:attrName>
                                        </p:attrNameLst>
                                      </p:cBhvr>
                                      <p:to>
                                        <p:strVal val="visible"/>
                                      </p:to>
                                    </p:set>
                                    <p:animEffect transition="in" filter="fade">
                                      <p:cBhvr>
                                        <p:cTn id="59" dur="500"/>
                                        <p:tgtEl>
                                          <p:spTgt spid="54"/>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5"/>
                                        </p:tgtEl>
                                        <p:attrNameLst>
                                          <p:attrName>style.visibility</p:attrName>
                                        </p:attrNameLst>
                                      </p:cBhvr>
                                      <p:to>
                                        <p:strVal val="visible"/>
                                      </p:to>
                                    </p:set>
                                    <p:animEffect transition="in" filter="fade">
                                      <p:cBhvr>
                                        <p:cTn id="64" dur="500"/>
                                        <p:tgtEl>
                                          <p:spTgt spid="5"/>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30"/>
                                        </p:tgtEl>
                                        <p:attrNameLst>
                                          <p:attrName>style.visibility</p:attrName>
                                        </p:attrNameLst>
                                      </p:cBhvr>
                                      <p:to>
                                        <p:strVal val="visible"/>
                                      </p:to>
                                    </p:set>
                                    <p:animEffect transition="in" filter="fade">
                                      <p:cBhvr>
                                        <p:cTn id="6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P spid="8"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 Mythology</a:t>
            </a:r>
            <a:endParaRPr lang="en-US" dirty="0"/>
          </a:p>
        </p:txBody>
      </p:sp>
      <p:sp>
        <p:nvSpPr>
          <p:cNvPr id="3" name="Content Placeholder 2"/>
          <p:cNvSpPr>
            <a:spLocks noGrp="1"/>
          </p:cNvSpPr>
          <p:nvPr>
            <p:ph idx="1"/>
          </p:nvPr>
        </p:nvSpPr>
        <p:spPr/>
        <p:txBody>
          <a:bodyPr/>
          <a:lstStyle/>
          <a:p>
            <a:r>
              <a:rPr lang="en-US" dirty="0" smtClean="0"/>
              <a:t>What do you need to get started on an entrepreneurship journey?</a:t>
            </a:r>
          </a:p>
          <a:p>
            <a:endParaRPr lang="en-US" dirty="0"/>
          </a:p>
          <a:p>
            <a:endParaRPr lang="en-US" dirty="0" smtClean="0"/>
          </a:p>
          <a:p>
            <a:r>
              <a:rPr lang="en-US" dirty="0" smtClean="0"/>
              <a:t>It’s very common to think that you need to have an idea to start, but you don’t</a:t>
            </a:r>
          </a:p>
          <a:p>
            <a:r>
              <a:rPr lang="en-US" dirty="0" smtClean="0"/>
              <a:t>Ideas are just one potential origin and they are NOT the best place to start</a:t>
            </a:r>
          </a:p>
          <a:p>
            <a:r>
              <a:rPr lang="en-US" dirty="0" smtClean="0"/>
              <a:t>Instead, </a:t>
            </a:r>
            <a:r>
              <a:rPr lang="en-US" b="1" dirty="0" smtClean="0"/>
              <a:t>FALL IN LOVE WITH PROBLEMS</a:t>
            </a:r>
          </a:p>
          <a:p>
            <a:pPr marL="0" indent="0">
              <a:buNone/>
            </a:pPr>
            <a:endParaRPr lang="en-US" dirty="0"/>
          </a:p>
        </p:txBody>
      </p:sp>
    </p:spTree>
    <p:extLst>
      <p:ext uri="{BB962C8B-B14F-4D97-AF65-F5344CB8AC3E}">
        <p14:creationId xmlns:p14="http://schemas.microsoft.com/office/powerpoint/2010/main" val="445497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Origins for Your Entrepreneurship Journey</a:t>
            </a:r>
            <a:endParaRPr lang="en-US" dirty="0"/>
          </a:p>
        </p:txBody>
      </p:sp>
      <p:sp>
        <p:nvSpPr>
          <p:cNvPr id="3" name="Content Placeholder 2"/>
          <p:cNvSpPr>
            <a:spLocks noGrp="1"/>
          </p:cNvSpPr>
          <p:nvPr>
            <p:ph idx="1"/>
          </p:nvPr>
        </p:nvSpPr>
        <p:spPr>
          <a:xfrm>
            <a:off x="838200" y="1583578"/>
            <a:ext cx="10515600" cy="3889375"/>
          </a:xfrm>
        </p:spPr>
        <p:txBody>
          <a:bodyPr>
            <a:normAutofit/>
          </a:bodyPr>
          <a:lstStyle/>
          <a:p>
            <a:pPr marL="0" indent="0">
              <a:buNone/>
            </a:pPr>
            <a:r>
              <a:rPr lang="en-US" dirty="0" smtClean="0"/>
              <a:t>There are five possible origins for an entrepreneurship journey:</a:t>
            </a:r>
          </a:p>
          <a:p>
            <a:pPr marL="514350" indent="-514350">
              <a:buFont typeface="+mj-lt"/>
              <a:buAutoNum type="arabicPeriod"/>
            </a:pPr>
            <a:r>
              <a:rPr lang="en-US" dirty="0"/>
              <a:t>Idea (or solution)</a:t>
            </a:r>
          </a:p>
          <a:p>
            <a:pPr marL="514350" indent="-514350">
              <a:buFont typeface="+mj-lt"/>
              <a:buAutoNum type="arabicPeriod"/>
            </a:pPr>
            <a:r>
              <a:rPr lang="en-US" dirty="0" smtClean="0"/>
              <a:t>Customer engagement (or clinical immersion)</a:t>
            </a:r>
          </a:p>
          <a:p>
            <a:pPr marL="514350" indent="-514350">
              <a:buFont typeface="+mj-lt"/>
              <a:buAutoNum type="arabicPeriod"/>
            </a:pPr>
            <a:r>
              <a:rPr lang="en-US" dirty="0" smtClean="0"/>
              <a:t>Invention or new technology</a:t>
            </a:r>
          </a:p>
          <a:p>
            <a:pPr marL="514350" indent="-514350">
              <a:buFont typeface="+mj-lt"/>
              <a:buAutoNum type="arabicPeriod"/>
            </a:pPr>
            <a:r>
              <a:rPr lang="en-US" dirty="0" smtClean="0"/>
              <a:t>Consideration of your means</a:t>
            </a:r>
          </a:p>
          <a:p>
            <a:pPr marL="514350" indent="-514350">
              <a:buFont typeface="+mj-lt"/>
              <a:buAutoNum type="arabicPeriod"/>
            </a:pPr>
            <a:r>
              <a:rPr lang="en-US" dirty="0" smtClean="0"/>
              <a:t>Problem identification/recognition </a:t>
            </a:r>
            <a:endParaRPr lang="en-US" dirty="0"/>
          </a:p>
        </p:txBody>
      </p:sp>
      <p:grpSp>
        <p:nvGrpSpPr>
          <p:cNvPr id="7" name="Group 6"/>
          <p:cNvGrpSpPr/>
          <p:nvPr/>
        </p:nvGrpSpPr>
        <p:grpSpPr>
          <a:xfrm>
            <a:off x="838200" y="3173506"/>
            <a:ext cx="11353799" cy="3684493"/>
            <a:chOff x="838200" y="3173506"/>
            <a:chExt cx="11353799" cy="3684493"/>
          </a:xfrm>
        </p:grpSpPr>
        <p:grpSp>
          <p:nvGrpSpPr>
            <p:cNvPr id="5" name="Group 4"/>
            <p:cNvGrpSpPr/>
            <p:nvPr/>
          </p:nvGrpSpPr>
          <p:grpSpPr>
            <a:xfrm>
              <a:off x="7987552" y="3173506"/>
              <a:ext cx="4204447" cy="3684493"/>
              <a:chOff x="7987552" y="3173506"/>
              <a:chExt cx="4204447" cy="3684493"/>
            </a:xfrm>
          </p:grpSpPr>
          <p:pic>
            <p:nvPicPr>
              <p:cNvPr id="4098" name="Picture 2" descr="Image result for all roads lead 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7552" y="3173506"/>
                <a:ext cx="4204447" cy="368449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363634" y="4723364"/>
                <a:ext cx="1707776" cy="584775"/>
              </a:xfrm>
              <a:prstGeom prst="rect">
                <a:avLst/>
              </a:prstGeom>
              <a:noFill/>
            </p:spPr>
            <p:txBody>
              <a:bodyPr wrap="square" rtlCol="0">
                <a:spAutoFit/>
              </a:bodyPr>
              <a:lstStyle/>
              <a:p>
                <a:pPr algn="ctr"/>
                <a:r>
                  <a:rPr lang="en-US" sz="3200" b="1" dirty="0" smtClean="0">
                    <a:solidFill>
                      <a:schemeClr val="bg1"/>
                    </a:solidFill>
                  </a:rPr>
                  <a:t>Problem</a:t>
                </a:r>
                <a:endParaRPr lang="en-US" sz="3200" b="1" dirty="0">
                  <a:solidFill>
                    <a:schemeClr val="bg1"/>
                  </a:solidFill>
                </a:endParaRPr>
              </a:p>
            </p:txBody>
          </p:sp>
        </p:grpSp>
        <p:sp>
          <p:nvSpPr>
            <p:cNvPr id="6" name="Rectangle 5"/>
            <p:cNvSpPr/>
            <p:nvPr/>
          </p:nvSpPr>
          <p:spPr>
            <a:xfrm>
              <a:off x="838200" y="5211343"/>
              <a:ext cx="7149352" cy="523220"/>
            </a:xfrm>
            <a:prstGeom prst="rect">
              <a:avLst/>
            </a:prstGeom>
          </p:spPr>
          <p:txBody>
            <a:bodyPr wrap="square">
              <a:spAutoFit/>
            </a:bodyPr>
            <a:lstStyle/>
            <a:p>
              <a:r>
                <a:rPr lang="en-US" sz="2800" b="1" dirty="0">
                  <a:solidFill>
                    <a:srgbClr val="00A0DF"/>
                  </a:solidFill>
                </a:rPr>
                <a:t>KEY POINT</a:t>
              </a:r>
              <a:r>
                <a:rPr lang="en-US" sz="2800" dirty="0"/>
                <a:t>: All roads lead back to the problem.</a:t>
              </a:r>
            </a:p>
          </p:txBody>
        </p:sp>
      </p:grpSp>
    </p:spTree>
    <p:extLst>
      <p:ext uri="{BB962C8B-B14F-4D97-AF65-F5344CB8AC3E}">
        <p14:creationId xmlns:p14="http://schemas.microsoft.com/office/powerpoint/2010/main" val="609175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heel(1)">
                                      <p:cBhvr>
                                        <p:cTn id="3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“Problem” By Any Other Name…</a:t>
            </a:r>
            <a:endParaRPr lang="en-US" dirty="0"/>
          </a:p>
        </p:txBody>
      </p:sp>
      <p:sp>
        <p:nvSpPr>
          <p:cNvPr id="3" name="Content Placeholder 2"/>
          <p:cNvSpPr>
            <a:spLocks noGrp="1"/>
          </p:cNvSpPr>
          <p:nvPr>
            <p:ph idx="1"/>
          </p:nvPr>
        </p:nvSpPr>
        <p:spPr/>
        <p:txBody>
          <a:bodyPr>
            <a:normAutofit lnSpcReduction="10000"/>
          </a:bodyPr>
          <a:lstStyle/>
          <a:p>
            <a:r>
              <a:rPr lang="en-US" dirty="0" smtClean="0"/>
              <a:t>What does it mean to start with a problem?</a:t>
            </a:r>
          </a:p>
          <a:p>
            <a:r>
              <a:rPr lang="en-US" dirty="0" smtClean="0"/>
              <a:t>Other names for “problems” include:</a:t>
            </a:r>
          </a:p>
          <a:p>
            <a:pPr lvl="1"/>
            <a:r>
              <a:rPr lang="en-US" dirty="0" smtClean="0"/>
              <a:t>Unmet need</a:t>
            </a:r>
          </a:p>
          <a:p>
            <a:pPr lvl="1"/>
            <a:r>
              <a:rPr lang="en-US" dirty="0" smtClean="0"/>
              <a:t>Marketplace dissatisfaction</a:t>
            </a:r>
          </a:p>
          <a:p>
            <a:pPr lvl="1"/>
            <a:r>
              <a:rPr lang="en-US" dirty="0"/>
              <a:t>Gap in the market</a:t>
            </a:r>
          </a:p>
          <a:p>
            <a:pPr lvl="1"/>
            <a:r>
              <a:rPr lang="en-US" dirty="0" smtClean="0"/>
              <a:t>Job to do (or do better)</a:t>
            </a:r>
          </a:p>
          <a:p>
            <a:pPr lvl="1"/>
            <a:r>
              <a:rPr lang="en-US" dirty="0" smtClean="0"/>
              <a:t>Frustration, annoyance</a:t>
            </a:r>
          </a:p>
          <a:p>
            <a:pPr lvl="1"/>
            <a:r>
              <a:rPr lang="en-US" dirty="0" smtClean="0"/>
              <a:t>A shortcoming or challenge</a:t>
            </a:r>
          </a:p>
          <a:p>
            <a:pPr lvl="1"/>
            <a:r>
              <a:rPr lang="en-US" dirty="0" smtClean="0"/>
              <a:t>Point of pain (especially hair on fire pain)</a:t>
            </a:r>
          </a:p>
          <a:p>
            <a:pPr lvl="1"/>
            <a:r>
              <a:rPr lang="en-US" dirty="0" smtClean="0"/>
              <a:t>Desired gain</a:t>
            </a:r>
          </a:p>
          <a:p>
            <a:pPr lvl="1"/>
            <a:r>
              <a:rPr lang="en-US" dirty="0" smtClean="0"/>
              <a:t>Unrealized benefit</a:t>
            </a:r>
          </a:p>
        </p:txBody>
      </p:sp>
    </p:spTree>
    <p:extLst>
      <p:ext uri="{BB962C8B-B14F-4D97-AF65-F5344CB8AC3E}">
        <p14:creationId xmlns:p14="http://schemas.microsoft.com/office/powerpoint/2010/main" val="418490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500"/>
                                        <p:tgtEl>
                                          <p:spTgt spid="3">
                                            <p:txEl>
                                              <p:pRg st="9" end="9"/>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530</Words>
  <Application>Microsoft Office PowerPoint</Application>
  <PresentationFormat>Widescreen</PresentationFormat>
  <Paragraphs>88</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What is Entrepreneurship?</vt:lpstr>
      <vt:lpstr>PowerPoint Presentation</vt:lpstr>
      <vt:lpstr>Broad Domain of Entrepreneurship</vt:lpstr>
      <vt:lpstr>Idea Mythology</vt:lpstr>
      <vt:lpstr>Origins for Your Entrepreneurship Journey</vt:lpstr>
      <vt:lpstr>A “Problem” By Any Other Name…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Freeman, Daniel J</cp:lastModifiedBy>
  <cp:revision>17</cp:revision>
  <dcterms:created xsi:type="dcterms:W3CDTF">2017-06-21T18:21:54Z</dcterms:created>
  <dcterms:modified xsi:type="dcterms:W3CDTF">2019-08-19T13:50:22Z</dcterms:modified>
</cp:coreProperties>
</file>