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media/image4.jpg" ContentType="image/jpeg"/>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44" r:id="rId2"/>
    <p:sldId id="387" r:id="rId3"/>
    <p:sldId id="374" r:id="rId4"/>
    <p:sldId id="389" r:id="rId5"/>
    <p:sldId id="375" r:id="rId6"/>
    <p:sldId id="390" r:id="rId7"/>
    <p:sldId id="376" r:id="rId8"/>
    <p:sldId id="377" r:id="rId9"/>
    <p:sldId id="379" r:id="rId10"/>
    <p:sldId id="391" r:id="rId11"/>
    <p:sldId id="392" r:id="rId12"/>
    <p:sldId id="385" r:id="rId13"/>
    <p:sldId id="38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AE"/>
    <a:srgbClr val="33CCCC"/>
    <a:srgbClr val="D2436C"/>
    <a:srgbClr val="645AA4"/>
    <a:srgbClr val="ADCD41"/>
    <a:srgbClr val="FEDF1A"/>
    <a:srgbClr val="FFC317"/>
    <a:srgbClr val="0854A0"/>
    <a:srgbClr val="5A8E22"/>
    <a:srgbClr val="0026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28" autoAdjust="0"/>
    <p:restoredTop sz="93722" autoAdjust="0"/>
  </p:normalViewPr>
  <p:slideViewPr>
    <p:cSldViewPr snapToGrid="0">
      <p:cViewPr varScale="1">
        <p:scale>
          <a:sx n="104" d="100"/>
          <a:sy n="104" d="100"/>
        </p:scale>
        <p:origin x="678"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702AE4-2A7A-45C3-9171-B2D9F2B6EF4F}" type="datetimeFigureOut">
              <a:rPr lang="en-US" smtClean="0"/>
              <a:t>8/19/2019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A3F8FE-1B92-43A0-A924-FD69E05986A9}" type="slidenum">
              <a:rPr lang="en-US" smtClean="0"/>
              <a:t>‹#›</a:t>
            </a:fld>
            <a:endParaRPr lang="en-US"/>
          </a:p>
        </p:txBody>
      </p:sp>
    </p:spTree>
    <p:extLst>
      <p:ext uri="{BB962C8B-B14F-4D97-AF65-F5344CB8AC3E}">
        <p14:creationId xmlns:p14="http://schemas.microsoft.com/office/powerpoint/2010/main" val="3845383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74CC91-A926-45A5-A32C-C13F01532F2B}" type="slidenum">
              <a:rPr lang="en-US" smtClean="0"/>
              <a:t>1</a:t>
            </a:fld>
            <a:endParaRPr lang="en-US"/>
          </a:p>
        </p:txBody>
      </p:sp>
    </p:spTree>
    <p:extLst>
      <p:ext uri="{BB962C8B-B14F-4D97-AF65-F5344CB8AC3E}">
        <p14:creationId xmlns:p14="http://schemas.microsoft.com/office/powerpoint/2010/main" val="369926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Wizard of Oz: Zappos</a:t>
            </a:r>
          </a:p>
          <a:p>
            <a:r>
              <a:rPr lang="en-US" dirty="0" smtClean="0"/>
              <a:t>Concierge:</a:t>
            </a:r>
            <a:r>
              <a:rPr lang="en-US" baseline="0" dirty="0" smtClean="0"/>
              <a:t> Rent the Runway</a:t>
            </a:r>
            <a:endParaRPr lang="en-US" dirty="0"/>
          </a:p>
        </p:txBody>
      </p:sp>
      <p:sp>
        <p:nvSpPr>
          <p:cNvPr id="4" name="Slide Number Placeholder 3"/>
          <p:cNvSpPr>
            <a:spLocks noGrp="1"/>
          </p:cNvSpPr>
          <p:nvPr>
            <p:ph type="sldNum" sz="quarter" idx="10"/>
          </p:nvPr>
        </p:nvSpPr>
        <p:spPr/>
        <p:txBody>
          <a:bodyPr/>
          <a:lstStyle/>
          <a:p>
            <a:fld id="{E5575692-CE99-47C6-AD99-BFCF64EE7BFF}" type="slidenum">
              <a:rPr lang="en-US" smtClean="0"/>
              <a:t>7</a:t>
            </a:fld>
            <a:endParaRPr lang="en-US"/>
          </a:p>
        </p:txBody>
      </p:sp>
    </p:spTree>
    <p:extLst>
      <p:ext uri="{BB962C8B-B14F-4D97-AF65-F5344CB8AC3E}">
        <p14:creationId xmlns:p14="http://schemas.microsoft.com/office/powerpoint/2010/main" val="501833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182488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38" name="Shape 138"/>
          <p:cNvSpPr txBox="1">
            <a:spLocks noGrp="1"/>
          </p:cNvSpPr>
          <p:nvPr>
            <p:ph type="body" idx="1"/>
          </p:nvPr>
        </p:nvSpPr>
        <p:spPr>
          <a:xfrm>
            <a:off x="685800" y="4400550"/>
            <a:ext cx="5486399" cy="3600599"/>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139" name="Shape 139"/>
          <p:cNvSpPr txBox="1">
            <a:spLocks noGrp="1"/>
          </p:cNvSpPr>
          <p:nvPr>
            <p:ph type="sldNum" idx="12"/>
          </p:nvPr>
        </p:nvSpPr>
        <p:spPr>
          <a:xfrm>
            <a:off x="3884612" y="8685213"/>
            <a:ext cx="2971799" cy="458699"/>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13</a:t>
            </a:fld>
            <a:endParaRPr lang="en"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589787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youtu.be/xPJoq_QVsY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kickstarter.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indiegogo.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mongodb.com/download-center?filter=enterprise&amp;gclid=CKiZ1eaWjdACFddahgod8z8O3w#enterprise" TargetMode="External"/><Relationship Id="rId13" Type="http://schemas.openxmlformats.org/officeDocument/2006/relationships/hyperlink" Target="https://www.launchrock.com/" TargetMode="External"/><Relationship Id="rId18" Type="http://schemas.openxmlformats.org/officeDocument/2006/relationships/hyperlink" Target="https://sites.google.com/" TargetMode="External"/><Relationship Id="rId3" Type="http://schemas.openxmlformats.org/officeDocument/2006/relationships/hyperlink" Target="https://www.facebook.com/business/learn/facebook-ads-basics" TargetMode="External"/><Relationship Id="rId7" Type="http://schemas.openxmlformats.org/officeDocument/2006/relationships/hyperlink" Target="https://signup.heroku.com/?c=70130000001xDpdAAE&amp;gclid=CKzikqWWjdACFRdbhgodf54O5Q" TargetMode="External"/><Relationship Id="rId12" Type="http://schemas.openxmlformats.org/officeDocument/2006/relationships/hyperlink" Target="http://unbounce.com/get-more-conversions/?gclid=CKnxyc2TjdACFcVDhgodeQkAfQ" TargetMode="External"/><Relationship Id="rId17" Type="http://schemas.openxmlformats.org/officeDocument/2006/relationships/hyperlink" Target="https://wordpress.com/create/" TargetMode="External"/><Relationship Id="rId2" Type="http://schemas.openxmlformats.org/officeDocument/2006/relationships/hyperlink" Target="https://adwords.google.com/home/#?modal_active=none" TargetMode="External"/><Relationship Id="rId16" Type="http://schemas.openxmlformats.org/officeDocument/2006/relationships/hyperlink" Target="https://www.squarespace.com/?channel=pbr&amp;subchannel=go&amp;source=branded&amp;subcampaign=(branded_branded-squarespace(only)-us-search_squarespace_e)&amp;variation=81454345690&amp;gclid=CPjJ-p6XjdACFQUehgodj5gEdw" TargetMode="External"/><Relationship Id="rId1" Type="http://schemas.openxmlformats.org/officeDocument/2006/relationships/slideLayout" Target="../slideLayouts/slideLayout2.xml"/><Relationship Id="rId6" Type="http://schemas.openxmlformats.org/officeDocument/2006/relationships/hyperlink" Target="https://aws.amazon.com/free/?sc_channel=PS&amp;sc_campaign=acquisition_US&amp;sc_publisher=google&amp;sc_medium=cloud_computing_b&amp;sc_content=aws_url_e_control_q32016&amp;sc_detail=amazon.%20web%20services&amp;sc_category=cloud_computing&amp;sc_segment=102882720282&amp;sc_matchtype=e&amp;sc_country=US&amp;s_kwcid=AL!4422!3!102882720282!e!!g!!amazon.%20web%20services&amp;ef_id=WA5cBgAAAC45rTKR:20161103180351:s" TargetMode="External"/><Relationship Id="rId11" Type="http://schemas.openxmlformats.org/officeDocument/2006/relationships/hyperlink" Target="https://www.optimizely.com/" TargetMode="External"/><Relationship Id="rId5" Type="http://schemas.openxmlformats.org/officeDocument/2006/relationships/hyperlink" Target="https://mailchimp.com/?awid=41511564&amp;awag=31005843062&amp;awad=138073828260&amp;awkw=mailchimp.&amp;pid=GAW&amp;source=website&amp;gclid=CPK9wZKWjdACFQcfhgodXEoHEA&amp;gclsrc=aw.ds&amp;dclid=CLS-z5KWjdACFai_swodyzQGbw" TargetMode="External"/><Relationship Id="rId15" Type="http://schemas.openxmlformats.org/officeDocument/2006/relationships/hyperlink" Target="https://kickofflabs.com/" TargetMode="External"/><Relationship Id="rId10" Type="http://schemas.openxmlformats.org/officeDocument/2006/relationships/hyperlink" Target="https://www.chargify.com/?utm_source=google&amp;utm_medium=cpc&amp;utm_campaign=brand&amp;tractionboard=69801282&amp;tbkw=chargify" TargetMode="External"/><Relationship Id="rId4" Type="http://schemas.openxmlformats.org/officeDocument/2006/relationships/hyperlink" Target="https://analytics.google.com/analytics/web/provision/?authuser=0#provision/SignUp/" TargetMode="External"/><Relationship Id="rId9" Type="http://schemas.openxmlformats.org/officeDocument/2006/relationships/hyperlink" Target="https://www.google.com/forms/about/" TargetMode="External"/><Relationship Id="rId14" Type="http://schemas.openxmlformats.org/officeDocument/2006/relationships/hyperlink" Target="https://quickmvp.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46086" y="3158357"/>
            <a:ext cx="7772400" cy="1111003"/>
          </a:xfrm>
        </p:spPr>
        <p:txBody>
          <a:bodyPr>
            <a:noAutofit/>
          </a:bodyPr>
          <a:lstStyle/>
          <a:p>
            <a:pPr algn="ctr"/>
            <a:r>
              <a:rPr lang="en-US" sz="8000" dirty="0" smtClean="0"/>
              <a:t>Solution Testing</a:t>
            </a:r>
            <a:endParaRPr lang="en-US" sz="8000" dirty="0"/>
          </a:p>
        </p:txBody>
      </p:sp>
    </p:spTree>
    <p:extLst>
      <p:ext uri="{BB962C8B-B14F-4D97-AF65-F5344CB8AC3E}">
        <p14:creationId xmlns:p14="http://schemas.microsoft.com/office/powerpoint/2010/main" val="522100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dirty="0" smtClean="0"/>
              <a:t> Awesome MVPs</a:t>
            </a:r>
            <a:endParaRPr lang="en-US" dirty="0"/>
          </a:p>
        </p:txBody>
      </p:sp>
      <p:sp>
        <p:nvSpPr>
          <p:cNvPr id="3" name="Content Placeholder 2"/>
          <p:cNvSpPr>
            <a:spLocks noGrp="1"/>
          </p:cNvSpPr>
          <p:nvPr>
            <p:ph idx="1"/>
          </p:nvPr>
        </p:nvSpPr>
        <p:spPr/>
        <p:txBody>
          <a:bodyPr/>
          <a:lstStyle/>
          <a:p>
            <a:r>
              <a:rPr lang="en-US" dirty="0" smtClean="0"/>
              <a:t>Buffer</a:t>
            </a:r>
          </a:p>
          <a:p>
            <a:r>
              <a:rPr lang="en-US" dirty="0" smtClean="0"/>
              <a:t>Dropbox</a:t>
            </a:r>
          </a:p>
          <a:p>
            <a:r>
              <a:rPr lang="en-US" dirty="0" smtClean="0"/>
              <a:t>Zappos</a:t>
            </a:r>
          </a:p>
          <a:p>
            <a:r>
              <a:rPr lang="en-US" dirty="0" smtClean="0">
                <a:hlinkClick r:id="rId2"/>
              </a:rPr>
              <a:t>Link to video</a:t>
            </a:r>
            <a:endParaRPr lang="en-US" dirty="0"/>
          </a:p>
        </p:txBody>
      </p:sp>
    </p:spTree>
    <p:extLst>
      <p:ext uri="{BB962C8B-B14F-4D97-AF65-F5344CB8AC3E}">
        <p14:creationId xmlns:p14="http://schemas.microsoft.com/office/powerpoint/2010/main" val="3778609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Takeaways</a:t>
            </a:r>
            <a:endParaRPr lang="en-US" dirty="0"/>
          </a:p>
        </p:txBody>
      </p:sp>
      <p:sp>
        <p:nvSpPr>
          <p:cNvPr id="3" name="Content Placeholder 2"/>
          <p:cNvSpPr>
            <a:spLocks noGrp="1"/>
          </p:cNvSpPr>
          <p:nvPr>
            <p:ph idx="1"/>
          </p:nvPr>
        </p:nvSpPr>
        <p:spPr/>
        <p:txBody>
          <a:bodyPr/>
          <a:lstStyle/>
          <a:p>
            <a:r>
              <a:rPr lang="en-US" dirty="0" smtClean="0"/>
              <a:t>Goal of solution testing: continue to de-risk your vision by gathering evidence to ensure that you don’t end up building something that no one wants</a:t>
            </a:r>
          </a:p>
          <a:p>
            <a:r>
              <a:rPr lang="en-US" dirty="0" smtClean="0"/>
              <a:t>Solution interviews help you to determine what features to include in your MVP</a:t>
            </a:r>
          </a:p>
          <a:p>
            <a:r>
              <a:rPr lang="en-US" dirty="0" smtClean="0"/>
              <a:t>MVP experiments help you to determine whether the product your envisioning is perceived as delivering the unique benefits promised by your value proposition (based on the benefits provided by the minimal features)</a:t>
            </a:r>
            <a:endParaRPr lang="en-US" dirty="0"/>
          </a:p>
        </p:txBody>
      </p:sp>
    </p:spTree>
    <p:extLst>
      <p:ext uri="{BB962C8B-B14F-4D97-AF65-F5344CB8AC3E}">
        <p14:creationId xmlns:p14="http://schemas.microsoft.com/office/powerpoint/2010/main" val="504893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What’s Next?</a:t>
            </a:r>
            <a:endParaRPr lang="en-US" dirty="0"/>
          </a:p>
        </p:txBody>
      </p:sp>
      <p:pic>
        <p:nvPicPr>
          <p:cNvPr id="7" name="Picture 6" descr="Finish-Start-06-12-11-400x40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0" y="1690688"/>
            <a:ext cx="5080000" cy="5080000"/>
          </a:xfrm>
          <a:prstGeom prst="rect">
            <a:avLst/>
          </a:prstGeom>
        </p:spPr>
      </p:pic>
    </p:spTree>
    <p:extLst>
      <p:ext uri="{BB962C8B-B14F-4D97-AF65-F5344CB8AC3E}">
        <p14:creationId xmlns:p14="http://schemas.microsoft.com/office/powerpoint/2010/main" val="357701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p:nvPr/>
        </p:nvSpPr>
        <p:spPr>
          <a:xfrm>
            <a:off x="2341814" y="2553068"/>
            <a:ext cx="1019100" cy="651253"/>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Identify customer</a:t>
            </a:r>
          </a:p>
          <a:p>
            <a:pPr algn="ctr">
              <a:buSzPct val="25000"/>
            </a:pPr>
            <a:r>
              <a:rPr lang="en" sz="1600" dirty="0">
                <a:solidFill>
                  <a:schemeClr val="tx1"/>
                </a:solidFill>
                <a:latin typeface="Calibri"/>
                <a:ea typeface="Calibri"/>
                <a:cs typeface="Calibri"/>
                <a:sym typeface="Calibri"/>
              </a:rPr>
              <a:t>segment</a:t>
            </a:r>
          </a:p>
        </p:txBody>
      </p:sp>
      <p:sp>
        <p:nvSpPr>
          <p:cNvPr id="142" name="Shape 142"/>
          <p:cNvSpPr txBox="1"/>
          <p:nvPr/>
        </p:nvSpPr>
        <p:spPr>
          <a:xfrm>
            <a:off x="2161732" y="3337191"/>
            <a:ext cx="1365599" cy="254100"/>
          </a:xfrm>
          <a:prstGeom prst="rect">
            <a:avLst/>
          </a:prstGeom>
          <a:ln/>
        </p:spPr>
        <p:style>
          <a:lnRef idx="0">
            <a:schemeClr val="accent1"/>
          </a:lnRef>
          <a:fillRef idx="3">
            <a:schemeClr val="accent1"/>
          </a:fillRef>
          <a:effectRef idx="3">
            <a:schemeClr val="accent1"/>
          </a:effectRef>
          <a:fontRef idx="minor">
            <a:schemeClr val="lt1"/>
          </a:fontRef>
        </p:style>
        <p:txBody>
          <a:bodyPr lIns="68575" tIns="34275" rIns="68575" bIns="34275" anchor="t" anchorCtr="0">
            <a:noAutofit/>
          </a:bodyPr>
          <a:lstStyle/>
          <a:p>
            <a:pPr>
              <a:buSzPct val="25000"/>
            </a:pPr>
            <a:r>
              <a:rPr lang="en" sz="1100" dirty="0">
                <a:solidFill>
                  <a:schemeClr val="bg1"/>
                </a:solidFill>
                <a:latin typeface="Calibri"/>
                <a:ea typeface="Calibri"/>
                <a:cs typeface="Calibri"/>
                <a:sym typeface="Calibri"/>
              </a:rPr>
              <a:t>With current team?</a:t>
            </a:r>
          </a:p>
        </p:txBody>
      </p:sp>
      <p:sp>
        <p:nvSpPr>
          <p:cNvPr id="143" name="Shape 143"/>
          <p:cNvSpPr/>
          <p:nvPr/>
        </p:nvSpPr>
        <p:spPr>
          <a:xfrm>
            <a:off x="5611387" y="2483534"/>
            <a:ext cx="1199247" cy="49006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Hypotheses</a:t>
            </a:r>
          </a:p>
          <a:p>
            <a:pPr algn="ctr">
              <a:buSzPct val="25000"/>
            </a:pPr>
            <a:r>
              <a:rPr lang="en" sz="1600" dirty="0">
                <a:solidFill>
                  <a:schemeClr val="tx1"/>
                </a:solidFill>
                <a:latin typeface="Calibri"/>
                <a:ea typeface="Calibri"/>
                <a:cs typeface="Calibri"/>
                <a:sym typeface="Calibri"/>
              </a:rPr>
              <a:t>Validated?</a:t>
            </a:r>
          </a:p>
        </p:txBody>
      </p:sp>
      <p:sp>
        <p:nvSpPr>
          <p:cNvPr id="150" name="Shape 150"/>
          <p:cNvSpPr txBox="1"/>
          <p:nvPr/>
        </p:nvSpPr>
        <p:spPr>
          <a:xfrm>
            <a:off x="955423" y="2594301"/>
            <a:ext cx="1211400" cy="692400"/>
          </a:xfrm>
          <a:prstGeom prst="rect">
            <a:avLst/>
          </a:prstGeom>
          <a:ln/>
        </p:spPr>
        <p:style>
          <a:lnRef idx="2">
            <a:schemeClr val="accent1"/>
          </a:lnRef>
          <a:fillRef idx="1">
            <a:schemeClr val="lt1"/>
          </a:fillRef>
          <a:effectRef idx="0">
            <a:schemeClr val="accent1"/>
          </a:effectRef>
          <a:fontRef idx="minor">
            <a:schemeClr val="dk1"/>
          </a:fontRef>
        </p:style>
        <p:txBody>
          <a:bodyPr lIns="68575" tIns="34275" rIns="68575" bIns="34275" anchor="t" anchorCtr="0">
            <a:noAutofit/>
          </a:bodyPr>
          <a:lstStyle/>
          <a:p>
            <a:pPr>
              <a:buSzPct val="25000"/>
            </a:pPr>
            <a:r>
              <a:rPr lang="en-US" b="1" dirty="0">
                <a:latin typeface="Calibri"/>
                <a:ea typeface="Calibri"/>
                <a:cs typeface="Calibri"/>
                <a:sym typeface="Calibri"/>
              </a:rPr>
              <a:t>Market</a:t>
            </a:r>
            <a:endParaRPr lang="en" b="1" dirty="0">
              <a:latin typeface="Calibri"/>
              <a:ea typeface="Calibri"/>
              <a:cs typeface="Calibri"/>
              <a:sym typeface="Calibri"/>
            </a:endParaRPr>
          </a:p>
          <a:p>
            <a:pPr>
              <a:buSzPct val="25000"/>
            </a:pPr>
            <a:r>
              <a:rPr lang="en" b="1" dirty="0">
                <a:latin typeface="Calibri"/>
                <a:ea typeface="Calibri"/>
                <a:cs typeface="Calibri"/>
                <a:sym typeface="Calibri"/>
              </a:rPr>
              <a:t>Flow</a:t>
            </a:r>
          </a:p>
        </p:txBody>
      </p:sp>
      <p:sp>
        <p:nvSpPr>
          <p:cNvPr id="151" name="Shape 151"/>
          <p:cNvSpPr txBox="1"/>
          <p:nvPr/>
        </p:nvSpPr>
        <p:spPr>
          <a:xfrm>
            <a:off x="953603" y="3828001"/>
            <a:ext cx="1208129" cy="903268"/>
          </a:xfrm>
          <a:prstGeom prst="rect">
            <a:avLst/>
          </a:prstGeom>
          <a:ln/>
        </p:spPr>
        <p:style>
          <a:lnRef idx="2">
            <a:schemeClr val="accent1"/>
          </a:lnRef>
          <a:fillRef idx="1">
            <a:schemeClr val="lt1"/>
          </a:fillRef>
          <a:effectRef idx="0">
            <a:schemeClr val="accent1"/>
          </a:effectRef>
          <a:fontRef idx="minor">
            <a:schemeClr val="dk1"/>
          </a:fontRef>
        </p:style>
        <p:txBody>
          <a:bodyPr lIns="68575" tIns="34275" rIns="68575" bIns="34275" anchor="t" anchorCtr="0">
            <a:noAutofit/>
          </a:bodyPr>
          <a:lstStyle/>
          <a:p>
            <a:pPr>
              <a:buSzPct val="25000"/>
            </a:pPr>
            <a:r>
              <a:rPr lang="en" b="1" dirty="0">
                <a:latin typeface="Calibri"/>
                <a:ea typeface="Calibri"/>
                <a:cs typeface="Calibri"/>
                <a:sym typeface="Calibri"/>
              </a:rPr>
              <a:t>Team</a:t>
            </a:r>
            <a:r>
              <a:rPr lang="en-US" b="1" dirty="0" smtClean="0">
                <a:latin typeface="Calibri"/>
                <a:ea typeface="Calibri"/>
                <a:cs typeface="Calibri"/>
                <a:sym typeface="Calibri"/>
              </a:rPr>
              <a:t>/ Company</a:t>
            </a:r>
            <a:endParaRPr lang="en" b="1" dirty="0">
              <a:latin typeface="Calibri"/>
              <a:ea typeface="Calibri"/>
              <a:cs typeface="Calibri"/>
              <a:sym typeface="Calibri"/>
            </a:endParaRPr>
          </a:p>
          <a:p>
            <a:pPr>
              <a:buSzPct val="25000"/>
            </a:pPr>
            <a:r>
              <a:rPr lang="en" b="1" dirty="0">
                <a:latin typeface="Calibri"/>
                <a:ea typeface="Calibri"/>
                <a:cs typeface="Calibri"/>
                <a:sym typeface="Calibri"/>
              </a:rPr>
              <a:t>Flow</a:t>
            </a:r>
          </a:p>
        </p:txBody>
      </p:sp>
      <p:sp>
        <p:nvSpPr>
          <p:cNvPr id="155" name="Shape 155"/>
          <p:cNvSpPr txBox="1"/>
          <p:nvPr/>
        </p:nvSpPr>
        <p:spPr>
          <a:xfrm>
            <a:off x="954381" y="5171334"/>
            <a:ext cx="1207352" cy="620447"/>
          </a:xfrm>
          <a:prstGeom prst="rect">
            <a:avLst/>
          </a:prstGeom>
          <a:ln/>
        </p:spPr>
        <p:style>
          <a:lnRef idx="2">
            <a:schemeClr val="accent1"/>
          </a:lnRef>
          <a:fillRef idx="1">
            <a:schemeClr val="lt1"/>
          </a:fillRef>
          <a:effectRef idx="0">
            <a:schemeClr val="accent1"/>
          </a:effectRef>
          <a:fontRef idx="minor">
            <a:schemeClr val="dk1"/>
          </a:fontRef>
        </p:style>
        <p:txBody>
          <a:bodyPr lIns="68575" tIns="34275" rIns="68575" bIns="34275" anchor="t" anchorCtr="0">
            <a:noAutofit/>
          </a:bodyPr>
          <a:lstStyle/>
          <a:p>
            <a:pPr>
              <a:buSzPct val="25000"/>
            </a:pPr>
            <a:r>
              <a:rPr lang="en" b="1" dirty="0">
                <a:latin typeface="Calibri"/>
                <a:ea typeface="Calibri"/>
                <a:cs typeface="Calibri"/>
                <a:sym typeface="Calibri"/>
              </a:rPr>
              <a:t>Financing</a:t>
            </a:r>
          </a:p>
          <a:p>
            <a:pPr>
              <a:buSzPct val="25000"/>
            </a:pPr>
            <a:r>
              <a:rPr lang="en" b="1" dirty="0">
                <a:latin typeface="Calibri"/>
                <a:ea typeface="Calibri"/>
                <a:cs typeface="Calibri"/>
                <a:sym typeface="Calibri"/>
              </a:rPr>
              <a:t>Flow</a:t>
            </a:r>
          </a:p>
        </p:txBody>
      </p:sp>
      <p:sp>
        <p:nvSpPr>
          <p:cNvPr id="169" name="Shape 169"/>
          <p:cNvSpPr/>
          <p:nvPr/>
        </p:nvSpPr>
        <p:spPr>
          <a:xfrm>
            <a:off x="3804470" y="2818418"/>
            <a:ext cx="1079309"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Identify</a:t>
            </a:r>
          </a:p>
          <a:p>
            <a:pPr algn="ctr">
              <a:buSzPct val="25000"/>
            </a:pPr>
            <a:r>
              <a:rPr lang="en" sz="1600" dirty="0">
                <a:solidFill>
                  <a:schemeClr val="tx1"/>
                </a:solidFill>
                <a:latin typeface="Calibri"/>
                <a:ea typeface="Calibri"/>
                <a:cs typeface="Calibri"/>
                <a:sym typeface="Calibri"/>
              </a:rPr>
              <a:t>Pains</a:t>
            </a:r>
            <a:r>
              <a:rPr lang="en" sz="1600" dirty="0" smtClean="0">
                <a:solidFill>
                  <a:schemeClr val="tx1"/>
                </a:solidFill>
                <a:latin typeface="Calibri"/>
                <a:ea typeface="Calibri"/>
                <a:cs typeface="Calibri"/>
                <a:sym typeface="Calibri"/>
              </a:rPr>
              <a:t>/ Gains</a:t>
            </a:r>
            <a:endParaRPr lang="en" sz="1600" dirty="0">
              <a:solidFill>
                <a:schemeClr val="tx1"/>
              </a:solidFill>
              <a:latin typeface="Calibri"/>
              <a:ea typeface="Calibri"/>
              <a:cs typeface="Calibri"/>
              <a:sym typeface="Calibri"/>
            </a:endParaRPr>
          </a:p>
        </p:txBody>
      </p:sp>
      <p:cxnSp>
        <p:nvCxnSpPr>
          <p:cNvPr id="172" name="Shape 172"/>
          <p:cNvCxnSpPr>
            <a:stCxn id="141" idx="3"/>
            <a:endCxn id="169" idx="1"/>
          </p:cNvCxnSpPr>
          <p:nvPr/>
        </p:nvCxnSpPr>
        <p:spPr>
          <a:xfrm>
            <a:off x="3360917" y="2878692"/>
            <a:ext cx="443553" cy="239726"/>
          </a:xfrm>
          <a:prstGeom prst="straightConnector1">
            <a:avLst/>
          </a:prstGeom>
          <a:noFill/>
          <a:ln w="38100" cap="flat" cmpd="sng">
            <a:solidFill>
              <a:schemeClr val="accent1"/>
            </a:solidFill>
            <a:prstDash val="solid"/>
            <a:miter/>
            <a:headEnd type="triangle" w="med" len="med"/>
            <a:tailEnd type="triangle" w="med" len="med"/>
          </a:ln>
        </p:spPr>
      </p:cxnSp>
      <p:sp>
        <p:nvSpPr>
          <p:cNvPr id="2" name="Title 1"/>
          <p:cNvSpPr>
            <a:spLocks noGrp="1"/>
          </p:cNvSpPr>
          <p:nvPr>
            <p:ph type="title"/>
          </p:nvPr>
        </p:nvSpPr>
        <p:spPr>
          <a:xfrm>
            <a:off x="829992" y="7626"/>
            <a:ext cx="10515600" cy="1325563"/>
          </a:xfrm>
        </p:spPr>
        <p:txBody>
          <a:bodyPr/>
          <a:lstStyle/>
          <a:p>
            <a:r>
              <a:rPr lang="en-US" dirty="0" smtClean="0"/>
              <a:t>Building a Company</a:t>
            </a:r>
            <a:endParaRPr lang="en-US" dirty="0"/>
          </a:p>
        </p:txBody>
      </p:sp>
      <p:sp>
        <p:nvSpPr>
          <p:cNvPr id="48" name="Shape 141"/>
          <p:cNvSpPr/>
          <p:nvPr/>
        </p:nvSpPr>
        <p:spPr>
          <a:xfrm>
            <a:off x="3727919" y="1674194"/>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Develop</a:t>
            </a:r>
          </a:p>
          <a:p>
            <a:pPr algn="ctr">
              <a:buSzPct val="25000"/>
            </a:pPr>
            <a:r>
              <a:rPr lang="en" sz="1600" dirty="0">
                <a:solidFill>
                  <a:schemeClr val="tx1"/>
                </a:solidFill>
                <a:latin typeface="Calibri"/>
                <a:ea typeface="Calibri"/>
                <a:cs typeface="Calibri"/>
                <a:sym typeface="Calibri"/>
              </a:rPr>
              <a:t>MVP</a:t>
            </a:r>
          </a:p>
        </p:txBody>
      </p:sp>
      <p:sp>
        <p:nvSpPr>
          <p:cNvPr id="50" name="Shape 143"/>
          <p:cNvSpPr/>
          <p:nvPr/>
        </p:nvSpPr>
        <p:spPr>
          <a:xfrm>
            <a:off x="6026864" y="1644467"/>
            <a:ext cx="931007" cy="497137"/>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Build out</a:t>
            </a:r>
          </a:p>
          <a:p>
            <a:pPr algn="ctr">
              <a:buSzPct val="25000"/>
            </a:pPr>
            <a:r>
              <a:rPr lang="en" sz="1600" dirty="0">
                <a:solidFill>
                  <a:schemeClr val="tx1"/>
                </a:solidFill>
                <a:latin typeface="Calibri"/>
                <a:ea typeface="Calibri"/>
                <a:cs typeface="Calibri"/>
                <a:sym typeface="Calibri"/>
              </a:rPr>
              <a:t>POC</a:t>
            </a:r>
          </a:p>
        </p:txBody>
      </p:sp>
      <p:sp>
        <p:nvSpPr>
          <p:cNvPr id="54" name="Shape 150"/>
          <p:cNvSpPr txBox="1"/>
          <p:nvPr/>
        </p:nvSpPr>
        <p:spPr>
          <a:xfrm>
            <a:off x="950917" y="1564182"/>
            <a:ext cx="1211400" cy="692400"/>
          </a:xfrm>
          <a:prstGeom prst="rect">
            <a:avLst/>
          </a:prstGeom>
          <a:ln/>
        </p:spPr>
        <p:style>
          <a:lnRef idx="2">
            <a:schemeClr val="accent1"/>
          </a:lnRef>
          <a:fillRef idx="1">
            <a:schemeClr val="lt1"/>
          </a:fillRef>
          <a:effectRef idx="0">
            <a:schemeClr val="accent1"/>
          </a:effectRef>
          <a:fontRef idx="minor">
            <a:schemeClr val="dk1"/>
          </a:fontRef>
        </p:style>
        <p:txBody>
          <a:bodyPr lIns="68575" tIns="34275" rIns="68575" bIns="34275" anchor="t" anchorCtr="0">
            <a:noAutofit/>
          </a:bodyPr>
          <a:lstStyle/>
          <a:p>
            <a:pPr>
              <a:buSzPct val="25000"/>
            </a:pPr>
            <a:r>
              <a:rPr lang="en-US" b="1" dirty="0">
                <a:latin typeface="Calibri"/>
                <a:ea typeface="Calibri"/>
                <a:cs typeface="Calibri"/>
                <a:sym typeface="Calibri"/>
              </a:rPr>
              <a:t>Technology</a:t>
            </a:r>
            <a:endParaRPr lang="en" b="1" dirty="0">
              <a:latin typeface="Calibri"/>
              <a:ea typeface="Calibri"/>
              <a:cs typeface="Calibri"/>
              <a:sym typeface="Calibri"/>
            </a:endParaRPr>
          </a:p>
          <a:p>
            <a:pPr>
              <a:buSzPct val="25000"/>
            </a:pPr>
            <a:r>
              <a:rPr lang="en" b="1" dirty="0">
                <a:latin typeface="Calibri"/>
                <a:ea typeface="Calibri"/>
                <a:cs typeface="Calibri"/>
                <a:sym typeface="Calibri"/>
              </a:rPr>
              <a:t>Flow</a:t>
            </a:r>
          </a:p>
        </p:txBody>
      </p:sp>
      <p:cxnSp>
        <p:nvCxnSpPr>
          <p:cNvPr id="75" name="Shape 172"/>
          <p:cNvCxnSpPr>
            <a:endCxn id="143" idx="1"/>
          </p:cNvCxnSpPr>
          <p:nvPr/>
        </p:nvCxnSpPr>
        <p:spPr>
          <a:xfrm>
            <a:off x="4555778" y="2125238"/>
            <a:ext cx="1055608" cy="603327"/>
          </a:xfrm>
          <a:prstGeom prst="straightConnector1">
            <a:avLst/>
          </a:prstGeom>
          <a:noFill/>
          <a:ln w="38100" cap="flat" cmpd="sng">
            <a:solidFill>
              <a:schemeClr val="accent1"/>
            </a:solidFill>
            <a:prstDash val="solid"/>
            <a:miter/>
            <a:headEnd type="none" w="med" len="med"/>
            <a:tailEnd type="triangle" w="med" len="med"/>
          </a:ln>
        </p:spPr>
      </p:cxnSp>
      <p:cxnSp>
        <p:nvCxnSpPr>
          <p:cNvPr id="81" name="Shape 172"/>
          <p:cNvCxnSpPr>
            <a:stCxn id="143" idx="0"/>
            <a:endCxn id="50" idx="2"/>
          </p:cNvCxnSpPr>
          <p:nvPr/>
        </p:nvCxnSpPr>
        <p:spPr>
          <a:xfrm flipV="1">
            <a:off x="6211011" y="2141604"/>
            <a:ext cx="281357" cy="341931"/>
          </a:xfrm>
          <a:prstGeom prst="straightConnector1">
            <a:avLst/>
          </a:prstGeom>
          <a:noFill/>
          <a:ln w="38100" cap="flat" cmpd="sng">
            <a:solidFill>
              <a:schemeClr val="accent1"/>
            </a:solidFill>
            <a:prstDash val="solid"/>
            <a:miter/>
            <a:headEnd type="none" w="med" len="med"/>
            <a:tailEnd type="arrow" w="med" len="med"/>
          </a:ln>
        </p:spPr>
      </p:cxnSp>
      <p:sp>
        <p:nvSpPr>
          <p:cNvPr id="128" name="Left-Right Arrow 127"/>
          <p:cNvSpPr/>
          <p:nvPr/>
        </p:nvSpPr>
        <p:spPr bwMode="auto">
          <a:xfrm>
            <a:off x="2164455" y="1088339"/>
            <a:ext cx="3429000" cy="601146"/>
          </a:xfrm>
          <a:prstGeom prst="lef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dirty="0">
                <a:latin typeface="Arial" pitchFamily="18" charset="0"/>
                <a:ea typeface="ＭＳ Ｐゴシック" pitchFamily="18" charset="-128"/>
                <a:cs typeface="ＭＳ Ｐゴシック" pitchFamily="18" charset="-128"/>
              </a:rPr>
              <a:t>SEARCH</a:t>
            </a:r>
          </a:p>
        </p:txBody>
      </p:sp>
      <p:sp>
        <p:nvSpPr>
          <p:cNvPr id="178" name="Left-Right Arrow 177"/>
          <p:cNvSpPr/>
          <p:nvPr/>
        </p:nvSpPr>
        <p:spPr bwMode="auto">
          <a:xfrm>
            <a:off x="5710150" y="1083256"/>
            <a:ext cx="1828800" cy="635571"/>
          </a:xfrm>
          <a:prstGeom prst="lef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dirty="0">
                <a:latin typeface="Arial" pitchFamily="18" charset="0"/>
                <a:ea typeface="ＭＳ Ｐゴシック" pitchFamily="18" charset="-128"/>
                <a:cs typeface="ＭＳ Ｐゴシック" pitchFamily="18" charset="-128"/>
              </a:rPr>
              <a:t>PROVE</a:t>
            </a:r>
          </a:p>
        </p:txBody>
      </p:sp>
      <p:sp>
        <p:nvSpPr>
          <p:cNvPr id="179" name="Left-Right Arrow 178"/>
          <p:cNvSpPr/>
          <p:nvPr/>
        </p:nvSpPr>
        <p:spPr bwMode="auto">
          <a:xfrm>
            <a:off x="9704590" y="1079586"/>
            <a:ext cx="1451090" cy="635571"/>
          </a:xfrm>
          <a:prstGeom prst="lef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dirty="0">
                <a:latin typeface="Arial" pitchFamily="18" charset="0"/>
                <a:ea typeface="ＭＳ Ｐゴシック" pitchFamily="18" charset="-128"/>
                <a:cs typeface="ＭＳ Ｐゴシック" pitchFamily="18" charset="-128"/>
              </a:rPr>
              <a:t>SCALE</a:t>
            </a:r>
          </a:p>
        </p:txBody>
      </p:sp>
      <p:cxnSp>
        <p:nvCxnSpPr>
          <p:cNvPr id="204" name="Shape 172"/>
          <p:cNvCxnSpPr>
            <a:stCxn id="169" idx="0"/>
            <a:endCxn id="48" idx="2"/>
          </p:cNvCxnSpPr>
          <p:nvPr/>
        </p:nvCxnSpPr>
        <p:spPr>
          <a:xfrm flipH="1" flipV="1">
            <a:off x="4237470" y="2274194"/>
            <a:ext cx="106655" cy="544224"/>
          </a:xfrm>
          <a:prstGeom prst="straightConnector1">
            <a:avLst/>
          </a:prstGeom>
          <a:noFill/>
          <a:ln w="38100" cap="flat" cmpd="sng">
            <a:solidFill>
              <a:schemeClr val="accent1"/>
            </a:solidFill>
            <a:prstDash val="solid"/>
            <a:miter/>
            <a:headEnd type="none" w="med" len="med"/>
            <a:tailEnd type="triangle" w="med" len="med"/>
          </a:ln>
        </p:spPr>
      </p:cxnSp>
      <p:sp>
        <p:nvSpPr>
          <p:cNvPr id="257" name="TextBox 256"/>
          <p:cNvSpPr txBox="1"/>
          <p:nvPr/>
        </p:nvSpPr>
        <p:spPr>
          <a:xfrm>
            <a:off x="5788782" y="2137009"/>
            <a:ext cx="542712" cy="33855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600" dirty="0"/>
              <a:t>Yes</a:t>
            </a:r>
          </a:p>
        </p:txBody>
      </p:sp>
      <p:cxnSp>
        <p:nvCxnSpPr>
          <p:cNvPr id="278" name="Shape 160"/>
          <p:cNvCxnSpPr>
            <a:stCxn id="143" idx="1"/>
            <a:endCxn id="169" idx="3"/>
          </p:cNvCxnSpPr>
          <p:nvPr/>
        </p:nvCxnSpPr>
        <p:spPr>
          <a:xfrm flipH="1">
            <a:off x="4883778" y="2728564"/>
            <a:ext cx="727608" cy="389854"/>
          </a:xfrm>
          <a:prstGeom prst="straightConnector1">
            <a:avLst/>
          </a:prstGeom>
          <a:noFill/>
          <a:ln w="38100" cap="flat" cmpd="sng">
            <a:solidFill>
              <a:schemeClr val="accent1"/>
            </a:solidFill>
            <a:prstDash val="solid"/>
            <a:miter/>
            <a:headEnd type="none" w="med" len="med"/>
            <a:tailEnd type="triangle" w="med" len="med"/>
          </a:ln>
        </p:spPr>
      </p:cxnSp>
      <p:grpSp>
        <p:nvGrpSpPr>
          <p:cNvPr id="6" name="Group 5"/>
          <p:cNvGrpSpPr/>
          <p:nvPr/>
        </p:nvGrpSpPr>
        <p:grpSpPr>
          <a:xfrm>
            <a:off x="2391965" y="1697129"/>
            <a:ext cx="8685338" cy="4799357"/>
            <a:chOff x="1451436" y="1804225"/>
            <a:chExt cx="7568035" cy="4799357"/>
          </a:xfrm>
        </p:grpSpPr>
        <p:cxnSp>
          <p:nvCxnSpPr>
            <p:cNvPr id="96" name="Shape 172"/>
            <p:cNvCxnSpPr>
              <a:stCxn id="144" idx="0"/>
              <a:endCxn id="51" idx="2"/>
            </p:cNvCxnSpPr>
            <p:nvPr/>
          </p:nvCxnSpPr>
          <p:spPr>
            <a:xfrm flipV="1">
              <a:off x="6850137" y="2404225"/>
              <a:ext cx="370205" cy="210033"/>
            </a:xfrm>
            <a:prstGeom prst="straightConnector1">
              <a:avLst/>
            </a:prstGeom>
            <a:noFill/>
            <a:ln w="38100" cap="flat" cmpd="sng">
              <a:solidFill>
                <a:schemeClr val="accent1"/>
              </a:solidFill>
              <a:prstDash val="solid"/>
              <a:miter/>
              <a:headEnd type="none" w="med" len="med"/>
              <a:tailEnd type="triangle" w="med" len="med"/>
            </a:ln>
          </p:spPr>
        </p:cxnSp>
        <p:grpSp>
          <p:nvGrpSpPr>
            <p:cNvPr id="5" name="Group 4"/>
            <p:cNvGrpSpPr/>
            <p:nvPr/>
          </p:nvGrpSpPr>
          <p:grpSpPr>
            <a:xfrm>
              <a:off x="1451436" y="1804225"/>
              <a:ext cx="7568035" cy="4799357"/>
              <a:chOff x="1451436" y="1804225"/>
              <a:chExt cx="7568035" cy="4799357"/>
            </a:xfrm>
          </p:grpSpPr>
          <p:sp>
            <p:nvSpPr>
              <p:cNvPr id="144" name="Shape 144"/>
              <p:cNvSpPr/>
              <p:nvPr/>
            </p:nvSpPr>
            <p:spPr>
              <a:xfrm>
                <a:off x="6332937" y="2614258"/>
                <a:ext cx="1034399" cy="698776"/>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Validated</a:t>
                </a:r>
              </a:p>
              <a:p>
                <a:pPr algn="ctr">
                  <a:buSzPct val="25000"/>
                </a:pPr>
                <a:r>
                  <a:rPr lang="en" sz="1600" dirty="0">
                    <a:solidFill>
                      <a:schemeClr val="tx1"/>
                    </a:solidFill>
                    <a:latin typeface="Calibri"/>
                    <a:ea typeface="Calibri"/>
                    <a:cs typeface="Calibri"/>
                    <a:sym typeface="Calibri"/>
                  </a:rPr>
                  <a:t>Customer</a:t>
                </a:r>
              </a:p>
              <a:p>
                <a:pPr algn="ctr">
                  <a:buSzPct val="25000"/>
                </a:pPr>
                <a:r>
                  <a:rPr lang="en" sz="1600" dirty="0">
                    <a:solidFill>
                      <a:schemeClr val="tx1"/>
                    </a:solidFill>
                    <a:latin typeface="Calibri"/>
                    <a:ea typeface="Calibri"/>
                    <a:cs typeface="Calibri"/>
                    <a:sym typeface="Calibri"/>
                  </a:rPr>
                  <a:t>Segment?</a:t>
                </a:r>
              </a:p>
            </p:txBody>
          </p:sp>
          <p:sp>
            <p:nvSpPr>
              <p:cNvPr id="145" name="Shape 145"/>
              <p:cNvSpPr/>
              <p:nvPr/>
            </p:nvSpPr>
            <p:spPr>
              <a:xfrm>
                <a:off x="7985072" y="2889801"/>
                <a:ext cx="1034399" cy="1216536"/>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Customer</a:t>
                </a:r>
              </a:p>
              <a:p>
                <a:pPr algn="ctr">
                  <a:buSzPct val="25000"/>
                </a:pPr>
                <a:r>
                  <a:rPr lang="en" sz="1600" dirty="0">
                    <a:solidFill>
                      <a:schemeClr val="tx1"/>
                    </a:solidFill>
                    <a:latin typeface="Calibri"/>
                    <a:ea typeface="Calibri"/>
                    <a:cs typeface="Calibri"/>
                    <a:sym typeface="Calibri"/>
                  </a:rPr>
                  <a:t>Creation/</a:t>
                </a:r>
              </a:p>
              <a:p>
                <a:pPr algn="ctr">
                  <a:buSzPct val="25000"/>
                </a:pPr>
                <a:r>
                  <a:rPr lang="en" sz="1600" dirty="0">
                    <a:solidFill>
                      <a:schemeClr val="tx1"/>
                    </a:solidFill>
                    <a:latin typeface="Calibri"/>
                    <a:ea typeface="Calibri"/>
                    <a:cs typeface="Calibri"/>
                    <a:sym typeface="Calibri"/>
                  </a:rPr>
                  <a:t>Scale Sales</a:t>
                </a:r>
              </a:p>
            </p:txBody>
          </p:sp>
          <p:sp>
            <p:nvSpPr>
              <p:cNvPr id="146" name="Shape 146"/>
              <p:cNvSpPr txBox="1"/>
              <p:nvPr/>
            </p:nvSpPr>
            <p:spPr>
              <a:xfrm>
                <a:off x="5620720" y="3383182"/>
                <a:ext cx="2238600" cy="254100"/>
              </a:xfrm>
              <a:prstGeom prst="rect">
                <a:avLst/>
              </a:prstGeom>
              <a:ln/>
            </p:spPr>
            <p:style>
              <a:lnRef idx="0">
                <a:schemeClr val="accent1"/>
              </a:lnRef>
              <a:fillRef idx="3">
                <a:schemeClr val="accent1"/>
              </a:fillRef>
              <a:effectRef idx="3">
                <a:schemeClr val="accent1"/>
              </a:effectRef>
              <a:fontRef idx="minor">
                <a:schemeClr val="lt1"/>
              </a:fontRef>
            </p:style>
            <p:txBody>
              <a:bodyPr lIns="68575" tIns="34275" rIns="68575" bIns="34275" anchor="t" anchorCtr="0">
                <a:noAutofit/>
              </a:bodyPr>
              <a:lstStyle/>
              <a:p>
                <a:pPr>
                  <a:buSzPct val="25000"/>
                </a:pPr>
                <a:r>
                  <a:rPr lang="en" sz="1100" dirty="0">
                    <a:solidFill>
                      <a:srgbClr val="FFFFFF"/>
                    </a:solidFill>
                    <a:latin typeface="Calibri"/>
                    <a:ea typeface="Calibri"/>
                    <a:cs typeface="Calibri"/>
                    <a:sym typeface="Calibri"/>
                  </a:rPr>
                  <a:t>Repeatable/scalable sales model?</a:t>
                </a:r>
              </a:p>
            </p:txBody>
          </p:sp>
          <p:sp>
            <p:nvSpPr>
              <p:cNvPr id="147" name="Shape 147"/>
              <p:cNvSpPr/>
              <p:nvPr/>
            </p:nvSpPr>
            <p:spPr>
              <a:xfrm>
                <a:off x="1451436" y="3967301"/>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Founding Team – who?</a:t>
                </a:r>
              </a:p>
            </p:txBody>
          </p:sp>
          <p:sp>
            <p:nvSpPr>
              <p:cNvPr id="148" name="Shape 148"/>
              <p:cNvSpPr txBox="1"/>
              <p:nvPr/>
            </p:nvSpPr>
            <p:spPr>
              <a:xfrm>
                <a:off x="1461901" y="4643201"/>
                <a:ext cx="1211400" cy="438600"/>
              </a:xfrm>
              <a:prstGeom prst="rect">
                <a:avLst/>
              </a:prstGeom>
              <a:ln/>
            </p:spPr>
            <p:style>
              <a:lnRef idx="0">
                <a:schemeClr val="accent1"/>
              </a:lnRef>
              <a:fillRef idx="3">
                <a:schemeClr val="accent1"/>
              </a:fillRef>
              <a:effectRef idx="3">
                <a:schemeClr val="accent1"/>
              </a:effectRef>
              <a:fontRef idx="minor">
                <a:schemeClr val="lt1"/>
              </a:fontRef>
            </p:style>
            <p:txBody>
              <a:bodyPr lIns="68575" tIns="34275" rIns="68575" bIns="34275" anchor="t" anchorCtr="0">
                <a:noAutofit/>
              </a:bodyPr>
              <a:lstStyle/>
              <a:p>
                <a:pPr algn="ctr">
                  <a:buSzPct val="25000"/>
                </a:pPr>
                <a:r>
                  <a:rPr lang="en" sz="1100" dirty="0">
                    <a:solidFill>
                      <a:srgbClr val="FFFFFF"/>
                    </a:solidFill>
                    <a:latin typeface="Calibri"/>
                    <a:ea typeface="Calibri"/>
                    <a:cs typeface="Calibri"/>
                    <a:sym typeface="Calibri"/>
                  </a:rPr>
                  <a:t>Does team </a:t>
                </a:r>
                <a:br>
                  <a:rPr lang="en" sz="1100" dirty="0">
                    <a:solidFill>
                      <a:srgbClr val="FFFFFF"/>
                    </a:solidFill>
                    <a:latin typeface="Calibri"/>
                    <a:ea typeface="Calibri"/>
                    <a:cs typeface="Calibri"/>
                    <a:sym typeface="Calibri"/>
                  </a:rPr>
                </a:br>
                <a:r>
                  <a:rPr lang="en" sz="1100" dirty="0">
                    <a:solidFill>
                      <a:srgbClr val="FFFFFF"/>
                    </a:solidFill>
                    <a:latin typeface="Calibri"/>
                    <a:ea typeface="Calibri"/>
                    <a:cs typeface="Calibri"/>
                    <a:sym typeface="Calibri"/>
                  </a:rPr>
                  <a:t>Match Activities?</a:t>
                </a:r>
              </a:p>
            </p:txBody>
          </p:sp>
          <p:sp>
            <p:nvSpPr>
              <p:cNvPr id="149" name="Shape 149"/>
              <p:cNvSpPr/>
              <p:nvPr/>
            </p:nvSpPr>
            <p:spPr>
              <a:xfrm>
                <a:off x="3035266" y="3993512"/>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Equity Split – how?</a:t>
                </a:r>
              </a:p>
            </p:txBody>
          </p:sp>
          <p:sp>
            <p:nvSpPr>
              <p:cNvPr id="152" name="Shape 152"/>
              <p:cNvSpPr/>
              <p:nvPr/>
            </p:nvSpPr>
            <p:spPr>
              <a:xfrm>
                <a:off x="4539754" y="3892765"/>
                <a:ext cx="1050784" cy="710502"/>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What?</a:t>
                </a:r>
              </a:p>
              <a:p>
                <a:pPr algn="ctr">
                  <a:buSzPct val="25000"/>
                </a:pPr>
                <a:r>
                  <a:rPr lang="en" sz="1600" dirty="0">
                    <a:solidFill>
                      <a:schemeClr val="tx1"/>
                    </a:solidFill>
                    <a:latin typeface="Calibri"/>
                    <a:ea typeface="Calibri"/>
                    <a:cs typeface="Calibri"/>
                    <a:sym typeface="Calibri"/>
                  </a:rPr>
                  <a:t>Early Exit</a:t>
                </a:r>
              </a:p>
              <a:p>
                <a:pPr algn="ctr">
                  <a:buSzPct val="25000"/>
                </a:pPr>
                <a:r>
                  <a:rPr lang="en" sz="1600" dirty="0">
                    <a:solidFill>
                      <a:schemeClr val="tx1"/>
                    </a:solidFill>
                    <a:latin typeface="Calibri"/>
                    <a:ea typeface="Calibri"/>
                    <a:cs typeface="Calibri"/>
                    <a:sym typeface="Calibri"/>
                  </a:rPr>
                  <a:t>or Build?</a:t>
                </a:r>
              </a:p>
            </p:txBody>
          </p:sp>
          <p:sp>
            <p:nvSpPr>
              <p:cNvPr id="153" name="Shape 153"/>
              <p:cNvSpPr/>
              <p:nvPr/>
            </p:nvSpPr>
            <p:spPr>
              <a:xfrm>
                <a:off x="6374766" y="3807720"/>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Acquisition</a:t>
                </a:r>
              </a:p>
            </p:txBody>
          </p:sp>
          <p:sp>
            <p:nvSpPr>
              <p:cNvPr id="154" name="Shape 154"/>
              <p:cNvSpPr/>
              <p:nvPr/>
            </p:nvSpPr>
            <p:spPr>
              <a:xfrm>
                <a:off x="1462850" y="5205298"/>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Build Advisory Board</a:t>
                </a:r>
              </a:p>
            </p:txBody>
          </p:sp>
          <p:sp>
            <p:nvSpPr>
              <p:cNvPr id="156" name="Shape 156"/>
              <p:cNvSpPr/>
              <p:nvPr/>
            </p:nvSpPr>
            <p:spPr>
              <a:xfrm>
                <a:off x="2991387" y="5219723"/>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Raise Seed Round</a:t>
                </a:r>
              </a:p>
            </p:txBody>
          </p:sp>
          <p:sp>
            <p:nvSpPr>
              <p:cNvPr id="157" name="Shape 157"/>
              <p:cNvSpPr txBox="1"/>
              <p:nvPr/>
            </p:nvSpPr>
            <p:spPr>
              <a:xfrm>
                <a:off x="1518800" y="5972469"/>
                <a:ext cx="1926299" cy="254100"/>
              </a:xfrm>
              <a:prstGeom prst="rect">
                <a:avLst/>
              </a:prstGeom>
              <a:ln/>
            </p:spPr>
            <p:style>
              <a:lnRef idx="0">
                <a:schemeClr val="accent1"/>
              </a:lnRef>
              <a:fillRef idx="3">
                <a:schemeClr val="accent1"/>
              </a:fillRef>
              <a:effectRef idx="3">
                <a:schemeClr val="accent1"/>
              </a:effectRef>
              <a:fontRef idx="minor">
                <a:schemeClr val="lt1"/>
              </a:fontRef>
            </p:style>
            <p:txBody>
              <a:bodyPr lIns="68575" tIns="34275" rIns="68575" bIns="34275" anchor="t" anchorCtr="0">
                <a:noAutofit/>
              </a:bodyPr>
              <a:lstStyle/>
              <a:p>
                <a:pPr algn="ctr">
                  <a:buSzPct val="25000"/>
                </a:pPr>
                <a:r>
                  <a:rPr lang="en" sz="1100" dirty="0">
                    <a:solidFill>
                      <a:srgbClr val="FFFFFF"/>
                    </a:solidFill>
                    <a:latin typeface="Calibri"/>
                    <a:ea typeface="Calibri"/>
                    <a:cs typeface="Calibri"/>
                    <a:sym typeface="Calibri"/>
                  </a:rPr>
                  <a:t>No official board of directors</a:t>
                </a:r>
              </a:p>
            </p:txBody>
          </p:sp>
          <p:sp>
            <p:nvSpPr>
              <p:cNvPr id="158" name="Shape 158"/>
              <p:cNvSpPr/>
              <p:nvPr/>
            </p:nvSpPr>
            <p:spPr>
              <a:xfrm>
                <a:off x="6374766" y="6003582"/>
                <a:ext cx="1019100"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Raise VC “A” Round</a:t>
                </a:r>
              </a:p>
            </p:txBody>
          </p:sp>
          <p:cxnSp>
            <p:nvCxnSpPr>
              <p:cNvPr id="160" name="Shape 160"/>
              <p:cNvCxnSpPr>
                <a:endCxn id="144" idx="1"/>
              </p:cNvCxnSpPr>
              <p:nvPr/>
            </p:nvCxnSpPr>
            <p:spPr>
              <a:xfrm>
                <a:off x="5429973" y="2104225"/>
                <a:ext cx="902964" cy="859421"/>
              </a:xfrm>
              <a:prstGeom prst="straightConnector1">
                <a:avLst/>
              </a:prstGeom>
              <a:noFill/>
              <a:ln w="38100" cap="flat" cmpd="sng">
                <a:solidFill>
                  <a:schemeClr val="accent1"/>
                </a:solidFill>
                <a:prstDash val="solid"/>
                <a:miter/>
                <a:headEnd type="none" w="med" len="med"/>
                <a:tailEnd type="triangle" w="med" len="med"/>
              </a:ln>
            </p:spPr>
          </p:cxnSp>
          <p:cxnSp>
            <p:nvCxnSpPr>
              <p:cNvPr id="161" name="Shape 161"/>
              <p:cNvCxnSpPr>
                <a:stCxn id="144" idx="3"/>
                <a:endCxn id="145" idx="1"/>
              </p:cNvCxnSpPr>
              <p:nvPr/>
            </p:nvCxnSpPr>
            <p:spPr>
              <a:xfrm>
                <a:off x="7367336" y="2963646"/>
                <a:ext cx="617736" cy="534423"/>
              </a:xfrm>
              <a:prstGeom prst="straightConnector1">
                <a:avLst/>
              </a:prstGeom>
              <a:noFill/>
              <a:ln w="38100" cap="flat" cmpd="sng">
                <a:solidFill>
                  <a:schemeClr val="accent1"/>
                </a:solidFill>
                <a:prstDash val="solid"/>
                <a:miter/>
                <a:headEnd type="none" w="med" len="med"/>
                <a:tailEnd type="triangle" w="med" len="med"/>
              </a:ln>
            </p:spPr>
          </p:cxnSp>
          <p:cxnSp>
            <p:nvCxnSpPr>
              <p:cNvPr id="162" name="Shape 162"/>
              <p:cNvCxnSpPr>
                <a:stCxn id="147" idx="3"/>
                <a:endCxn id="149" idx="1"/>
              </p:cNvCxnSpPr>
              <p:nvPr/>
            </p:nvCxnSpPr>
            <p:spPr>
              <a:xfrm>
                <a:off x="2470536" y="4267301"/>
                <a:ext cx="564730" cy="26211"/>
              </a:xfrm>
              <a:prstGeom prst="straightConnector1">
                <a:avLst/>
              </a:prstGeom>
              <a:noFill/>
              <a:ln w="38100" cap="flat" cmpd="sng">
                <a:solidFill>
                  <a:schemeClr val="accent1"/>
                </a:solidFill>
                <a:prstDash val="solid"/>
                <a:miter/>
                <a:headEnd type="none" w="med" len="med"/>
                <a:tailEnd type="triangle" w="med" len="med"/>
              </a:ln>
            </p:spPr>
          </p:cxnSp>
          <p:cxnSp>
            <p:nvCxnSpPr>
              <p:cNvPr id="163" name="Shape 163"/>
              <p:cNvCxnSpPr>
                <a:stCxn id="149" idx="3"/>
                <a:endCxn id="152" idx="1"/>
              </p:cNvCxnSpPr>
              <p:nvPr/>
            </p:nvCxnSpPr>
            <p:spPr>
              <a:xfrm flipV="1">
                <a:off x="4054366" y="4248016"/>
                <a:ext cx="485388" cy="45496"/>
              </a:xfrm>
              <a:prstGeom prst="straightConnector1">
                <a:avLst/>
              </a:prstGeom>
              <a:noFill/>
              <a:ln w="38100" cap="flat" cmpd="sng">
                <a:solidFill>
                  <a:schemeClr val="accent1"/>
                </a:solidFill>
                <a:prstDash val="solid"/>
                <a:miter/>
                <a:headEnd type="none" w="med" len="med"/>
                <a:tailEnd type="triangle" w="med" len="med"/>
              </a:ln>
            </p:spPr>
          </p:cxnSp>
          <p:cxnSp>
            <p:nvCxnSpPr>
              <p:cNvPr id="164" name="Shape 164"/>
              <p:cNvCxnSpPr>
                <a:stCxn id="152" idx="3"/>
                <a:endCxn id="153" idx="1"/>
              </p:cNvCxnSpPr>
              <p:nvPr/>
            </p:nvCxnSpPr>
            <p:spPr>
              <a:xfrm flipV="1">
                <a:off x="5590538" y="4107720"/>
                <a:ext cx="784228" cy="140296"/>
              </a:xfrm>
              <a:prstGeom prst="straightConnector1">
                <a:avLst/>
              </a:prstGeom>
              <a:noFill/>
              <a:ln w="38100" cap="flat" cmpd="sng">
                <a:solidFill>
                  <a:schemeClr val="accent1"/>
                </a:solidFill>
                <a:prstDash val="solid"/>
                <a:miter/>
                <a:headEnd type="none" w="med" len="med"/>
                <a:tailEnd type="triangle" w="med" len="med"/>
              </a:ln>
            </p:spPr>
          </p:cxnSp>
          <p:cxnSp>
            <p:nvCxnSpPr>
              <p:cNvPr id="165" name="Shape 165"/>
              <p:cNvCxnSpPr>
                <a:stCxn id="154" idx="3"/>
                <a:endCxn id="156" idx="1"/>
              </p:cNvCxnSpPr>
              <p:nvPr/>
            </p:nvCxnSpPr>
            <p:spPr>
              <a:xfrm>
                <a:off x="2481950" y="5505298"/>
                <a:ext cx="509437" cy="14425"/>
              </a:xfrm>
              <a:prstGeom prst="straightConnector1">
                <a:avLst/>
              </a:prstGeom>
              <a:noFill/>
              <a:ln w="38100" cap="flat" cmpd="sng">
                <a:solidFill>
                  <a:schemeClr val="accent1"/>
                </a:solidFill>
                <a:prstDash val="solid"/>
                <a:miter/>
                <a:headEnd type="none" w="med" len="med"/>
                <a:tailEnd type="triangle" w="med" len="med"/>
              </a:ln>
            </p:spPr>
          </p:cxnSp>
          <p:cxnSp>
            <p:nvCxnSpPr>
              <p:cNvPr id="166" name="Shape 166"/>
              <p:cNvCxnSpPr>
                <a:stCxn id="156" idx="3"/>
                <a:endCxn id="61" idx="1"/>
              </p:cNvCxnSpPr>
              <p:nvPr/>
            </p:nvCxnSpPr>
            <p:spPr>
              <a:xfrm flipV="1">
                <a:off x="4010487" y="5300649"/>
                <a:ext cx="553302" cy="219074"/>
              </a:xfrm>
              <a:prstGeom prst="straightConnector1">
                <a:avLst/>
              </a:prstGeom>
              <a:noFill/>
              <a:ln w="38100" cap="flat" cmpd="sng">
                <a:solidFill>
                  <a:schemeClr val="accent1"/>
                </a:solidFill>
                <a:prstDash val="solid"/>
                <a:miter/>
                <a:headEnd type="none" w="med" len="med"/>
                <a:tailEnd type="triangle" w="med" len="med"/>
              </a:ln>
            </p:spPr>
          </p:cxnSp>
          <p:sp>
            <p:nvSpPr>
              <p:cNvPr id="51" name="Shape 144"/>
              <p:cNvSpPr/>
              <p:nvPr/>
            </p:nvSpPr>
            <p:spPr>
              <a:xfrm>
                <a:off x="6703142" y="1804225"/>
                <a:ext cx="1034399" cy="60000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Build out</a:t>
                </a:r>
              </a:p>
              <a:p>
                <a:pPr algn="ctr">
                  <a:buSzPct val="25000"/>
                </a:pPr>
                <a:r>
                  <a:rPr lang="en" sz="1600" dirty="0">
                    <a:solidFill>
                      <a:schemeClr val="tx1"/>
                    </a:solidFill>
                    <a:latin typeface="Calibri"/>
                    <a:ea typeface="Calibri"/>
                    <a:cs typeface="Calibri"/>
                    <a:sym typeface="Calibri"/>
                  </a:rPr>
                  <a:t>Product</a:t>
                </a:r>
              </a:p>
            </p:txBody>
          </p:sp>
          <p:sp>
            <p:nvSpPr>
              <p:cNvPr id="52" name="Shape 145"/>
              <p:cNvSpPr/>
              <p:nvPr/>
            </p:nvSpPr>
            <p:spPr>
              <a:xfrm>
                <a:off x="7958148" y="1900789"/>
                <a:ext cx="1034399" cy="849799"/>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Build </a:t>
                </a:r>
              </a:p>
              <a:p>
                <a:pPr algn="ctr">
                  <a:buSzPct val="25000"/>
                </a:pPr>
                <a:r>
                  <a:rPr lang="en" sz="1600" dirty="0">
                    <a:solidFill>
                      <a:schemeClr val="tx1"/>
                    </a:solidFill>
                    <a:latin typeface="Calibri"/>
                    <a:ea typeface="Calibri"/>
                    <a:cs typeface="Calibri"/>
                    <a:sym typeface="Calibri"/>
                  </a:rPr>
                  <a:t>Customer</a:t>
                </a:r>
              </a:p>
              <a:p>
                <a:pPr algn="ctr">
                  <a:buSzPct val="25000"/>
                </a:pPr>
                <a:r>
                  <a:rPr lang="en" sz="1600" dirty="0">
                    <a:solidFill>
                      <a:schemeClr val="tx1"/>
                    </a:solidFill>
                    <a:latin typeface="Calibri"/>
                    <a:ea typeface="Calibri"/>
                    <a:cs typeface="Calibri"/>
                    <a:sym typeface="Calibri"/>
                  </a:rPr>
                  <a:t>Support </a:t>
                </a:r>
              </a:p>
              <a:p>
                <a:pPr algn="ctr">
                  <a:buSzPct val="25000"/>
                </a:pPr>
                <a:r>
                  <a:rPr lang="en" sz="1600" dirty="0">
                    <a:solidFill>
                      <a:schemeClr val="tx1"/>
                    </a:solidFill>
                    <a:latin typeface="Calibri"/>
                    <a:ea typeface="Calibri"/>
                    <a:cs typeface="Calibri"/>
                    <a:sym typeface="Calibri"/>
                  </a:rPr>
                  <a:t>Team</a:t>
                </a:r>
              </a:p>
            </p:txBody>
          </p:sp>
          <p:cxnSp>
            <p:nvCxnSpPr>
              <p:cNvPr id="57" name="Shape 161"/>
              <p:cNvCxnSpPr>
                <a:stCxn id="51" idx="3"/>
                <a:endCxn id="52" idx="1"/>
              </p:cNvCxnSpPr>
              <p:nvPr/>
            </p:nvCxnSpPr>
            <p:spPr>
              <a:xfrm>
                <a:off x="7737541" y="2104225"/>
                <a:ext cx="220607" cy="221464"/>
              </a:xfrm>
              <a:prstGeom prst="straightConnector1">
                <a:avLst/>
              </a:prstGeom>
              <a:noFill/>
              <a:ln w="38100" cap="flat" cmpd="sng">
                <a:solidFill>
                  <a:schemeClr val="accent1"/>
                </a:solidFill>
                <a:prstDash val="solid"/>
                <a:miter/>
                <a:headEnd type="none" w="med" len="med"/>
                <a:tailEnd type="triangle" w="med" len="med"/>
              </a:ln>
            </p:spPr>
          </p:cxnSp>
          <p:sp>
            <p:nvSpPr>
              <p:cNvPr id="61" name="Shape 156"/>
              <p:cNvSpPr/>
              <p:nvPr/>
            </p:nvSpPr>
            <p:spPr>
              <a:xfrm>
                <a:off x="4563789" y="4838365"/>
                <a:ext cx="1019100" cy="924567"/>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Raise 2nd Seed Round</a:t>
                </a:r>
              </a:p>
              <a:p>
                <a:pPr algn="ctr">
                  <a:buSzPct val="25000"/>
                </a:pPr>
                <a:r>
                  <a:rPr lang="en" sz="1600" dirty="0">
                    <a:solidFill>
                      <a:schemeClr val="tx1"/>
                    </a:solidFill>
                    <a:latin typeface="Calibri"/>
                    <a:ea typeface="Calibri"/>
                    <a:cs typeface="Calibri"/>
                    <a:sym typeface="Calibri"/>
                  </a:rPr>
                  <a:t>Needed?</a:t>
                </a:r>
              </a:p>
            </p:txBody>
          </p:sp>
          <p:cxnSp>
            <p:nvCxnSpPr>
              <p:cNvPr id="69" name="Shape 166"/>
              <p:cNvCxnSpPr>
                <a:stCxn id="61" idx="3"/>
                <a:endCxn id="158" idx="1"/>
              </p:cNvCxnSpPr>
              <p:nvPr/>
            </p:nvCxnSpPr>
            <p:spPr>
              <a:xfrm>
                <a:off x="5582889" y="5300649"/>
                <a:ext cx="791877" cy="1002933"/>
              </a:xfrm>
              <a:prstGeom prst="straightConnector1">
                <a:avLst/>
              </a:prstGeom>
              <a:noFill/>
              <a:ln w="38100" cap="flat" cmpd="sng">
                <a:solidFill>
                  <a:schemeClr val="accent1"/>
                </a:solidFill>
                <a:prstDash val="solid"/>
                <a:miter/>
                <a:headEnd type="none" w="med" len="med"/>
                <a:tailEnd type="triangle" w="med" len="med"/>
              </a:ln>
            </p:spPr>
          </p:cxnSp>
          <p:sp>
            <p:nvSpPr>
              <p:cNvPr id="40" name="TextBox 39"/>
              <p:cNvSpPr txBox="1"/>
              <p:nvPr/>
            </p:nvSpPr>
            <p:spPr>
              <a:xfrm>
                <a:off x="5637642" y="3784944"/>
                <a:ext cx="515527" cy="584775"/>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sz="1600" dirty="0"/>
                  <a:t>Early</a:t>
                </a:r>
              </a:p>
              <a:p>
                <a:r>
                  <a:rPr lang="en-US" sz="1600" dirty="0"/>
                  <a:t>Exit</a:t>
                </a:r>
              </a:p>
            </p:txBody>
          </p:sp>
          <p:sp>
            <p:nvSpPr>
              <p:cNvPr id="106" name="Shape 156"/>
              <p:cNvSpPr/>
              <p:nvPr/>
            </p:nvSpPr>
            <p:spPr>
              <a:xfrm>
                <a:off x="4563789" y="5898878"/>
                <a:ext cx="1019100" cy="704313"/>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Funded</a:t>
                </a:r>
              </a:p>
              <a:p>
                <a:pPr algn="ctr">
                  <a:buSzPct val="25000"/>
                </a:pPr>
                <a:r>
                  <a:rPr lang="en" sz="1600" dirty="0">
                    <a:solidFill>
                      <a:schemeClr val="tx1"/>
                    </a:solidFill>
                    <a:latin typeface="Calibri"/>
                    <a:ea typeface="Calibri"/>
                    <a:cs typeface="Calibri"/>
                    <a:sym typeface="Calibri"/>
                  </a:rPr>
                  <a:t>POCs?</a:t>
                </a:r>
              </a:p>
            </p:txBody>
          </p:sp>
          <p:cxnSp>
            <p:nvCxnSpPr>
              <p:cNvPr id="107" name="Shape 166"/>
              <p:cNvCxnSpPr>
                <a:stCxn id="156" idx="3"/>
                <a:endCxn id="106" idx="1"/>
              </p:cNvCxnSpPr>
              <p:nvPr/>
            </p:nvCxnSpPr>
            <p:spPr>
              <a:xfrm>
                <a:off x="4010487" y="5519723"/>
                <a:ext cx="553302" cy="731312"/>
              </a:xfrm>
              <a:prstGeom prst="straightConnector1">
                <a:avLst/>
              </a:prstGeom>
              <a:noFill/>
              <a:ln w="38100" cap="flat" cmpd="sng">
                <a:solidFill>
                  <a:schemeClr val="accent1"/>
                </a:solidFill>
                <a:prstDash val="solid"/>
                <a:miter/>
                <a:headEnd type="none" w="med" len="med"/>
                <a:tailEnd type="triangle" w="med" len="med"/>
              </a:ln>
            </p:spPr>
          </p:cxnSp>
          <p:sp>
            <p:nvSpPr>
              <p:cNvPr id="116" name="Shape 153"/>
              <p:cNvSpPr/>
              <p:nvPr/>
            </p:nvSpPr>
            <p:spPr>
              <a:xfrm>
                <a:off x="6397184" y="4905209"/>
                <a:ext cx="1019100" cy="93375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Round out</a:t>
                </a:r>
              </a:p>
              <a:p>
                <a:pPr algn="ctr">
                  <a:buSzPct val="25000"/>
                </a:pPr>
                <a:r>
                  <a:rPr lang="en" sz="1600" dirty="0">
                    <a:solidFill>
                      <a:schemeClr val="tx1"/>
                    </a:solidFill>
                    <a:latin typeface="Calibri"/>
                    <a:ea typeface="Calibri"/>
                    <a:cs typeface="Calibri"/>
                    <a:sym typeface="Calibri"/>
                  </a:rPr>
                  <a:t>Team/</a:t>
                </a:r>
              </a:p>
              <a:p>
                <a:pPr algn="ctr">
                  <a:buSzPct val="25000"/>
                </a:pPr>
                <a:r>
                  <a:rPr lang="en" sz="1600" dirty="0">
                    <a:solidFill>
                      <a:schemeClr val="tx1"/>
                    </a:solidFill>
                    <a:latin typeface="Calibri"/>
                    <a:ea typeface="Calibri"/>
                    <a:cs typeface="Calibri"/>
                    <a:sym typeface="Calibri"/>
                  </a:rPr>
                  <a:t>Create</a:t>
                </a:r>
              </a:p>
              <a:p>
                <a:pPr algn="ctr">
                  <a:buSzPct val="25000"/>
                </a:pPr>
                <a:r>
                  <a:rPr lang="en" sz="1600" dirty="0">
                    <a:solidFill>
                      <a:schemeClr val="tx1"/>
                    </a:solidFill>
                    <a:latin typeface="Calibri"/>
                    <a:ea typeface="Calibri"/>
                    <a:cs typeface="Calibri"/>
                    <a:sym typeface="Calibri"/>
                  </a:rPr>
                  <a:t>Culture</a:t>
                </a:r>
              </a:p>
            </p:txBody>
          </p:sp>
          <p:cxnSp>
            <p:nvCxnSpPr>
              <p:cNvPr id="113" name="Shape 164"/>
              <p:cNvCxnSpPr>
                <a:stCxn id="152" idx="3"/>
                <a:endCxn id="116" idx="1"/>
              </p:cNvCxnSpPr>
              <p:nvPr/>
            </p:nvCxnSpPr>
            <p:spPr>
              <a:xfrm>
                <a:off x="5590538" y="4248016"/>
                <a:ext cx="806646" cy="1124068"/>
              </a:xfrm>
              <a:prstGeom prst="straightConnector1">
                <a:avLst/>
              </a:prstGeom>
              <a:noFill/>
              <a:ln w="38100" cap="flat" cmpd="sng">
                <a:solidFill>
                  <a:schemeClr val="accent1"/>
                </a:solidFill>
                <a:prstDash val="solid"/>
                <a:miter/>
                <a:headEnd type="none" w="med" len="med"/>
                <a:tailEnd type="triangle" w="med" len="med"/>
              </a:ln>
            </p:spPr>
          </p:cxnSp>
          <p:sp>
            <p:nvSpPr>
              <p:cNvPr id="94" name="TextBox 93"/>
              <p:cNvSpPr txBox="1"/>
              <p:nvPr/>
            </p:nvSpPr>
            <p:spPr>
              <a:xfrm>
                <a:off x="5605307" y="4438022"/>
                <a:ext cx="843437" cy="584775"/>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r>
                  <a:rPr lang="en-US" sz="1600" dirty="0"/>
                  <a:t>Build </a:t>
                </a:r>
              </a:p>
              <a:p>
                <a:r>
                  <a:rPr lang="en-US" sz="1600" dirty="0"/>
                  <a:t>Company</a:t>
                </a:r>
              </a:p>
            </p:txBody>
          </p:sp>
          <p:sp>
            <p:nvSpPr>
              <p:cNvPr id="183" name="TextBox 182"/>
              <p:cNvSpPr txBox="1"/>
              <p:nvPr/>
            </p:nvSpPr>
            <p:spPr>
              <a:xfrm>
                <a:off x="6269816" y="2210754"/>
                <a:ext cx="509550" cy="33855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600" dirty="0"/>
                  <a:t>Yes</a:t>
                </a:r>
              </a:p>
            </p:txBody>
          </p:sp>
          <p:cxnSp>
            <p:nvCxnSpPr>
              <p:cNvPr id="193" name="Shape 160"/>
              <p:cNvCxnSpPr>
                <a:stCxn id="106" idx="3"/>
                <a:endCxn id="158" idx="1"/>
              </p:cNvCxnSpPr>
              <p:nvPr/>
            </p:nvCxnSpPr>
            <p:spPr>
              <a:xfrm>
                <a:off x="5582889" y="6251035"/>
                <a:ext cx="791877" cy="52547"/>
              </a:xfrm>
              <a:prstGeom prst="straightConnector1">
                <a:avLst/>
              </a:prstGeom>
              <a:noFill/>
              <a:ln w="38100" cap="flat" cmpd="sng">
                <a:solidFill>
                  <a:schemeClr val="accent1"/>
                </a:solidFill>
                <a:prstDash val="solid"/>
                <a:miter/>
                <a:headEnd type="none" w="med" len="med"/>
                <a:tailEnd type="triangle" w="med" len="med"/>
              </a:ln>
            </p:spPr>
          </p:cxnSp>
          <p:sp>
            <p:nvSpPr>
              <p:cNvPr id="213" name="Shape 158"/>
              <p:cNvSpPr/>
              <p:nvPr/>
            </p:nvSpPr>
            <p:spPr>
              <a:xfrm>
                <a:off x="7859320" y="5698848"/>
                <a:ext cx="1019100" cy="697391"/>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Later</a:t>
                </a:r>
              </a:p>
              <a:p>
                <a:pPr algn="ctr">
                  <a:buSzPct val="25000"/>
                </a:pPr>
                <a:r>
                  <a:rPr lang="en" sz="1600" dirty="0">
                    <a:solidFill>
                      <a:schemeClr val="tx1"/>
                    </a:solidFill>
                    <a:latin typeface="Calibri"/>
                    <a:ea typeface="Calibri"/>
                    <a:cs typeface="Calibri"/>
                    <a:sym typeface="Calibri"/>
                  </a:rPr>
                  <a:t>VC</a:t>
                </a:r>
              </a:p>
              <a:p>
                <a:pPr algn="ctr">
                  <a:buSzPct val="25000"/>
                </a:pPr>
                <a:r>
                  <a:rPr lang="en" sz="1600" dirty="0">
                    <a:solidFill>
                      <a:schemeClr val="tx1"/>
                    </a:solidFill>
                    <a:latin typeface="Calibri"/>
                    <a:ea typeface="Calibri"/>
                    <a:cs typeface="Calibri"/>
                    <a:sym typeface="Calibri"/>
                  </a:rPr>
                  <a:t>Rounds</a:t>
                </a:r>
              </a:p>
            </p:txBody>
          </p:sp>
          <p:cxnSp>
            <p:nvCxnSpPr>
              <p:cNvPr id="215" name="Shape 160"/>
              <p:cNvCxnSpPr>
                <a:stCxn id="158" idx="3"/>
                <a:endCxn id="213" idx="1"/>
              </p:cNvCxnSpPr>
              <p:nvPr/>
            </p:nvCxnSpPr>
            <p:spPr>
              <a:xfrm flipV="1">
                <a:off x="7393866" y="6047544"/>
                <a:ext cx="465454" cy="256038"/>
              </a:xfrm>
              <a:prstGeom prst="straightConnector1">
                <a:avLst/>
              </a:prstGeom>
              <a:noFill/>
              <a:ln w="38100" cap="flat" cmpd="sng">
                <a:solidFill>
                  <a:schemeClr val="accent1"/>
                </a:solidFill>
                <a:prstDash val="solid"/>
                <a:miter/>
                <a:headEnd type="none" w="med" len="med"/>
                <a:tailEnd type="triangle" w="med" len="med"/>
              </a:ln>
            </p:spPr>
          </p:cxnSp>
          <p:sp>
            <p:nvSpPr>
              <p:cNvPr id="229" name="TextBox 228"/>
              <p:cNvSpPr txBox="1"/>
              <p:nvPr/>
            </p:nvSpPr>
            <p:spPr>
              <a:xfrm>
                <a:off x="7421429" y="2629697"/>
                <a:ext cx="509550" cy="33855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600" dirty="0"/>
                  <a:t>Yes</a:t>
                </a:r>
              </a:p>
            </p:txBody>
          </p:sp>
          <p:cxnSp>
            <p:nvCxnSpPr>
              <p:cNvPr id="237" name="Shape 160"/>
              <p:cNvCxnSpPr>
                <a:stCxn id="144" idx="1"/>
              </p:cNvCxnSpPr>
              <p:nvPr/>
            </p:nvCxnSpPr>
            <p:spPr>
              <a:xfrm flipH="1">
                <a:off x="3622696" y="2963646"/>
                <a:ext cx="2710241" cy="423694"/>
              </a:xfrm>
              <a:prstGeom prst="straightConnector1">
                <a:avLst/>
              </a:prstGeom>
              <a:noFill/>
              <a:ln w="38100" cap="flat" cmpd="sng">
                <a:solidFill>
                  <a:schemeClr val="accent1"/>
                </a:solidFill>
                <a:prstDash val="solid"/>
                <a:miter/>
                <a:headEnd type="none" w="med" len="med"/>
                <a:tailEnd type="triangle" w="med" len="med"/>
              </a:ln>
            </p:spPr>
          </p:cxnSp>
          <p:sp>
            <p:nvSpPr>
              <p:cNvPr id="251" name="TextBox 250"/>
              <p:cNvSpPr txBox="1"/>
              <p:nvPr/>
            </p:nvSpPr>
            <p:spPr>
              <a:xfrm>
                <a:off x="5788691" y="3047598"/>
                <a:ext cx="509550" cy="33855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600" dirty="0"/>
                  <a:t>No</a:t>
                </a:r>
              </a:p>
            </p:txBody>
          </p:sp>
          <p:sp>
            <p:nvSpPr>
              <p:cNvPr id="277" name="Shape 153"/>
              <p:cNvSpPr/>
              <p:nvPr/>
            </p:nvSpPr>
            <p:spPr>
              <a:xfrm>
                <a:off x="7823347" y="4460226"/>
                <a:ext cx="1019100" cy="933750"/>
              </a:xfrm>
              <a:prstGeom prst="roundRect">
                <a:avLst>
                  <a:gd name="adj" fmla="val 16667"/>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5" tIns="34275" rIns="68575" bIns="34275" anchor="ctr" anchorCtr="0">
                <a:noAutofit/>
              </a:bodyPr>
              <a:lstStyle/>
              <a:p>
                <a:pPr algn="ctr">
                  <a:buSzPct val="25000"/>
                </a:pPr>
                <a:r>
                  <a:rPr lang="en" sz="1600" dirty="0">
                    <a:solidFill>
                      <a:schemeClr val="tx1"/>
                    </a:solidFill>
                    <a:latin typeface="Calibri"/>
                    <a:ea typeface="Calibri"/>
                    <a:cs typeface="Calibri"/>
                    <a:sym typeface="Calibri"/>
                  </a:rPr>
                  <a:t>Round out</a:t>
                </a:r>
              </a:p>
              <a:p>
                <a:pPr algn="ctr">
                  <a:buSzPct val="25000"/>
                </a:pPr>
                <a:r>
                  <a:rPr lang="en" sz="1600" dirty="0">
                    <a:solidFill>
                      <a:schemeClr val="tx1"/>
                    </a:solidFill>
                    <a:latin typeface="Calibri"/>
                    <a:ea typeface="Calibri"/>
                    <a:cs typeface="Calibri"/>
                    <a:sym typeface="Calibri"/>
                  </a:rPr>
                  <a:t>Team/</a:t>
                </a:r>
              </a:p>
              <a:p>
                <a:pPr algn="ctr">
                  <a:buSzPct val="25000"/>
                </a:pPr>
                <a:r>
                  <a:rPr lang="en" sz="1600" dirty="0">
                    <a:solidFill>
                      <a:schemeClr val="tx1"/>
                    </a:solidFill>
                    <a:latin typeface="Calibri"/>
                    <a:ea typeface="Calibri"/>
                    <a:cs typeface="Calibri"/>
                    <a:sym typeface="Calibri"/>
                  </a:rPr>
                  <a:t>Create</a:t>
                </a:r>
              </a:p>
              <a:p>
                <a:pPr algn="ctr">
                  <a:buSzPct val="25000"/>
                </a:pPr>
                <a:r>
                  <a:rPr lang="en" sz="1600" dirty="0">
                    <a:solidFill>
                      <a:schemeClr val="tx1"/>
                    </a:solidFill>
                    <a:latin typeface="Calibri"/>
                    <a:ea typeface="Calibri"/>
                    <a:cs typeface="Calibri"/>
                    <a:sym typeface="Calibri"/>
                  </a:rPr>
                  <a:t>Culture</a:t>
                </a:r>
              </a:p>
            </p:txBody>
          </p:sp>
          <p:cxnSp>
            <p:nvCxnSpPr>
              <p:cNvPr id="281" name="Shape 160"/>
              <p:cNvCxnSpPr>
                <a:stCxn id="116" idx="3"/>
                <a:endCxn id="277" idx="1"/>
              </p:cNvCxnSpPr>
              <p:nvPr/>
            </p:nvCxnSpPr>
            <p:spPr>
              <a:xfrm flipV="1">
                <a:off x="7416284" y="4927101"/>
                <a:ext cx="407063" cy="444983"/>
              </a:xfrm>
              <a:prstGeom prst="straightConnector1">
                <a:avLst/>
              </a:prstGeom>
              <a:noFill/>
              <a:ln w="38100" cap="flat" cmpd="sng">
                <a:solidFill>
                  <a:schemeClr val="accent1"/>
                </a:solidFill>
                <a:prstDash val="solid"/>
                <a:miter/>
                <a:headEnd type="none" w="med" len="med"/>
                <a:tailEnd type="triangle" w="med" len="med"/>
              </a:ln>
            </p:spPr>
          </p:cxnSp>
        </p:grpSp>
      </p:grpSp>
      <p:sp>
        <p:nvSpPr>
          <p:cNvPr id="284" name="TextBox 283"/>
          <p:cNvSpPr txBox="1"/>
          <p:nvPr/>
        </p:nvSpPr>
        <p:spPr>
          <a:xfrm>
            <a:off x="4963519" y="2727854"/>
            <a:ext cx="437459" cy="26161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1100" dirty="0"/>
              <a:t>No</a:t>
            </a:r>
          </a:p>
        </p:txBody>
      </p:sp>
      <p:sp>
        <p:nvSpPr>
          <p:cNvPr id="135" name="Left-Right Arrow 134"/>
          <p:cNvSpPr/>
          <p:nvPr/>
        </p:nvSpPr>
        <p:spPr bwMode="auto">
          <a:xfrm>
            <a:off x="7655645" y="1097954"/>
            <a:ext cx="1950471" cy="609600"/>
          </a:xfrm>
          <a:prstGeom prst="lef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r>
              <a:rPr lang="en-US" dirty="0">
                <a:latin typeface="Arial" pitchFamily="18" charset="0"/>
                <a:ea typeface="ＭＳ Ｐゴシック" pitchFamily="18" charset="-128"/>
                <a:cs typeface="ＭＳ Ｐゴシック" pitchFamily="18" charset="-128"/>
              </a:rPr>
              <a:t>EXECUTE</a:t>
            </a:r>
          </a:p>
        </p:txBody>
      </p:sp>
      <p:sp>
        <p:nvSpPr>
          <p:cNvPr id="3" name="TextBox 2"/>
          <p:cNvSpPr txBox="1"/>
          <p:nvPr/>
        </p:nvSpPr>
        <p:spPr>
          <a:xfrm>
            <a:off x="11046404" y="6604084"/>
            <a:ext cx="1207382" cy="253916"/>
          </a:xfrm>
          <a:prstGeom prst="rect">
            <a:avLst/>
          </a:prstGeom>
          <a:noFill/>
        </p:spPr>
        <p:txBody>
          <a:bodyPr wrap="none" rtlCol="0">
            <a:spAutoFit/>
          </a:bodyPr>
          <a:lstStyle/>
          <a:p>
            <a:r>
              <a:rPr lang="en-US" sz="1050" dirty="0"/>
              <a:t>Credit: Errol </a:t>
            </a:r>
            <a:r>
              <a:rPr lang="en-US" sz="1050" dirty="0" err="1"/>
              <a:t>Arkilic</a:t>
            </a:r>
            <a:endParaRPr lang="en-US" sz="1050" dirty="0"/>
          </a:p>
        </p:txBody>
      </p:sp>
    </p:spTree>
    <p:extLst>
      <p:ext uri="{BB962C8B-B14F-4D97-AF65-F5344CB8AC3E}">
        <p14:creationId xmlns:p14="http://schemas.microsoft.com/office/powerpoint/2010/main" val="2963323336"/>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3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 grpId="0" animBg="1"/>
      <p:bldP spid="142" grpId="0" animBg="1"/>
      <p:bldP spid="143" grpId="0" animBg="1"/>
      <p:bldP spid="150" grpId="0" animBg="1"/>
      <p:bldP spid="151" grpId="0" animBg="1"/>
      <p:bldP spid="155" grpId="0" animBg="1"/>
      <p:bldP spid="169" grpId="0" animBg="1"/>
      <p:bldP spid="48" grpId="0" animBg="1"/>
      <p:bldP spid="50" grpId="0" animBg="1"/>
      <p:bldP spid="54" grpId="0" animBg="1"/>
      <p:bldP spid="128" grpId="0" animBg="1"/>
      <p:bldP spid="178" grpId="0" animBg="1"/>
      <p:bldP spid="179" grpId="0" animBg="1"/>
      <p:bldP spid="257" grpId="0" animBg="1"/>
      <p:bldP spid="284" grpId="0" animBg="1"/>
      <p:bldP spid="1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vs. Solution</a:t>
            </a:r>
            <a:endParaRPr lang="en-US" dirty="0"/>
          </a:p>
        </p:txBody>
      </p:sp>
      <p:sp>
        <p:nvSpPr>
          <p:cNvPr id="3" name="Content Placeholder 2"/>
          <p:cNvSpPr>
            <a:spLocks noGrp="1"/>
          </p:cNvSpPr>
          <p:nvPr>
            <p:ph idx="1"/>
          </p:nvPr>
        </p:nvSpPr>
        <p:spPr/>
        <p:txBody>
          <a:bodyPr/>
          <a:lstStyle/>
          <a:p>
            <a:r>
              <a:rPr lang="en-US" dirty="0" smtClean="0"/>
              <a:t>Phase 1: State </a:t>
            </a:r>
            <a:r>
              <a:rPr lang="en-US" dirty="0" smtClean="0">
                <a:solidFill>
                  <a:schemeClr val="accent1"/>
                </a:solidFill>
              </a:rPr>
              <a:t>hypotheses</a:t>
            </a:r>
          </a:p>
          <a:p>
            <a:r>
              <a:rPr lang="en-US" dirty="0" smtClean="0"/>
              <a:t>Phase 2: Test the </a:t>
            </a:r>
            <a:r>
              <a:rPr lang="en-US" dirty="0" smtClean="0">
                <a:solidFill>
                  <a:schemeClr val="accent1"/>
                </a:solidFill>
              </a:rPr>
              <a:t>problem</a:t>
            </a:r>
          </a:p>
          <a:p>
            <a:r>
              <a:rPr lang="en-US" dirty="0" smtClean="0"/>
              <a:t>Phase 3: Test the </a:t>
            </a:r>
            <a:r>
              <a:rPr lang="en-US" dirty="0" smtClean="0">
                <a:solidFill>
                  <a:schemeClr val="accent1"/>
                </a:solidFill>
              </a:rPr>
              <a:t>solution</a:t>
            </a:r>
          </a:p>
          <a:p>
            <a:r>
              <a:rPr lang="en-US" dirty="0" smtClean="0"/>
              <a:t>Phase 4: </a:t>
            </a:r>
            <a:r>
              <a:rPr lang="en-US" dirty="0" smtClean="0">
                <a:solidFill>
                  <a:schemeClr val="accent1"/>
                </a:solidFill>
              </a:rPr>
              <a:t>Verify</a:t>
            </a:r>
            <a:r>
              <a:rPr lang="en-US" dirty="0" smtClean="0">
                <a:solidFill>
                  <a:schemeClr val="tx2">
                    <a:lumMod val="60000"/>
                    <a:lumOff val="40000"/>
                  </a:schemeClr>
                </a:solidFill>
              </a:rPr>
              <a:t> </a:t>
            </a:r>
            <a:r>
              <a:rPr lang="en-US" dirty="0" smtClean="0"/>
              <a:t>or</a:t>
            </a:r>
            <a:r>
              <a:rPr lang="en-US" dirty="0" smtClean="0">
                <a:solidFill>
                  <a:schemeClr val="tx2">
                    <a:lumMod val="60000"/>
                    <a:lumOff val="40000"/>
                  </a:schemeClr>
                </a:solidFill>
              </a:rPr>
              <a:t> </a:t>
            </a:r>
            <a:r>
              <a:rPr lang="en-US" dirty="0" smtClean="0">
                <a:solidFill>
                  <a:schemeClr val="accent1"/>
                </a:solidFill>
              </a:rPr>
              <a:t>Pivot</a:t>
            </a:r>
            <a:r>
              <a:rPr lang="en-US" dirty="0" smtClean="0"/>
              <a:t>!</a:t>
            </a:r>
            <a:endParaRPr lang="en-US" dirty="0"/>
          </a:p>
        </p:txBody>
      </p:sp>
      <p:sp>
        <p:nvSpPr>
          <p:cNvPr id="4" name="TextBox 3"/>
          <p:cNvSpPr txBox="1"/>
          <p:nvPr/>
        </p:nvSpPr>
        <p:spPr>
          <a:xfrm>
            <a:off x="6181764" y="2781986"/>
            <a:ext cx="3275744" cy="369332"/>
          </a:xfrm>
          <a:prstGeom prst="rect">
            <a:avLst/>
          </a:prstGeom>
          <a:noFill/>
        </p:spPr>
        <p:txBody>
          <a:bodyPr wrap="square" rtlCol="0">
            <a:spAutoFit/>
          </a:bodyPr>
          <a:lstStyle/>
          <a:p>
            <a:pPr algn="ctr"/>
            <a:r>
              <a:rPr lang="en-US" sz="1800" dirty="0">
                <a:latin typeface="Calibri" panose="020F0502020204030204" pitchFamily="34" charset="0"/>
              </a:rPr>
              <a:t>AFTER you validate the problem!</a:t>
            </a:r>
          </a:p>
        </p:txBody>
      </p:sp>
      <p:sp>
        <p:nvSpPr>
          <p:cNvPr id="5" name="Right Arrow 4"/>
          <p:cNvSpPr/>
          <p:nvPr/>
        </p:nvSpPr>
        <p:spPr>
          <a:xfrm rot="10800000">
            <a:off x="5265187" y="2738052"/>
            <a:ext cx="8382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6516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Solution Testing</a:t>
            </a:r>
            <a:endParaRPr lang="en-US" dirty="0"/>
          </a:p>
        </p:txBody>
      </p:sp>
      <p:sp>
        <p:nvSpPr>
          <p:cNvPr id="3" name="Content Placeholder 2"/>
          <p:cNvSpPr>
            <a:spLocks noGrp="1"/>
          </p:cNvSpPr>
          <p:nvPr>
            <p:ph type="body" idx="1"/>
          </p:nvPr>
        </p:nvSpPr>
        <p:spPr/>
        <p:txBody>
          <a:bodyPr/>
          <a:lstStyle/>
          <a:p>
            <a:r>
              <a:rPr lang="en-US" dirty="0" smtClean="0"/>
              <a:t>First step: Conduct solution interviews</a:t>
            </a:r>
          </a:p>
          <a:p>
            <a:pPr lvl="1"/>
            <a:r>
              <a:rPr lang="en-US" dirty="0" smtClean="0"/>
              <a:t>Guides the feature/benefit set for your minimum viable product (MVP)</a:t>
            </a:r>
          </a:p>
          <a:p>
            <a:r>
              <a:rPr lang="en-US" dirty="0" smtClean="0"/>
              <a:t>Second: Test the MVP</a:t>
            </a:r>
          </a:p>
          <a:p>
            <a:pPr lvl="1"/>
            <a:r>
              <a:rPr lang="en-US" dirty="0" smtClean="0"/>
              <a:t>Shift to testing the MVP when you have confidence in what your feature set might be</a:t>
            </a:r>
          </a:p>
          <a:p>
            <a:pPr lvl="1"/>
            <a:r>
              <a:rPr lang="en-US" dirty="0" smtClean="0"/>
              <a:t>Continue to augment with solution interviews</a:t>
            </a:r>
            <a:endParaRPr lang="en-US" dirty="0"/>
          </a:p>
        </p:txBody>
      </p:sp>
    </p:spTree>
    <p:extLst>
      <p:ext uri="{BB962C8B-B14F-4D97-AF65-F5344CB8AC3E}">
        <p14:creationId xmlns:p14="http://schemas.microsoft.com/office/powerpoint/2010/main" val="3057336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Interviews</a:t>
            </a:r>
            <a:endParaRPr lang="en-US" dirty="0"/>
          </a:p>
        </p:txBody>
      </p:sp>
      <p:sp>
        <p:nvSpPr>
          <p:cNvPr id="3" name="Content Placeholder 2"/>
          <p:cNvSpPr>
            <a:spLocks noGrp="1"/>
          </p:cNvSpPr>
          <p:nvPr>
            <p:ph idx="1"/>
          </p:nvPr>
        </p:nvSpPr>
        <p:spPr/>
        <p:txBody>
          <a:bodyPr/>
          <a:lstStyle/>
          <a:p>
            <a:r>
              <a:rPr lang="en-US" dirty="0" smtClean="0"/>
              <a:t>Similar to initial customer discovery interviews, but focused on validating guesses about the solution’s feature set and unique value proposition</a:t>
            </a:r>
          </a:p>
          <a:p>
            <a:r>
              <a:rPr lang="en-US" dirty="0" smtClean="0"/>
              <a:t>A demo (solution test) is the heart of the interview</a:t>
            </a:r>
          </a:p>
          <a:p>
            <a:r>
              <a:rPr lang="en-US" dirty="0" smtClean="0"/>
              <a:t>The demo does NOT need to be high fidelity</a:t>
            </a:r>
            <a:r>
              <a:rPr lang="en-US" dirty="0" smtClean="0"/>
              <a:t>; rather, it should simply be enough to help the interviewee to visualize how the solution solves their problem(s)</a:t>
            </a:r>
          </a:p>
          <a:p>
            <a:r>
              <a:rPr lang="en-US" dirty="0" smtClean="0"/>
              <a:t>Solution interviews can also be used to provide initial validation of </a:t>
            </a:r>
            <a:r>
              <a:rPr lang="en-US" dirty="0" smtClean="0"/>
              <a:t>guesse</a:t>
            </a:r>
            <a:r>
              <a:rPr lang="en-US" dirty="0" smtClean="0"/>
              <a:t>s about what customers would pay for the solution (pricing)</a:t>
            </a:r>
          </a:p>
        </p:txBody>
      </p:sp>
    </p:spTree>
    <p:extLst>
      <p:ext uri="{BB962C8B-B14F-4D97-AF65-F5344CB8AC3E}">
        <p14:creationId xmlns:p14="http://schemas.microsoft.com/office/powerpoint/2010/main" val="182172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Viable Products</a:t>
            </a:r>
            <a:endParaRPr lang="en-US" dirty="0"/>
          </a:p>
        </p:txBody>
      </p:sp>
      <p:sp>
        <p:nvSpPr>
          <p:cNvPr id="3" name="Content Placeholder 2"/>
          <p:cNvSpPr>
            <a:spLocks noGrp="1"/>
          </p:cNvSpPr>
          <p:nvPr>
            <p:ph type="body" idx="1"/>
          </p:nvPr>
        </p:nvSpPr>
        <p:spPr/>
        <p:txBody>
          <a:bodyPr>
            <a:normAutofit/>
          </a:bodyPr>
          <a:lstStyle/>
          <a:p>
            <a:r>
              <a:rPr lang="en-US" dirty="0"/>
              <a:t>Build the minimum features capable of </a:t>
            </a:r>
            <a:r>
              <a:rPr lang="en-US" dirty="0" smtClean="0"/>
              <a:t>delivering </a:t>
            </a:r>
            <a:r>
              <a:rPr lang="en-US" dirty="0"/>
              <a:t>your value proposition to get feedback</a:t>
            </a:r>
          </a:p>
          <a:p>
            <a:r>
              <a:rPr lang="en-US" dirty="0"/>
              <a:t>Quickly and iteratively get customer feedback</a:t>
            </a:r>
          </a:p>
          <a:p>
            <a:r>
              <a:rPr lang="en-US" dirty="0"/>
              <a:t>When you get feedback: add, remove, modify feature set</a:t>
            </a:r>
          </a:p>
          <a:p>
            <a:r>
              <a:rPr lang="en-US" dirty="0"/>
              <a:t>MVPs provide maximum validated learning with the least effort</a:t>
            </a:r>
          </a:p>
          <a:p>
            <a:pPr lvl="1"/>
            <a:r>
              <a:rPr lang="en-US" dirty="0"/>
              <a:t>Eliminate wasted time, people, material, </a:t>
            </a:r>
            <a:r>
              <a:rPr lang="en-US" dirty="0" smtClean="0"/>
              <a:t>resources</a:t>
            </a:r>
            <a:endParaRPr lang="en-US" dirty="0"/>
          </a:p>
        </p:txBody>
      </p:sp>
    </p:spTree>
    <p:extLst>
      <p:ext uri="{BB962C8B-B14F-4D97-AF65-F5344CB8AC3E}">
        <p14:creationId xmlns:p14="http://schemas.microsoft.com/office/powerpoint/2010/main" val="214976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MVPs: Key Point</a:t>
            </a: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smtClean="0"/>
          </a:p>
          <a:p>
            <a:pPr marL="0" indent="0">
              <a:buNone/>
            </a:pPr>
            <a:endParaRPr lang="en-US" sz="3200" dirty="0"/>
          </a:p>
          <a:p>
            <a:pPr marL="0" indent="0" algn="ctr">
              <a:buNone/>
            </a:pPr>
            <a:r>
              <a:rPr lang="en-US" sz="3200" b="1" dirty="0" smtClean="0">
                <a:solidFill>
                  <a:srgbClr val="006DAE"/>
                </a:solidFill>
              </a:rPr>
              <a:t>You </a:t>
            </a:r>
            <a:r>
              <a:rPr lang="en-US" sz="3200" b="1" u="sng" dirty="0" smtClean="0">
                <a:solidFill>
                  <a:srgbClr val="006DAE"/>
                </a:solidFill>
              </a:rPr>
              <a:t>DON’T</a:t>
            </a:r>
            <a:r>
              <a:rPr lang="en-US" sz="3200" b="1" dirty="0" smtClean="0">
                <a:solidFill>
                  <a:srgbClr val="006DAE"/>
                </a:solidFill>
              </a:rPr>
              <a:t> need to build a physical prototype or fully develop a service offering to test your MVP!!! </a:t>
            </a:r>
          </a:p>
          <a:p>
            <a:pPr marL="0" indent="0" algn="ctr">
              <a:buNone/>
            </a:pPr>
            <a:endParaRPr lang="en-US" sz="3200" b="1" dirty="0">
              <a:solidFill>
                <a:srgbClr val="006DAE"/>
              </a:solidFill>
            </a:endParaRPr>
          </a:p>
          <a:p>
            <a:pPr marL="0" indent="0" algn="ctr">
              <a:buNone/>
            </a:pPr>
            <a:r>
              <a:rPr lang="en-US" sz="3200" b="1" dirty="0" smtClean="0">
                <a:solidFill>
                  <a:srgbClr val="006DAE"/>
                </a:solidFill>
              </a:rPr>
              <a:t>There are faster, cheaper and better ways to do it.</a:t>
            </a:r>
            <a:endParaRPr lang="en-US" sz="3200" b="1" dirty="0">
              <a:solidFill>
                <a:srgbClr val="006DAE"/>
              </a:solidFill>
            </a:endParaRPr>
          </a:p>
        </p:txBody>
      </p:sp>
    </p:spTree>
    <p:extLst>
      <p:ext uri="{BB962C8B-B14F-4D97-AF65-F5344CB8AC3E}">
        <p14:creationId xmlns:p14="http://schemas.microsoft.com/office/powerpoint/2010/main" val="429344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MVP Tests</a:t>
            </a:r>
            <a:endParaRPr lang="en-US" dirty="0"/>
          </a:p>
        </p:txBody>
      </p:sp>
      <p:sp>
        <p:nvSpPr>
          <p:cNvPr id="3" name="Content Placeholder 2"/>
          <p:cNvSpPr>
            <a:spLocks noGrp="1"/>
          </p:cNvSpPr>
          <p:nvPr>
            <p:ph idx="1"/>
          </p:nvPr>
        </p:nvSpPr>
        <p:spPr/>
        <p:txBody>
          <a:bodyPr>
            <a:normAutofit/>
          </a:bodyPr>
          <a:lstStyle/>
          <a:p>
            <a:r>
              <a:rPr lang="en-US" dirty="0" smtClean="0"/>
              <a:t>Flyer</a:t>
            </a:r>
          </a:p>
          <a:p>
            <a:r>
              <a:rPr lang="en-US" dirty="0" smtClean="0"/>
              <a:t>Explainer video</a:t>
            </a:r>
          </a:p>
          <a:p>
            <a:pPr>
              <a:spcAft>
                <a:spcPts val="600"/>
              </a:spcAft>
            </a:pPr>
            <a:r>
              <a:rPr lang="en-US" dirty="0"/>
              <a:t>Stage a performance</a:t>
            </a:r>
          </a:p>
          <a:p>
            <a:pPr>
              <a:spcAft>
                <a:spcPts val="600"/>
              </a:spcAft>
            </a:pPr>
            <a:r>
              <a:rPr lang="en-US" dirty="0"/>
              <a:t>Mock it up with </a:t>
            </a:r>
            <a:r>
              <a:rPr lang="en-US" dirty="0" smtClean="0"/>
              <a:t>Keynote/</a:t>
            </a:r>
            <a:r>
              <a:rPr lang="en-US" dirty="0" err="1" smtClean="0"/>
              <a:t>Powerpoint</a:t>
            </a:r>
            <a:endParaRPr lang="en-US" dirty="0" smtClean="0"/>
          </a:p>
          <a:p>
            <a:r>
              <a:rPr lang="en-US" dirty="0" smtClean="0"/>
              <a:t>Wizard of Oz / Concierge </a:t>
            </a:r>
          </a:p>
          <a:p>
            <a:r>
              <a:rPr lang="en-US" dirty="0" smtClean="0"/>
              <a:t>Fundraising: </a:t>
            </a:r>
            <a:r>
              <a:rPr lang="en-US" dirty="0" smtClean="0">
                <a:hlinkClick r:id="rId3"/>
              </a:rPr>
              <a:t>Kickstarter</a:t>
            </a:r>
            <a:r>
              <a:rPr lang="en-US" dirty="0" smtClean="0"/>
              <a:t>, </a:t>
            </a:r>
            <a:r>
              <a:rPr lang="en-US" dirty="0" smtClean="0">
                <a:hlinkClick r:id="rId4"/>
              </a:rPr>
              <a:t>Indiegogo</a:t>
            </a:r>
            <a:endParaRPr lang="en-US" dirty="0" smtClean="0"/>
          </a:p>
          <a:p>
            <a:r>
              <a:rPr lang="en-US" dirty="0" smtClean="0"/>
              <a:t>Physical prototype (of varying fidelity)</a:t>
            </a:r>
          </a:p>
          <a:p>
            <a:endParaRPr lang="en-US" dirty="0"/>
          </a:p>
        </p:txBody>
      </p:sp>
    </p:spTree>
    <p:extLst>
      <p:ext uri="{BB962C8B-B14F-4D97-AF65-F5344CB8AC3E}">
        <p14:creationId xmlns:p14="http://schemas.microsoft.com/office/powerpoint/2010/main" val="283541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MVP Tests</a:t>
            </a:r>
            <a:endParaRPr lang="en-US" dirty="0"/>
          </a:p>
        </p:txBody>
      </p:sp>
      <p:sp>
        <p:nvSpPr>
          <p:cNvPr id="3" name="Content Placeholder 2"/>
          <p:cNvSpPr>
            <a:spLocks noGrp="1"/>
          </p:cNvSpPr>
          <p:nvPr>
            <p:ph idx="1"/>
          </p:nvPr>
        </p:nvSpPr>
        <p:spPr>
          <a:xfrm>
            <a:off x="838199" y="1825625"/>
            <a:ext cx="11179629" cy="4351338"/>
          </a:xfrm>
        </p:spPr>
        <p:txBody>
          <a:bodyPr>
            <a:normAutofit/>
          </a:bodyPr>
          <a:lstStyle/>
          <a:p>
            <a:r>
              <a:rPr lang="en-US" dirty="0" smtClean="0"/>
              <a:t>Test </a:t>
            </a:r>
            <a:r>
              <a:rPr lang="en-US" dirty="0"/>
              <a:t>Ads: </a:t>
            </a:r>
            <a:r>
              <a:rPr lang="en-US" dirty="0">
                <a:hlinkClick r:id="rId2"/>
              </a:rPr>
              <a:t>Google AdWords</a:t>
            </a:r>
            <a:r>
              <a:rPr lang="en-US" dirty="0"/>
              <a:t>, </a:t>
            </a:r>
            <a:r>
              <a:rPr lang="en-US" dirty="0">
                <a:hlinkClick r:id="rId3"/>
              </a:rPr>
              <a:t>Facebook</a:t>
            </a:r>
            <a:endParaRPr lang="en-US" dirty="0"/>
          </a:p>
          <a:p>
            <a:r>
              <a:rPr lang="en-US" dirty="0" smtClean="0"/>
              <a:t>Website </a:t>
            </a:r>
            <a:r>
              <a:rPr lang="en-US" dirty="0"/>
              <a:t>Analytics: </a:t>
            </a:r>
            <a:r>
              <a:rPr lang="en-US" dirty="0">
                <a:hlinkClick r:id="rId4"/>
              </a:rPr>
              <a:t>Google Analytics </a:t>
            </a:r>
            <a:endParaRPr lang="en-US" dirty="0"/>
          </a:p>
          <a:p>
            <a:pPr lvl="1"/>
            <a:r>
              <a:rPr lang="en-US" dirty="0" smtClean="0"/>
              <a:t>Track </a:t>
            </a:r>
            <a:r>
              <a:rPr lang="en-US" dirty="0"/>
              <a:t>users visiting </a:t>
            </a:r>
            <a:r>
              <a:rPr lang="en-US" dirty="0" smtClean="0"/>
              <a:t>website &amp; gives lots </a:t>
            </a:r>
            <a:r>
              <a:rPr lang="en-US" dirty="0"/>
              <a:t>of </a:t>
            </a:r>
            <a:r>
              <a:rPr lang="en-US" dirty="0" smtClean="0"/>
              <a:t>insight</a:t>
            </a:r>
          </a:p>
          <a:p>
            <a:r>
              <a:rPr lang="en-US" dirty="0"/>
              <a:t>SaaS &amp; PaaS: </a:t>
            </a:r>
            <a:r>
              <a:rPr lang="en-US" dirty="0" err="1">
                <a:hlinkClick r:id="rId5"/>
              </a:rPr>
              <a:t>MailChimp</a:t>
            </a:r>
            <a:r>
              <a:rPr lang="en-US" dirty="0">
                <a:hlinkClick r:id="rId5"/>
              </a:rPr>
              <a:t> </a:t>
            </a:r>
            <a:r>
              <a:rPr lang="en-US" dirty="0"/>
              <a:t>, </a:t>
            </a:r>
            <a:r>
              <a:rPr lang="en-US" dirty="0">
                <a:hlinkClick r:id="rId6"/>
              </a:rPr>
              <a:t>AWS</a:t>
            </a:r>
            <a:r>
              <a:rPr lang="en-US" dirty="0"/>
              <a:t>, </a:t>
            </a:r>
            <a:r>
              <a:rPr lang="en-US" dirty="0" err="1">
                <a:hlinkClick r:id="rId7"/>
              </a:rPr>
              <a:t>Heroku</a:t>
            </a:r>
            <a:r>
              <a:rPr lang="en-US" dirty="0"/>
              <a:t>, </a:t>
            </a:r>
            <a:r>
              <a:rPr lang="en-US" dirty="0">
                <a:hlinkClick r:id="rId8"/>
              </a:rPr>
              <a:t>MongoDB</a:t>
            </a:r>
            <a:r>
              <a:rPr lang="en-US" dirty="0"/>
              <a:t>, </a:t>
            </a:r>
            <a:r>
              <a:rPr lang="en-US" dirty="0">
                <a:hlinkClick r:id="rId9"/>
              </a:rPr>
              <a:t>Google Forms</a:t>
            </a:r>
            <a:r>
              <a:rPr lang="en-US" dirty="0"/>
              <a:t>, </a:t>
            </a:r>
            <a:r>
              <a:rPr lang="en-US" dirty="0" err="1">
                <a:hlinkClick r:id="rId10"/>
              </a:rPr>
              <a:t>Chargify</a:t>
            </a:r>
            <a:endParaRPr lang="en-US" dirty="0"/>
          </a:p>
          <a:p>
            <a:r>
              <a:rPr lang="en-US" dirty="0" smtClean="0"/>
              <a:t>A/B </a:t>
            </a:r>
            <a:r>
              <a:rPr lang="en-US" dirty="0"/>
              <a:t>Testing: </a:t>
            </a:r>
            <a:r>
              <a:rPr lang="en-US" dirty="0" smtClean="0">
                <a:hlinkClick r:id="rId11"/>
              </a:rPr>
              <a:t>Optimizely</a:t>
            </a:r>
            <a:r>
              <a:rPr lang="en-US" dirty="0" smtClean="0"/>
              <a:t>,  </a:t>
            </a:r>
            <a:r>
              <a:rPr lang="en-US" dirty="0" err="1" smtClean="0">
                <a:hlinkClick r:id="rId12"/>
              </a:rPr>
              <a:t>Unbounce</a:t>
            </a:r>
            <a:endParaRPr lang="en-US" dirty="0"/>
          </a:p>
          <a:p>
            <a:r>
              <a:rPr lang="en-US" dirty="0" smtClean="0"/>
              <a:t>Landing/Launch Page: </a:t>
            </a:r>
            <a:r>
              <a:rPr lang="en-US" dirty="0" err="1" smtClean="0">
                <a:hlinkClick r:id="rId13"/>
              </a:rPr>
              <a:t>LaunchRock</a:t>
            </a:r>
            <a:r>
              <a:rPr lang="en-US" dirty="0"/>
              <a:t>, </a:t>
            </a:r>
            <a:r>
              <a:rPr lang="en-US" dirty="0" err="1">
                <a:hlinkClick r:id="rId14"/>
              </a:rPr>
              <a:t>QuickMVP</a:t>
            </a:r>
            <a:r>
              <a:rPr lang="en-US" dirty="0"/>
              <a:t>, </a:t>
            </a:r>
            <a:r>
              <a:rPr lang="en-US" dirty="0" err="1">
                <a:hlinkClick r:id="rId15"/>
              </a:rPr>
              <a:t>KickoffLabs</a:t>
            </a:r>
            <a:r>
              <a:rPr lang="en-US" dirty="0"/>
              <a:t> [</a:t>
            </a:r>
            <a:r>
              <a:rPr lang="en-US" dirty="0">
                <a:hlinkClick r:id="rId16"/>
              </a:rPr>
              <a:t>Squarespace</a:t>
            </a:r>
            <a:r>
              <a:rPr lang="en-US" dirty="0"/>
              <a:t>, </a:t>
            </a:r>
            <a:r>
              <a:rPr lang="en-US" dirty="0" smtClean="0">
                <a:hlinkClick r:id="rId17"/>
              </a:rPr>
              <a:t>WordPress</a:t>
            </a:r>
            <a:r>
              <a:rPr lang="en-US" dirty="0" smtClean="0"/>
              <a:t>, </a:t>
            </a:r>
            <a:r>
              <a:rPr lang="en-US" dirty="0" smtClean="0">
                <a:hlinkClick r:id="rId18"/>
              </a:rPr>
              <a:t>Google Sites</a:t>
            </a:r>
            <a:r>
              <a:rPr lang="en-US" dirty="0" smtClean="0"/>
              <a:t>]</a:t>
            </a:r>
            <a:endParaRPr lang="en-US" dirty="0"/>
          </a:p>
          <a:p>
            <a:pPr lvl="1"/>
            <a:r>
              <a:rPr lang="en-US" dirty="0"/>
              <a:t>Build a landing page super fast </a:t>
            </a:r>
          </a:p>
          <a:p>
            <a:pPr lvl="1"/>
            <a:r>
              <a:rPr lang="en-US" dirty="0"/>
              <a:t>No coding required &amp; gives analytics &amp; insight </a:t>
            </a:r>
          </a:p>
        </p:txBody>
      </p:sp>
    </p:spTree>
    <p:extLst>
      <p:ext uri="{BB962C8B-B14F-4D97-AF65-F5344CB8AC3E}">
        <p14:creationId xmlns:p14="http://schemas.microsoft.com/office/powerpoint/2010/main" val="83473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500178" y="2028825"/>
            <a:ext cx="9310697" cy="4743450"/>
          </a:xfrm>
          <a:prstGeom prst="rect">
            <a:avLst/>
          </a:prstGeom>
          <a:blipFill>
            <a:blip r:embed="rId3" cstate="print"/>
            <a:stretch>
              <a:fillRect/>
            </a:stretch>
          </a:blipFill>
        </p:spPr>
        <p:txBody>
          <a:bodyPr wrap="square" lIns="0" tIns="0" rIns="0" bIns="0" rtlCol="0"/>
          <a:lstStyle/>
          <a:p>
            <a:endParaRPr sz="1800" kern="1200">
              <a:solidFill>
                <a:prstClr val="black"/>
              </a:solidFill>
              <a:latin typeface="Calibri"/>
              <a:ea typeface="+mn-ea"/>
              <a:cs typeface="+mn-cs"/>
            </a:endParaRPr>
          </a:p>
        </p:txBody>
      </p:sp>
      <p:sp>
        <p:nvSpPr>
          <p:cNvPr id="2" name="Title 1"/>
          <p:cNvSpPr>
            <a:spLocks noGrp="1"/>
          </p:cNvSpPr>
          <p:nvPr>
            <p:ph type="title"/>
          </p:nvPr>
        </p:nvSpPr>
        <p:spPr>
          <a:xfrm>
            <a:off x="1024568" y="54039"/>
            <a:ext cx="10515600" cy="1325563"/>
          </a:xfrm>
        </p:spPr>
        <p:txBody>
          <a:bodyPr/>
          <a:lstStyle/>
          <a:p>
            <a:r>
              <a:rPr lang="en-US" dirty="0" smtClean="0"/>
              <a:t>MVP Solution Test: Example</a:t>
            </a:r>
            <a:endParaRPr lang="en-US" dirty="0"/>
          </a:p>
        </p:txBody>
      </p:sp>
      <p:sp>
        <p:nvSpPr>
          <p:cNvPr id="4" name="Content Placeholder 3"/>
          <p:cNvSpPr>
            <a:spLocks noGrp="1"/>
          </p:cNvSpPr>
          <p:nvPr>
            <p:ph idx="1"/>
          </p:nvPr>
        </p:nvSpPr>
        <p:spPr>
          <a:xfrm>
            <a:off x="1024568" y="1140412"/>
            <a:ext cx="10515600" cy="888413"/>
          </a:xfrm>
        </p:spPr>
        <p:txBody>
          <a:bodyPr/>
          <a:lstStyle/>
          <a:p>
            <a:r>
              <a:rPr lang="en-US" dirty="0" smtClean="0"/>
              <a:t>Does the “STEM Diagnostics” value proposition motivate prospective customers to leave their email addresses?</a:t>
            </a:r>
            <a:endParaRPr lang="en-US" dirty="0"/>
          </a:p>
        </p:txBody>
      </p:sp>
    </p:spTree>
    <p:extLst>
      <p:ext uri="{BB962C8B-B14F-4D97-AF65-F5344CB8AC3E}">
        <p14:creationId xmlns:p14="http://schemas.microsoft.com/office/powerpoint/2010/main" val="770723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21387</TotalTime>
  <Words>620</Words>
  <Application>Microsoft Office PowerPoint</Application>
  <PresentationFormat>Widescreen</PresentationFormat>
  <Paragraphs>137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ＭＳ Ｐゴシック</vt:lpstr>
      <vt:lpstr>Arial</vt:lpstr>
      <vt:lpstr>Calibri</vt:lpstr>
      <vt:lpstr>Calibri Light</vt:lpstr>
      <vt:lpstr>Office Theme</vt:lpstr>
      <vt:lpstr>Solution Testing</vt:lpstr>
      <vt:lpstr>Problem vs. Solution</vt:lpstr>
      <vt:lpstr>Steps in Solution Testing</vt:lpstr>
      <vt:lpstr>Solution Interviews</vt:lpstr>
      <vt:lpstr>Minimum Viable Products</vt:lpstr>
      <vt:lpstr>MVPs: Key Point</vt:lpstr>
      <vt:lpstr>Types of MVP Tests</vt:lpstr>
      <vt:lpstr>Resources for MVP Tests</vt:lpstr>
      <vt:lpstr>MVP Solution Test: Example</vt:lpstr>
      <vt:lpstr>3 Awesome MVPs</vt:lpstr>
      <vt:lpstr>Takeaways</vt:lpstr>
      <vt:lpstr>What’s Next?</vt:lpstr>
      <vt:lpstr>Building a Company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78</cp:revision>
  <dcterms:created xsi:type="dcterms:W3CDTF">2017-06-21T18:21:54Z</dcterms:created>
  <dcterms:modified xsi:type="dcterms:W3CDTF">2019-08-19T15:45:07Z</dcterms:modified>
</cp:coreProperties>
</file>