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47" r:id="rId2"/>
    <p:sldId id="348" r:id="rId3"/>
    <p:sldId id="349" r:id="rId4"/>
    <p:sldId id="350" r:id="rId5"/>
    <p:sldId id="351" r:id="rId6"/>
    <p:sldId id="352" r:id="rId7"/>
    <p:sldId id="35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54A0"/>
    <a:srgbClr val="645AA4"/>
    <a:srgbClr val="D2436C"/>
    <a:srgbClr val="006DAE"/>
    <a:srgbClr val="ADCD41"/>
    <a:srgbClr val="FEDF1A"/>
    <a:srgbClr val="FFC317"/>
    <a:srgbClr val="5A8E22"/>
    <a:srgbClr val="002663"/>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69829" autoAdjust="0"/>
  </p:normalViewPr>
  <p:slideViewPr>
    <p:cSldViewPr snapToGrid="0">
      <p:cViewPr varScale="1">
        <p:scale>
          <a:sx n="50" d="100"/>
          <a:sy n="50" d="100"/>
        </p:scale>
        <p:origin x="4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045704-C7CF-4B6C-AB22-5F771861E848}" type="datetimeFigureOut">
              <a:rPr lang="en-US" smtClean="0"/>
              <a:t>8/19/2019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Reminder: customer discovery involves testing our guesses by gathering evidence. Then,</a:t>
            </a:r>
            <a:r>
              <a:rPr lang="en-US" baseline="0" dirty="0" smtClean="0"/>
              <a:t> once we’ve gathered evidence we need to make a decision about whether to persist on the same path, pivot to a related path based on learning or perish and go back to the drawing board. </a:t>
            </a:r>
            <a:endParaRPr lang="en-US" dirty="0"/>
          </a:p>
        </p:txBody>
      </p:sp>
      <p:sp>
        <p:nvSpPr>
          <p:cNvPr id="4" name="Slide Number Placeholder 3"/>
          <p:cNvSpPr>
            <a:spLocks noGrp="1"/>
          </p:cNvSpPr>
          <p:nvPr>
            <p:ph type="sldNum" sz="quarter" idx="10"/>
          </p:nvPr>
        </p:nvSpPr>
        <p:spPr/>
        <p:txBody>
          <a:bodyPr/>
          <a:lstStyle/>
          <a:p>
            <a:fld id="{A9D590EE-8243-4E67-B0D4-D300239D6D70}" type="slidenum">
              <a:rPr lang="en-US" smtClean="0"/>
              <a:t>2</a:t>
            </a:fld>
            <a:endParaRPr lang="en-US"/>
          </a:p>
        </p:txBody>
      </p:sp>
    </p:spTree>
    <p:extLst>
      <p:ext uri="{BB962C8B-B14F-4D97-AF65-F5344CB8AC3E}">
        <p14:creationId xmlns:p14="http://schemas.microsoft.com/office/powerpoint/2010/main" val="1860573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customer interviews and qualitative date in general, it is very easy to cherry</a:t>
            </a:r>
            <a:r>
              <a:rPr lang="en-US" baseline="0" dirty="0" smtClean="0"/>
              <a:t> pick a few statements and decide that the interviews “confirmed/validated” our guesses. THIS IS THE WORST THING YOU CAN DO.</a:t>
            </a:r>
          </a:p>
          <a:p>
            <a:endParaRPr lang="en-US" baseline="0" dirty="0" smtClean="0"/>
          </a:p>
          <a:p>
            <a:r>
              <a:rPr lang="en-US" baseline="0" dirty="0" smtClean="0"/>
              <a:t>Therefore, it is very important to be systematic by organizing and rigorously assessing our guesses. To do this, we should state what our guess was, be clear about how we tested it and summarize the complete set of evidence.</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3</a:t>
            </a:fld>
            <a:endParaRPr lang="en-US"/>
          </a:p>
        </p:txBody>
      </p:sp>
    </p:spTree>
    <p:extLst>
      <p:ext uri="{BB962C8B-B14F-4D97-AF65-F5344CB8AC3E}">
        <p14:creationId xmlns:p14="http://schemas.microsoft.com/office/powerpoint/2010/main" val="2952900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first glance</a:t>
            </a:r>
            <a:r>
              <a:rPr lang="en-US" baseline="0" dirty="0" smtClean="0"/>
              <a:t> i</a:t>
            </a:r>
            <a:r>
              <a:rPr lang="en-US" dirty="0" smtClean="0"/>
              <a:t>t may seem surprising that the</a:t>
            </a:r>
            <a:r>
              <a:rPr lang="en-US" baseline="0" dirty="0" smtClean="0"/>
              <a:t> invalidation of a guess should be viewed as a positive (second best) conclusion. However, when you consider how much time and money you’re likely to save by quickly determining that your guess was erroneous it becomes clear that discovering invalid assumptions as quickly as possible is highly desirable.</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4</a:t>
            </a:fld>
            <a:endParaRPr lang="en-US"/>
          </a:p>
        </p:txBody>
      </p:sp>
    </p:spTree>
    <p:extLst>
      <p:ext uri="{BB962C8B-B14F-4D97-AF65-F5344CB8AC3E}">
        <p14:creationId xmlns:p14="http://schemas.microsoft.com/office/powerpoint/2010/main" val="3175678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the whole</a:t>
            </a:r>
            <a:r>
              <a:rPr lang="en-US" baseline="0" dirty="0" smtClean="0"/>
              <a:t> point of evidence-based entrepreneurship is to systematically de-risk your business model vision. Therefore, if you confirm a guess and decide to persist, then your next step is to identify the riskiest guess that remains in the model and put it to the test.</a:t>
            </a:r>
          </a:p>
          <a:p>
            <a:endParaRPr lang="en-US" baseline="0" dirty="0" smtClean="0"/>
          </a:p>
          <a:p>
            <a:r>
              <a:rPr lang="en-US" baseline="0" dirty="0" smtClean="0"/>
              <a:t>Getting students to be happy about being wrong runs counter to their 10+ years of education socialization. Therefore, it will be important to emphasize that being wrong it TOTALLY expected and more than okay – it’s actually a positive because it saves you from wasting a lot of time and money chasing an idea that no one will care about.</a:t>
            </a:r>
            <a:endParaRPr lang="en-US" dirty="0"/>
          </a:p>
        </p:txBody>
      </p:sp>
      <p:sp>
        <p:nvSpPr>
          <p:cNvPr id="4" name="Slide Number Placeholder 3"/>
          <p:cNvSpPr>
            <a:spLocks noGrp="1"/>
          </p:cNvSpPr>
          <p:nvPr>
            <p:ph type="sldNum" sz="quarter" idx="10"/>
          </p:nvPr>
        </p:nvSpPr>
        <p:spPr/>
        <p:txBody>
          <a:bodyPr/>
          <a:lstStyle/>
          <a:p>
            <a:fld id="{A9D590EE-8243-4E67-B0D4-D300239D6D70}" type="slidenum">
              <a:rPr lang="en-US" smtClean="0"/>
              <a:t>6</a:t>
            </a:fld>
            <a:endParaRPr lang="en-US"/>
          </a:p>
        </p:txBody>
      </p:sp>
    </p:spTree>
    <p:extLst>
      <p:ext uri="{BB962C8B-B14F-4D97-AF65-F5344CB8AC3E}">
        <p14:creationId xmlns:p14="http://schemas.microsoft.com/office/powerpoint/2010/main" val="2178689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customer discovery is really the heart of evidence-based entrepreneurship, all students will be tasked with testing at least one guess through customer interviewing. They will also be required to prepare and submit a report that described what they learned.</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7</a:t>
            </a:fld>
            <a:endParaRPr lang="en-US"/>
          </a:p>
        </p:txBody>
      </p:sp>
    </p:spTree>
    <p:extLst>
      <p:ext uri="{BB962C8B-B14F-4D97-AF65-F5344CB8AC3E}">
        <p14:creationId xmlns:p14="http://schemas.microsoft.com/office/powerpoint/2010/main" val="38925838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74410"/>
            <a:ext cx="9144000" cy="2387600"/>
          </a:xfrm>
        </p:spPr>
        <p:txBody>
          <a:bodyPr>
            <a:normAutofit/>
          </a:bodyPr>
          <a:lstStyle/>
          <a:p>
            <a:r>
              <a:rPr lang="en-US" sz="7200" dirty="0" smtClean="0"/>
              <a:t>Persist, Pivot or Perish</a:t>
            </a:r>
            <a:endParaRPr lang="en-US" sz="7200" dirty="0"/>
          </a:p>
        </p:txBody>
      </p:sp>
    </p:spTree>
    <p:extLst>
      <p:ext uri="{BB962C8B-B14F-4D97-AF65-F5344CB8AC3E}">
        <p14:creationId xmlns:p14="http://schemas.microsoft.com/office/powerpoint/2010/main" val="1280025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Discovery Process - REVIEW</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t>Set vision (your idea &amp; its many associated guesses)</a:t>
            </a:r>
          </a:p>
          <a:p>
            <a:pPr marL="514350" indent="-514350">
              <a:buAutoNum type="arabicPeriod"/>
            </a:pPr>
            <a:r>
              <a:rPr lang="en-US" dirty="0" smtClean="0"/>
              <a:t>Translate vision into falsifiable hypotheses/guesses</a:t>
            </a:r>
          </a:p>
          <a:p>
            <a:pPr marL="514350" indent="-514350">
              <a:buAutoNum type="arabicPeriod"/>
            </a:pPr>
            <a:r>
              <a:rPr lang="en-US" dirty="0" smtClean="0"/>
              <a:t>Specify tests </a:t>
            </a:r>
          </a:p>
          <a:p>
            <a:pPr marL="514350" indent="-514350">
              <a:buAutoNum type="arabicPeriod"/>
            </a:pPr>
            <a:r>
              <a:rPr lang="en-US" dirty="0" smtClean="0"/>
              <a:t>Prioritize tests</a:t>
            </a:r>
          </a:p>
          <a:p>
            <a:pPr marL="514350" indent="-514350">
              <a:buAutoNum type="arabicPeriod"/>
            </a:pPr>
            <a:r>
              <a:rPr lang="en-US" dirty="0" smtClean="0"/>
              <a:t>Run tests &amp; learn</a:t>
            </a:r>
          </a:p>
          <a:p>
            <a:pPr marL="514350" indent="-514350">
              <a:buAutoNum type="arabicPeriod"/>
            </a:pPr>
            <a:r>
              <a:rPr lang="en-US" dirty="0" smtClean="0">
                <a:solidFill>
                  <a:srgbClr val="FF0000"/>
                </a:solidFill>
              </a:rPr>
              <a:t>Persist, pivot, perish?</a:t>
            </a:r>
          </a:p>
          <a:p>
            <a:pPr marL="514350" indent="-514350">
              <a:buAutoNum type="arabicPeriod"/>
            </a:pPr>
            <a:r>
              <a:rPr lang="en-US" dirty="0" smtClean="0"/>
              <a:t>Continue searching by repeating this process, as needed</a:t>
            </a:r>
          </a:p>
        </p:txBody>
      </p:sp>
    </p:spTree>
    <p:extLst>
      <p:ext uri="{BB962C8B-B14F-4D97-AF65-F5344CB8AC3E}">
        <p14:creationId xmlns:p14="http://schemas.microsoft.com/office/powerpoint/2010/main" val="56511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Reviewing the Guess &amp; the Evidence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Organize interview evidence into three parts to inform decision making:</a:t>
            </a:r>
          </a:p>
          <a:p>
            <a:pPr marL="0" indent="0">
              <a:buNone/>
            </a:pPr>
            <a:r>
              <a:rPr lang="en-US" dirty="0" smtClean="0"/>
              <a:t>1. State your original guess.</a:t>
            </a:r>
          </a:p>
          <a:p>
            <a:pPr marL="0" indent="0">
              <a:buNone/>
            </a:pPr>
            <a:r>
              <a:rPr lang="en-US" dirty="0" smtClean="0"/>
              <a:t>2. Describe how you tested it.</a:t>
            </a:r>
          </a:p>
          <a:p>
            <a:pPr lvl="1"/>
            <a:r>
              <a:rPr lang="en-US" dirty="0" smtClean="0"/>
              <a:t>What question(s) did you ask?</a:t>
            </a:r>
          </a:p>
          <a:p>
            <a:pPr lvl="1"/>
            <a:r>
              <a:rPr lang="en-US" dirty="0" smtClean="0"/>
              <a:t>What response(s) did you interpret as confirming/validating your guess?</a:t>
            </a:r>
          </a:p>
          <a:p>
            <a:pPr lvl="1"/>
            <a:r>
              <a:rPr lang="en-US" dirty="0"/>
              <a:t>W</a:t>
            </a:r>
            <a:r>
              <a:rPr lang="en-US" dirty="0" smtClean="0"/>
              <a:t>hat response(s) did you interpret as disconfirming/invalidating?</a:t>
            </a:r>
          </a:p>
          <a:p>
            <a:pPr marL="0" indent="0">
              <a:buNone/>
            </a:pPr>
            <a:r>
              <a:rPr lang="en-US" dirty="0" smtClean="0"/>
              <a:t>3. Summarize the evidence.</a:t>
            </a:r>
          </a:p>
          <a:p>
            <a:pPr lvl="1"/>
            <a:r>
              <a:rPr lang="en-US" dirty="0" smtClean="0"/>
              <a:t>What percentage of interviewees provided confirming/validating evidence?</a:t>
            </a:r>
          </a:p>
          <a:p>
            <a:pPr lvl="1"/>
            <a:r>
              <a:rPr lang="en-US" dirty="0" smtClean="0"/>
              <a:t>Is this percentage sufficient to suggest that the venture will be viable?</a:t>
            </a:r>
            <a:endParaRPr lang="en-US" dirty="0"/>
          </a:p>
        </p:txBody>
      </p:sp>
    </p:spTree>
    <p:extLst>
      <p:ext uri="{BB962C8B-B14F-4D97-AF65-F5344CB8AC3E}">
        <p14:creationId xmlns:p14="http://schemas.microsoft.com/office/powerpoint/2010/main" val="2097510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Evidence-Based Conclusions</a:t>
            </a:r>
            <a:endParaRPr lang="en-US" dirty="0"/>
          </a:p>
        </p:txBody>
      </p:sp>
      <p:sp>
        <p:nvSpPr>
          <p:cNvPr id="3" name="Content Placeholder 2"/>
          <p:cNvSpPr>
            <a:spLocks noGrp="1"/>
          </p:cNvSpPr>
          <p:nvPr>
            <p:ph idx="1"/>
          </p:nvPr>
        </p:nvSpPr>
        <p:spPr/>
        <p:txBody>
          <a:bodyPr/>
          <a:lstStyle/>
          <a:p>
            <a:pPr marL="0" indent="0">
              <a:buNone/>
            </a:pPr>
            <a:r>
              <a:rPr lang="en-US" dirty="0" smtClean="0"/>
              <a:t>Three possible, evidence-based conclusions:</a:t>
            </a:r>
          </a:p>
          <a:p>
            <a:r>
              <a:rPr lang="en-US" dirty="0"/>
              <a:t>H</a:t>
            </a:r>
            <a:r>
              <a:rPr lang="en-US" dirty="0" smtClean="0"/>
              <a:t>ypothesis/guess validated (best outcome)</a:t>
            </a:r>
          </a:p>
          <a:p>
            <a:r>
              <a:rPr lang="en-US" dirty="0" smtClean="0"/>
              <a:t>Hypothesis/guess invalidated (second best outcome)</a:t>
            </a:r>
          </a:p>
          <a:p>
            <a:r>
              <a:rPr lang="en-US" dirty="0" smtClean="0"/>
              <a:t>Evidence does not provide a clear signal; therefore, more evidence is needed.</a:t>
            </a:r>
            <a:endParaRPr lang="en-US" dirty="0"/>
          </a:p>
          <a:p>
            <a:pPr marL="0" indent="0">
              <a:buNone/>
            </a:pPr>
            <a:endParaRPr lang="en-US" dirty="0" smtClean="0"/>
          </a:p>
          <a:p>
            <a:pPr marL="0" indent="0">
              <a:buNone/>
            </a:pPr>
            <a:r>
              <a:rPr lang="en-US" dirty="0" smtClean="0"/>
              <a:t>TAKE CARE TO AVOID THE WORST POSSIBLE CONCLUSION: Delusional validation wherein strength of confirming evidence is greatly over-estimated and disconfirming evidence is ignored.</a:t>
            </a:r>
            <a:endParaRPr lang="en-US" dirty="0"/>
          </a:p>
        </p:txBody>
      </p:sp>
    </p:spTree>
    <p:extLst>
      <p:ext uri="{BB962C8B-B14F-4D97-AF65-F5344CB8AC3E}">
        <p14:creationId xmlns:p14="http://schemas.microsoft.com/office/powerpoint/2010/main" val="3817455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Pivot, Perish or Persist?</a:t>
            </a:r>
            <a:endParaRPr lang="en-US" dirty="0"/>
          </a:p>
        </p:txBody>
      </p:sp>
      <p:sp>
        <p:nvSpPr>
          <p:cNvPr id="3" name="Content Placeholder 2"/>
          <p:cNvSpPr>
            <a:spLocks noGrp="1"/>
          </p:cNvSpPr>
          <p:nvPr>
            <p:ph idx="1"/>
          </p:nvPr>
        </p:nvSpPr>
        <p:spPr/>
        <p:txBody>
          <a:bodyPr>
            <a:normAutofit/>
          </a:bodyPr>
          <a:lstStyle/>
          <a:p>
            <a:r>
              <a:rPr lang="en-US" dirty="0" smtClean="0"/>
              <a:t>Evidence-based conclusions inform decisions about what to do next</a:t>
            </a:r>
          </a:p>
          <a:p>
            <a:pPr lvl="1"/>
            <a:r>
              <a:rPr lang="en-US" b="1" u="sng" dirty="0" smtClean="0"/>
              <a:t>Persist</a:t>
            </a:r>
            <a:r>
              <a:rPr lang="en-US" dirty="0" smtClean="0"/>
              <a:t> – Continue to systematically de-risk your business model through customer discovery research </a:t>
            </a:r>
          </a:p>
          <a:p>
            <a:pPr lvl="1"/>
            <a:r>
              <a:rPr lang="en-US" b="1" u="sng" dirty="0" smtClean="0"/>
              <a:t>Pivot</a:t>
            </a:r>
            <a:r>
              <a:rPr lang="en-US" dirty="0" smtClean="0"/>
              <a:t> </a:t>
            </a:r>
            <a:r>
              <a:rPr lang="en-US" dirty="0"/>
              <a:t>- </a:t>
            </a:r>
            <a:r>
              <a:rPr lang="en-US" dirty="0" smtClean="0"/>
              <a:t>Change </a:t>
            </a:r>
            <a:r>
              <a:rPr lang="en-US" dirty="0"/>
              <a:t>an element of your customer-problem-solution hypothesis or business model based on </a:t>
            </a:r>
            <a:r>
              <a:rPr lang="en-US" dirty="0" smtClean="0"/>
              <a:t>learning</a:t>
            </a:r>
            <a:endParaRPr lang="en-US" dirty="0"/>
          </a:p>
          <a:p>
            <a:pPr lvl="1"/>
            <a:r>
              <a:rPr lang="en-US" b="1" u="sng" dirty="0" smtClean="0"/>
              <a:t>Perish</a:t>
            </a:r>
            <a:r>
              <a:rPr lang="en-US" dirty="0" smtClean="0"/>
              <a:t> – Pulling the plug on your idea and moving on to the next (a worthwhile failure)</a:t>
            </a:r>
          </a:p>
          <a:p>
            <a:r>
              <a:rPr lang="en-US" dirty="0" smtClean="0"/>
              <a:t>Confirming/validating evidence supports a decision to persist</a:t>
            </a:r>
          </a:p>
          <a:p>
            <a:r>
              <a:rPr lang="en-US" dirty="0" smtClean="0"/>
              <a:t>Disconfirming/invalidating evidence supports a decision to pivot or perish</a:t>
            </a:r>
          </a:p>
        </p:txBody>
      </p:sp>
    </p:spTree>
    <p:extLst>
      <p:ext uri="{BB962C8B-B14F-4D97-AF65-F5344CB8AC3E}">
        <p14:creationId xmlns:p14="http://schemas.microsoft.com/office/powerpoint/2010/main" val="3405248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If You Persist</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smtClean="0"/>
              <a:t>Identify your riskiest remaining guess</a:t>
            </a:r>
          </a:p>
          <a:p>
            <a:pPr marL="514350" indent="-514350">
              <a:buAutoNum type="arabicPeriod"/>
            </a:pPr>
            <a:r>
              <a:rPr lang="en-US" dirty="0" smtClean="0"/>
              <a:t>Translate the guess into a falsifiable statement</a:t>
            </a:r>
          </a:p>
          <a:p>
            <a:pPr marL="514350" indent="-514350">
              <a:buAutoNum type="arabicPeriod"/>
            </a:pPr>
            <a:r>
              <a:rPr lang="en-US" dirty="0" smtClean="0"/>
              <a:t>Devise and run an appropriate test &amp; learn</a:t>
            </a:r>
          </a:p>
          <a:p>
            <a:pPr marL="514350" indent="-514350">
              <a:buAutoNum type="arabicPeriod"/>
            </a:pPr>
            <a:r>
              <a:rPr lang="en-US" dirty="0" smtClean="0"/>
              <a:t>Persist, pivot, perish?</a:t>
            </a:r>
          </a:p>
          <a:p>
            <a:pPr marL="514350" indent="-514350">
              <a:buAutoNum type="arabicPeriod"/>
            </a:pPr>
            <a:r>
              <a:rPr lang="en-US" dirty="0" smtClean="0"/>
              <a:t>Continue searching by repeating these steps to confirm/validate guesses about your vision for creating, delivering and capturing value, as needed, until the risk associated with launching the venture reaches an acceptable level</a:t>
            </a:r>
          </a:p>
          <a:p>
            <a:pPr marL="0" indent="0">
              <a:buNone/>
            </a:pPr>
            <a:endParaRPr lang="en-US" dirty="0" smtClean="0"/>
          </a:p>
          <a:p>
            <a:pPr marL="0" indent="0">
              <a:buNone/>
            </a:pPr>
            <a:r>
              <a:rPr lang="en-US" dirty="0" smtClean="0"/>
              <a:t>NOTE: You should expect most of your guesses to be wrong; thus, you will probably need to make several evidence-based pivots to develop a new product that customers will actually care about.</a:t>
            </a:r>
          </a:p>
        </p:txBody>
      </p:sp>
    </p:spTree>
    <p:extLst>
      <p:ext uri="{BB962C8B-B14F-4D97-AF65-F5344CB8AC3E}">
        <p14:creationId xmlns:p14="http://schemas.microsoft.com/office/powerpoint/2010/main" val="412379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Interview Reports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Customer interview reports should include all of the following elements:</a:t>
            </a:r>
          </a:p>
          <a:p>
            <a:r>
              <a:rPr lang="en-US" dirty="0" smtClean="0"/>
              <a:t>A brief summary of the guesses you tested about the problem and who has the problem </a:t>
            </a:r>
          </a:p>
          <a:p>
            <a:r>
              <a:rPr lang="en-US" dirty="0" smtClean="0"/>
              <a:t>A brief description of each person who was interviewed that includes a determination of whether the person should be considered to be a member of the target segment</a:t>
            </a:r>
          </a:p>
          <a:p>
            <a:r>
              <a:rPr lang="en-US" dirty="0" smtClean="0"/>
              <a:t>A detailed description of how you tested each guess that includes:</a:t>
            </a:r>
          </a:p>
          <a:p>
            <a:pPr lvl="1"/>
            <a:r>
              <a:rPr lang="en-US" dirty="0" smtClean="0"/>
              <a:t>The relevant question(s) you asked during the interviews</a:t>
            </a:r>
          </a:p>
          <a:p>
            <a:pPr lvl="1"/>
            <a:r>
              <a:rPr lang="en-US" dirty="0" smtClean="0"/>
              <a:t>The response(s) that were interpreted as confirming/validating your guess</a:t>
            </a:r>
          </a:p>
          <a:p>
            <a:pPr lvl="1"/>
            <a:r>
              <a:rPr lang="en-US" dirty="0" smtClean="0"/>
              <a:t>The response(s) that were interpreted as disconfirming/invalidating your guess</a:t>
            </a:r>
          </a:p>
          <a:p>
            <a:r>
              <a:rPr lang="en-US" dirty="0" smtClean="0"/>
              <a:t>A concise summary of the evidence that includes:</a:t>
            </a:r>
          </a:p>
          <a:p>
            <a:pPr lvl="1"/>
            <a:r>
              <a:rPr lang="en-US" dirty="0" smtClean="0"/>
              <a:t>The percentage of interviewees deemed to have provided confirming/validating evidence</a:t>
            </a:r>
          </a:p>
          <a:p>
            <a:pPr lvl="1"/>
            <a:r>
              <a:rPr lang="en-US" dirty="0" smtClean="0"/>
              <a:t>A brief discussion of whether this percentage is sufficient to suggest that the venture will be viable</a:t>
            </a:r>
          </a:p>
          <a:p>
            <a:r>
              <a:rPr lang="en-US" dirty="0" smtClean="0"/>
              <a:t>A final statement indicating what you learned from the interviews and explaining your planned next step - persist, pivot or perish</a:t>
            </a:r>
          </a:p>
          <a:p>
            <a:endParaRPr lang="en-US" dirty="0"/>
          </a:p>
        </p:txBody>
      </p:sp>
    </p:spTree>
    <p:extLst>
      <p:ext uri="{BB962C8B-B14F-4D97-AF65-F5344CB8AC3E}">
        <p14:creationId xmlns:p14="http://schemas.microsoft.com/office/powerpoint/2010/main" val="2849926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6008</TotalTime>
  <Words>892</Words>
  <Application>Microsoft Office PowerPoint</Application>
  <PresentationFormat>Widescreen</PresentationFormat>
  <Paragraphs>67</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Persist, Pivot or Perish</vt:lpstr>
      <vt:lpstr>Customer Discovery Process - REVIEW</vt:lpstr>
      <vt:lpstr>Reviewing the Guess &amp; the Evidence</vt:lpstr>
      <vt:lpstr>Evidence-Based Conclusions</vt:lpstr>
      <vt:lpstr>Pivot, Perish or Persist?</vt:lpstr>
      <vt:lpstr>What Happens If You Persist</vt:lpstr>
      <vt:lpstr>Customer Interview Reports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 J</cp:lastModifiedBy>
  <cp:revision>66</cp:revision>
  <dcterms:created xsi:type="dcterms:W3CDTF">2017-06-21T18:21:54Z</dcterms:created>
  <dcterms:modified xsi:type="dcterms:W3CDTF">2019-08-19T15:21:21Z</dcterms:modified>
</cp:coreProperties>
</file>