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01" r:id="rId2"/>
    <p:sldId id="302" r:id="rId3"/>
    <p:sldId id="303" r:id="rId4"/>
    <p:sldId id="304" r:id="rId5"/>
    <p:sldId id="305" r:id="rId6"/>
    <p:sldId id="306" r:id="rId7"/>
    <p:sldId id="307" r:id="rId8"/>
    <p:sldId id="308" r:id="rId9"/>
    <p:sldId id="309" r:id="rId10"/>
    <p:sldId id="31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5AA4"/>
    <a:srgbClr val="D2436C"/>
    <a:srgbClr val="006DAE"/>
    <a:srgbClr val="ADCD41"/>
    <a:srgbClr val="FEDF1A"/>
    <a:srgbClr val="FFC317"/>
    <a:srgbClr val="0854A0"/>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1" d="100"/>
          <a:sy n="61" d="100"/>
        </p:scale>
        <p:origin x="7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45704-C7CF-4B6C-AB22-5F771861E848}" type="datetimeFigureOut">
              <a:rPr lang="en-US" smtClean="0"/>
              <a:t>8/19/2019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E0735-D35C-493E-95EE-3788DD48E7A3}" type="slidenum">
              <a:rPr lang="en-US" smtClean="0"/>
              <a:t>‹#›</a:t>
            </a:fld>
            <a:endParaRPr lang="en-US"/>
          </a:p>
        </p:txBody>
      </p:sp>
    </p:spTree>
    <p:extLst>
      <p:ext uri="{BB962C8B-B14F-4D97-AF65-F5344CB8AC3E}">
        <p14:creationId xmlns:p14="http://schemas.microsoft.com/office/powerpoint/2010/main" val="3343799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It’s not hard to find problems. They are pretty much everywhere, but you have to be</a:t>
            </a:r>
            <a:r>
              <a:rPr lang="en-US" baseline="0" dirty="0" smtClean="0"/>
              <a:t> paying attention to notice them.</a:t>
            </a:r>
          </a:p>
          <a:p>
            <a:endParaRPr lang="en-US" baseline="0" dirty="0" smtClean="0"/>
          </a:p>
          <a:p>
            <a:r>
              <a:rPr lang="en-US" baseline="0" dirty="0" smtClean="0"/>
              <a:t>Here are some ways to source a lot problems.</a:t>
            </a:r>
          </a:p>
          <a:p>
            <a:endParaRPr lang="en-US" baseline="0" dirty="0" smtClean="0"/>
          </a:p>
          <a:p>
            <a:r>
              <a:rPr lang="en-US" baseline="0" dirty="0" smtClean="0"/>
              <a:t>We’re going to do in-class exercises for the last two – pick a context and brainstorm and reflect on your personal experiences.</a:t>
            </a:r>
            <a:endParaRPr lang="en-US" dirty="0"/>
          </a:p>
        </p:txBody>
      </p:sp>
      <p:sp>
        <p:nvSpPr>
          <p:cNvPr id="4" name="Slide Number Placeholder 3"/>
          <p:cNvSpPr>
            <a:spLocks noGrp="1"/>
          </p:cNvSpPr>
          <p:nvPr>
            <p:ph type="sldNum" sz="quarter" idx="10"/>
          </p:nvPr>
        </p:nvSpPr>
        <p:spPr/>
        <p:txBody>
          <a:bodyPr/>
          <a:lstStyle/>
          <a:p>
            <a:fld id="{AB3FDCE7-C971-4006-9C15-4669F37F8079}" type="slidenum">
              <a:rPr lang="en-US" smtClean="0"/>
              <a:t>4</a:t>
            </a:fld>
            <a:endParaRPr lang="en-US"/>
          </a:p>
        </p:txBody>
      </p:sp>
    </p:spTree>
    <p:extLst>
      <p:ext uri="{BB962C8B-B14F-4D97-AF65-F5344CB8AC3E}">
        <p14:creationId xmlns:p14="http://schemas.microsoft.com/office/powerpoint/2010/main" val="3763452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systematic way to identify problems is to define</a:t>
            </a:r>
            <a:r>
              <a:rPr lang="en-US" baseline="0" dirty="0" smtClean="0"/>
              <a:t> a context and then brainstorm a list of the biggest pains/challenges/unmet needs people experience in the context. For example, what are the biggest challenges people experience in their homes?</a:t>
            </a:r>
            <a:endParaRPr lang="en-US" dirty="0"/>
          </a:p>
        </p:txBody>
      </p:sp>
      <p:sp>
        <p:nvSpPr>
          <p:cNvPr id="4" name="Slide Number Placeholder 3"/>
          <p:cNvSpPr>
            <a:spLocks noGrp="1"/>
          </p:cNvSpPr>
          <p:nvPr>
            <p:ph type="sldNum" sz="quarter" idx="10"/>
          </p:nvPr>
        </p:nvSpPr>
        <p:spPr/>
        <p:txBody>
          <a:bodyPr/>
          <a:lstStyle/>
          <a:p>
            <a:fld id="{AB3FDCE7-C971-4006-9C15-4669F37F8079}" type="slidenum">
              <a:rPr lang="en-US" smtClean="0"/>
              <a:t>5</a:t>
            </a:fld>
            <a:endParaRPr lang="en-US"/>
          </a:p>
        </p:txBody>
      </p:sp>
    </p:spTree>
    <p:extLst>
      <p:ext uri="{BB962C8B-B14F-4D97-AF65-F5344CB8AC3E}">
        <p14:creationId xmlns:p14="http://schemas.microsoft.com/office/powerpoint/2010/main" val="627275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for activity preparation:</a:t>
            </a:r>
            <a:r>
              <a:rPr lang="en-US" baseline="0" dirty="0" smtClean="0"/>
              <a:t> Provide a slip of paper with a context prompting question to each group. For example, “What are the biggest challenges people face in their homes?” You can use the list from the previous slide or come up with your own. </a:t>
            </a:r>
          </a:p>
          <a:p>
            <a:endParaRPr lang="en-US" baseline="0" dirty="0" smtClean="0"/>
          </a:p>
          <a:p>
            <a:r>
              <a:rPr lang="en-US" baseline="0" dirty="0" smtClean="0"/>
              <a:t>TIP: When you ask the students to share a problem they’ve identified with the class, ask them to read the prompting question they were given first so that the problem will make sense to the rest of the class.</a:t>
            </a:r>
            <a:endParaRPr lang="en-US" dirty="0"/>
          </a:p>
        </p:txBody>
      </p:sp>
      <p:sp>
        <p:nvSpPr>
          <p:cNvPr id="4" name="Slide Number Placeholder 3"/>
          <p:cNvSpPr>
            <a:spLocks noGrp="1"/>
          </p:cNvSpPr>
          <p:nvPr>
            <p:ph type="sldNum" sz="quarter" idx="10"/>
          </p:nvPr>
        </p:nvSpPr>
        <p:spPr/>
        <p:txBody>
          <a:bodyPr/>
          <a:lstStyle/>
          <a:p>
            <a:fld id="{AB3FDCE7-C971-4006-9C15-4669F37F8079}" type="slidenum">
              <a:rPr lang="en-US" smtClean="0"/>
              <a:t>6</a:t>
            </a:fld>
            <a:endParaRPr lang="en-US"/>
          </a:p>
        </p:txBody>
      </p:sp>
    </p:spTree>
    <p:extLst>
      <p:ext uri="{BB962C8B-B14F-4D97-AF65-F5344CB8AC3E}">
        <p14:creationId xmlns:p14="http://schemas.microsoft.com/office/powerpoint/2010/main" val="1115345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also identify</a:t>
            </a:r>
            <a:r>
              <a:rPr lang="en-US" baseline="0" dirty="0" smtClean="0"/>
              <a:t> problems through personal reflections.</a:t>
            </a:r>
            <a:endParaRPr lang="en-US" dirty="0"/>
          </a:p>
        </p:txBody>
      </p:sp>
      <p:sp>
        <p:nvSpPr>
          <p:cNvPr id="4" name="Slide Number Placeholder 3"/>
          <p:cNvSpPr>
            <a:spLocks noGrp="1"/>
          </p:cNvSpPr>
          <p:nvPr>
            <p:ph type="sldNum" sz="quarter" idx="10"/>
          </p:nvPr>
        </p:nvSpPr>
        <p:spPr/>
        <p:txBody>
          <a:bodyPr/>
          <a:lstStyle/>
          <a:p>
            <a:fld id="{AB3FDCE7-C971-4006-9C15-4669F37F8079}" type="slidenum">
              <a:rPr lang="en-US" smtClean="0"/>
              <a:t>7</a:t>
            </a:fld>
            <a:endParaRPr lang="en-US"/>
          </a:p>
        </p:txBody>
      </p:sp>
    </p:spTree>
    <p:extLst>
      <p:ext uri="{BB962C8B-B14F-4D97-AF65-F5344CB8AC3E}">
        <p14:creationId xmlns:p14="http://schemas.microsoft.com/office/powerpoint/2010/main" val="1190311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shows that relatively diverse</a:t>
            </a:r>
            <a:r>
              <a:rPr lang="en-US" baseline="0" dirty="0" smtClean="0"/>
              <a:t> groups tend to develop relatively innovative solutions to important problems. To understand why this is the case, consider one of these problems – 1 in 9 people lack access to clear water (or 1 in 3 people lack access to a toilet).</a:t>
            </a:r>
          </a:p>
          <a:p>
            <a:endParaRPr lang="en-US" baseline="0" dirty="0" smtClean="0"/>
          </a:p>
          <a:p>
            <a:r>
              <a:rPr lang="en-US" baseline="0" dirty="0" smtClean="0"/>
              <a:t>Now consider what these problems probably look like to people with different backgrounds and skillsets. For example, a logistics manager might think of shipping limitations while the marketing manager might be more concerned about whether customers would have the ability to pay for water. You can also consider a variety of additional perspectives.</a:t>
            </a:r>
          </a:p>
          <a:p>
            <a:endParaRPr lang="en-US" baseline="0" dirty="0" smtClean="0"/>
          </a:p>
          <a:p>
            <a:r>
              <a:rPr lang="en-US" b="1" baseline="0" dirty="0" smtClean="0"/>
              <a:t>KEY POINT: Looking at a problem from a lot of different angles and perspectives will help you to generate more innovative (and better) solutions.</a:t>
            </a:r>
            <a:endParaRPr lang="en-US" b="1" dirty="0"/>
          </a:p>
        </p:txBody>
      </p:sp>
      <p:sp>
        <p:nvSpPr>
          <p:cNvPr id="4" name="Slide Number Placeholder 3"/>
          <p:cNvSpPr>
            <a:spLocks noGrp="1"/>
          </p:cNvSpPr>
          <p:nvPr>
            <p:ph type="sldNum" sz="quarter" idx="10"/>
          </p:nvPr>
        </p:nvSpPr>
        <p:spPr/>
        <p:txBody>
          <a:bodyPr/>
          <a:lstStyle/>
          <a:p>
            <a:fld id="{AB3FDCE7-C971-4006-9C15-4669F37F8079}" type="slidenum">
              <a:rPr lang="en-US" smtClean="0"/>
              <a:t>9</a:t>
            </a:fld>
            <a:endParaRPr lang="en-US"/>
          </a:p>
        </p:txBody>
      </p:sp>
    </p:spTree>
    <p:extLst>
      <p:ext uri="{BB962C8B-B14F-4D97-AF65-F5344CB8AC3E}">
        <p14:creationId xmlns:p14="http://schemas.microsoft.com/office/powerpoint/2010/main" val="3401749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all problems should be considered</a:t>
            </a:r>
            <a:r>
              <a:rPr lang="en-US" baseline="0" dirty="0" smtClean="0"/>
              <a:t> opportunities. Rather, only those problems for which you have the current or attainable means to develop a solution should be considered opportunities.</a:t>
            </a:r>
          </a:p>
          <a:p>
            <a:endParaRPr lang="en-US" baseline="0" dirty="0" smtClean="0"/>
          </a:p>
          <a:p>
            <a:r>
              <a:rPr lang="en-US" baseline="0" dirty="0" smtClean="0"/>
              <a:t>In other words, you should use your means as screening criteria to determine whether a problem is really an opportunity.</a:t>
            </a:r>
          </a:p>
          <a:p>
            <a:endParaRPr lang="en-US" baseline="0" dirty="0" smtClean="0"/>
          </a:p>
          <a:p>
            <a:r>
              <a:rPr lang="en-US" baseline="0" dirty="0" smtClean="0"/>
              <a:t>For example, if you know who you are – your strengths and weaknesses and your interests – then you can screen problems for the extent to which they play to your strengths and seem likely to hold your interests.</a:t>
            </a:r>
          </a:p>
          <a:p>
            <a:endParaRPr lang="en-US" baseline="0" dirty="0" smtClean="0"/>
          </a:p>
          <a:p>
            <a:r>
              <a:rPr lang="en-US" baseline="0" dirty="0" smtClean="0"/>
              <a:t>Similarly, if developing a viable solution will take skills you do not possess and cannot readily learn, then you should screen out the problem because it does not represent a viable opportunity for you.</a:t>
            </a:r>
            <a:endParaRPr lang="en-US" dirty="0"/>
          </a:p>
        </p:txBody>
      </p:sp>
      <p:sp>
        <p:nvSpPr>
          <p:cNvPr id="4" name="Slide Number Placeholder 3"/>
          <p:cNvSpPr>
            <a:spLocks noGrp="1"/>
          </p:cNvSpPr>
          <p:nvPr>
            <p:ph type="sldNum" sz="quarter" idx="10"/>
          </p:nvPr>
        </p:nvSpPr>
        <p:spPr/>
        <p:txBody>
          <a:bodyPr/>
          <a:lstStyle/>
          <a:p>
            <a:fld id="{AB3FDCE7-C971-4006-9C15-4669F37F8079}" type="slidenum">
              <a:rPr lang="en-US" smtClean="0"/>
              <a:t>10</a:t>
            </a:fld>
            <a:endParaRPr lang="en-US"/>
          </a:p>
        </p:txBody>
      </p:sp>
    </p:spTree>
    <p:extLst>
      <p:ext uri="{BB962C8B-B14F-4D97-AF65-F5344CB8AC3E}">
        <p14:creationId xmlns:p14="http://schemas.microsoft.com/office/powerpoint/2010/main" val="35802260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82370" y="2415337"/>
            <a:ext cx="9804400" cy="1835200"/>
          </a:xfrm>
        </p:spPr>
        <p:txBody>
          <a:bodyPr>
            <a:noAutofit/>
          </a:bodyPr>
          <a:lstStyle/>
          <a:p>
            <a:r>
              <a:rPr lang="en-US" sz="6600" dirty="0" smtClean="0"/>
              <a:t>Finding Problems to Solve</a:t>
            </a:r>
            <a:endParaRPr lang="en-US" sz="6600" dirty="0"/>
          </a:p>
        </p:txBody>
      </p:sp>
    </p:spTree>
    <p:extLst>
      <p:ext uri="{BB962C8B-B14F-4D97-AF65-F5344CB8AC3E}">
        <p14:creationId xmlns:p14="http://schemas.microsoft.com/office/powerpoint/2010/main" val="552369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1560"/>
            <a:ext cx="10515600" cy="1325563"/>
          </a:xfrm>
        </p:spPr>
        <p:txBody>
          <a:bodyPr/>
          <a:lstStyle/>
          <a:p>
            <a:r>
              <a:rPr lang="en-US" dirty="0" smtClean="0"/>
              <a:t>When Does a Problem = Opportunity?</a:t>
            </a:r>
            <a:endParaRPr lang="en-US" dirty="0"/>
          </a:p>
        </p:txBody>
      </p:sp>
      <p:sp>
        <p:nvSpPr>
          <p:cNvPr id="4" name="TextBox 3"/>
          <p:cNvSpPr txBox="1"/>
          <p:nvPr/>
        </p:nvSpPr>
        <p:spPr>
          <a:xfrm>
            <a:off x="1024568" y="1191750"/>
            <a:ext cx="10200844" cy="1200329"/>
          </a:xfrm>
          <a:prstGeom prst="rect">
            <a:avLst/>
          </a:prstGeom>
          <a:noFill/>
        </p:spPr>
        <p:txBody>
          <a:bodyPr wrap="square" rtlCol="0">
            <a:spAutoFit/>
          </a:bodyPr>
          <a:lstStyle/>
          <a:p>
            <a:r>
              <a:rPr lang="en-US" sz="3600" b="1" dirty="0" smtClean="0"/>
              <a:t>Opportunity</a:t>
            </a:r>
            <a:r>
              <a:rPr lang="en-US" sz="3600" dirty="0" smtClean="0"/>
              <a:t>: A consequential problem that can be solved using your current (or attainable) means</a:t>
            </a:r>
            <a:endParaRPr lang="en-US" sz="3600" dirty="0"/>
          </a:p>
        </p:txBody>
      </p:sp>
      <p:sp>
        <p:nvSpPr>
          <p:cNvPr id="5" name="TextBox 4"/>
          <p:cNvSpPr txBox="1"/>
          <p:nvPr/>
        </p:nvSpPr>
        <p:spPr>
          <a:xfrm>
            <a:off x="1024568" y="2602408"/>
            <a:ext cx="9949543" cy="3539430"/>
          </a:xfrm>
          <a:prstGeom prst="rect">
            <a:avLst/>
          </a:prstGeom>
          <a:noFill/>
        </p:spPr>
        <p:txBody>
          <a:bodyPr wrap="square" rtlCol="0">
            <a:spAutoFit/>
          </a:bodyPr>
          <a:lstStyle/>
          <a:p>
            <a:r>
              <a:rPr lang="en-US" sz="4400" dirty="0" smtClean="0"/>
              <a:t>BIG</a:t>
            </a:r>
            <a:r>
              <a:rPr lang="en-US" sz="3600" dirty="0" smtClean="0"/>
              <a:t> vs. </a:t>
            </a:r>
            <a:r>
              <a:rPr lang="en-US" sz="1600" dirty="0" smtClean="0"/>
              <a:t>little</a:t>
            </a:r>
            <a:r>
              <a:rPr lang="en-US" sz="3600" dirty="0" smtClean="0"/>
              <a:t> problems – how to decide?</a:t>
            </a:r>
          </a:p>
          <a:p>
            <a:endParaRPr lang="en-US" sz="2000" dirty="0" smtClean="0"/>
          </a:p>
          <a:p>
            <a:r>
              <a:rPr lang="en-US" sz="3600" dirty="0" smtClean="0"/>
              <a:t>Current (or Attainable) means:</a:t>
            </a:r>
          </a:p>
          <a:p>
            <a:pPr marL="571500" indent="-341313">
              <a:buFont typeface="Arial" panose="020B0604020202020204" pitchFamily="34" charset="0"/>
              <a:buChar char="•"/>
            </a:pPr>
            <a:r>
              <a:rPr lang="en-US" sz="2400" dirty="0" smtClean="0"/>
              <a:t>Who you are</a:t>
            </a:r>
          </a:p>
          <a:p>
            <a:pPr marL="571500" indent="-341313">
              <a:buFont typeface="Arial" panose="020B0604020202020204" pitchFamily="34" charset="0"/>
              <a:buChar char="•"/>
            </a:pPr>
            <a:r>
              <a:rPr lang="en-US" sz="2400" dirty="0" smtClean="0"/>
              <a:t>What you know</a:t>
            </a:r>
          </a:p>
          <a:p>
            <a:pPr marL="571500" indent="-341313">
              <a:buFont typeface="Arial" panose="020B0604020202020204" pitchFamily="34" charset="0"/>
              <a:buChar char="•"/>
            </a:pPr>
            <a:r>
              <a:rPr lang="en-US" sz="2400" dirty="0" smtClean="0"/>
              <a:t>What you can do</a:t>
            </a:r>
          </a:p>
          <a:p>
            <a:pPr marL="571500" indent="-341313">
              <a:buFont typeface="Arial" panose="020B0604020202020204" pitchFamily="34" charset="0"/>
              <a:buChar char="•"/>
            </a:pPr>
            <a:r>
              <a:rPr lang="en-US" sz="2400" dirty="0" smtClean="0"/>
              <a:t>Who you know (or can add to your team)</a:t>
            </a:r>
          </a:p>
          <a:p>
            <a:pPr marL="571500" indent="-341313">
              <a:buFont typeface="Arial" panose="020B0604020202020204" pitchFamily="34" charset="0"/>
              <a:buChar char="•"/>
            </a:pPr>
            <a:r>
              <a:rPr lang="en-US" sz="2400" dirty="0" smtClean="0"/>
              <a:t>Resources you can access</a:t>
            </a:r>
            <a:endParaRPr lang="en-US" sz="2400" dirty="0"/>
          </a:p>
        </p:txBody>
      </p:sp>
    </p:spTree>
    <p:extLst>
      <p:ext uri="{BB962C8B-B14F-4D97-AF65-F5344CB8AC3E}">
        <p14:creationId xmlns:p14="http://schemas.microsoft.com/office/powerpoint/2010/main" val="25802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and Motivation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As discussed previously, there </a:t>
            </a:r>
            <a:r>
              <a:rPr lang="en-US" dirty="0"/>
              <a:t>are five possible origins for an I &amp; E journey</a:t>
            </a:r>
            <a:r>
              <a:rPr lang="en-US" dirty="0" smtClean="0"/>
              <a:t>: (1) idea/solution, (2) customer engagement, (3) invention/new technology, (4) consideration </a:t>
            </a:r>
            <a:r>
              <a:rPr lang="en-US" dirty="0"/>
              <a:t>of your </a:t>
            </a:r>
            <a:r>
              <a:rPr lang="en-US" dirty="0" smtClean="0"/>
              <a:t>means, and (5) problem identification/discovery. </a:t>
            </a:r>
          </a:p>
          <a:p>
            <a:pPr marL="0" indent="0">
              <a:buNone/>
            </a:pPr>
            <a:endParaRPr lang="en-US" dirty="0"/>
          </a:p>
          <a:p>
            <a:pPr marL="0" indent="0">
              <a:buNone/>
            </a:pPr>
            <a:r>
              <a:rPr lang="en-US" dirty="0" smtClean="0"/>
              <a:t>All origins lead back to the problem you are trying to solve.</a:t>
            </a:r>
          </a:p>
          <a:p>
            <a:pPr marL="0" indent="0">
              <a:buNone/>
            </a:pPr>
            <a:endParaRPr lang="en-US" dirty="0"/>
          </a:p>
          <a:p>
            <a:pPr marL="0" indent="0">
              <a:buNone/>
            </a:pPr>
            <a:r>
              <a:rPr lang="en-US" b="1" dirty="0" smtClean="0">
                <a:solidFill>
                  <a:srgbClr val="0070AF"/>
                </a:solidFill>
              </a:rPr>
              <a:t>Key question: How can we begin to develop a habit of identifying and discovering problems worth solving?</a:t>
            </a:r>
            <a:endParaRPr lang="en-US" b="1" dirty="0">
              <a:solidFill>
                <a:srgbClr val="0070AF"/>
              </a:solidFill>
            </a:endParaRPr>
          </a:p>
          <a:p>
            <a:endParaRPr lang="en-US" dirty="0"/>
          </a:p>
        </p:txBody>
      </p:sp>
    </p:spTree>
    <p:extLst>
      <p:ext uri="{BB962C8B-B14F-4D97-AF65-F5344CB8AC3E}">
        <p14:creationId xmlns:p14="http://schemas.microsoft.com/office/powerpoint/2010/main" val="3438530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Exploration</a:t>
            </a:r>
            <a:endParaRPr lang="en-US" dirty="0"/>
          </a:p>
        </p:txBody>
      </p:sp>
      <p:sp>
        <p:nvSpPr>
          <p:cNvPr id="3" name="Content Placeholder 2"/>
          <p:cNvSpPr>
            <a:spLocks noGrp="1"/>
          </p:cNvSpPr>
          <p:nvPr>
            <p:ph idx="1"/>
          </p:nvPr>
        </p:nvSpPr>
        <p:spPr/>
        <p:txBody>
          <a:bodyPr>
            <a:normAutofit/>
          </a:bodyPr>
          <a:lstStyle/>
          <a:p>
            <a:r>
              <a:rPr lang="en-US" dirty="0" smtClean="0"/>
              <a:t>Are you actively </a:t>
            </a:r>
            <a:r>
              <a:rPr lang="en-US" dirty="0"/>
              <a:t>working to solve a problem?</a:t>
            </a:r>
          </a:p>
          <a:p>
            <a:r>
              <a:rPr lang="en-US" dirty="0" smtClean="0"/>
              <a:t>Do you feel </a:t>
            </a:r>
            <a:r>
              <a:rPr lang="en-US" dirty="0"/>
              <a:t>confident in your ability to find and solve important problems</a:t>
            </a:r>
            <a:r>
              <a:rPr lang="en-US" dirty="0" smtClean="0"/>
              <a:t>?</a:t>
            </a:r>
          </a:p>
          <a:p>
            <a:r>
              <a:rPr lang="en-US" dirty="0" smtClean="0"/>
              <a:t>This session focuses on:</a:t>
            </a:r>
            <a:endParaRPr lang="en-US" dirty="0"/>
          </a:p>
          <a:p>
            <a:pPr lvl="1"/>
            <a:r>
              <a:rPr lang="en-US" dirty="0" smtClean="0"/>
              <a:t>How to search for problems</a:t>
            </a:r>
            <a:endParaRPr lang="en-US" dirty="0"/>
          </a:p>
          <a:p>
            <a:pPr lvl="1"/>
            <a:r>
              <a:rPr lang="en-US" dirty="0" smtClean="0"/>
              <a:t>Why diversity matters</a:t>
            </a:r>
            <a:endParaRPr lang="en-US" dirty="0"/>
          </a:p>
          <a:p>
            <a:pPr lvl="1"/>
            <a:r>
              <a:rPr lang="en-US" dirty="0"/>
              <a:t>When does problem = opportunity</a:t>
            </a:r>
            <a:r>
              <a:rPr lang="en-US" dirty="0" smtClean="0"/>
              <a:t>?</a:t>
            </a:r>
            <a:endParaRPr lang="en-US" dirty="0"/>
          </a:p>
          <a:p>
            <a:endParaRPr lang="en-US" dirty="0"/>
          </a:p>
          <a:p>
            <a:pPr marL="0" indent="0">
              <a:buNone/>
            </a:pPr>
            <a:endParaRPr lang="en-US" dirty="0"/>
          </a:p>
        </p:txBody>
      </p:sp>
    </p:spTree>
    <p:extLst>
      <p:ext uri="{BB962C8B-B14F-4D97-AF65-F5344CB8AC3E}">
        <p14:creationId xmlns:p14="http://schemas.microsoft.com/office/powerpoint/2010/main" val="231513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Problems (Hint: They’re EVERYWHERE)</a:t>
            </a:r>
            <a:endParaRPr lang="en-US" dirty="0"/>
          </a:p>
        </p:txBody>
      </p:sp>
      <p:sp>
        <p:nvSpPr>
          <p:cNvPr id="3" name="Content Placeholder 2"/>
          <p:cNvSpPr>
            <a:spLocks noGrp="1"/>
          </p:cNvSpPr>
          <p:nvPr>
            <p:ph idx="1"/>
          </p:nvPr>
        </p:nvSpPr>
        <p:spPr/>
        <p:txBody>
          <a:bodyPr>
            <a:normAutofit lnSpcReduction="10000"/>
          </a:bodyPr>
          <a:lstStyle/>
          <a:p>
            <a:r>
              <a:rPr lang="en-US" dirty="0" smtClean="0"/>
              <a:t>Pay attention to media coverage</a:t>
            </a:r>
          </a:p>
          <a:p>
            <a:r>
              <a:rPr lang="en-US" dirty="0"/>
              <a:t>Consider </a:t>
            </a:r>
            <a:r>
              <a:rPr lang="en-US" dirty="0" smtClean="0"/>
              <a:t>adverse </a:t>
            </a:r>
            <a:r>
              <a:rPr lang="en-US" dirty="0"/>
              <a:t>consequences associated with technological, demographic, economic, environmental and social changes</a:t>
            </a:r>
          </a:p>
          <a:p>
            <a:r>
              <a:rPr lang="en-US" dirty="0" smtClean="0"/>
              <a:t>Research open innovation challenges (</a:t>
            </a:r>
            <a:r>
              <a:rPr lang="en-US" dirty="0" err="1" smtClean="0"/>
              <a:t>innocentive</a:t>
            </a:r>
            <a:r>
              <a:rPr lang="en-US" dirty="0" smtClean="0"/>
              <a:t>, </a:t>
            </a:r>
            <a:r>
              <a:rPr lang="en-US" dirty="0" err="1" smtClean="0"/>
              <a:t>Xprize</a:t>
            </a:r>
            <a:r>
              <a:rPr lang="en-US" dirty="0" smtClean="0"/>
              <a:t>)</a:t>
            </a:r>
          </a:p>
          <a:p>
            <a:r>
              <a:rPr lang="en-US" dirty="0" smtClean="0"/>
              <a:t>Immerse yourself with customers (or in a context of interest)</a:t>
            </a:r>
          </a:p>
          <a:p>
            <a:r>
              <a:rPr lang="en-US" dirty="0" smtClean="0"/>
              <a:t>Interview subject matter or industry experts</a:t>
            </a:r>
          </a:p>
          <a:p>
            <a:r>
              <a:rPr lang="en-US" dirty="0" smtClean="0"/>
              <a:t>Find relevant statistics/goals (UN Sustainable Development Goals)</a:t>
            </a:r>
          </a:p>
          <a:p>
            <a:r>
              <a:rPr lang="en-US" dirty="0" smtClean="0"/>
              <a:t>Pick a context and brainstorm</a:t>
            </a:r>
          </a:p>
          <a:p>
            <a:r>
              <a:rPr lang="en-US" dirty="0" smtClean="0"/>
              <a:t>Reflect on your personal experiences</a:t>
            </a:r>
          </a:p>
          <a:p>
            <a:endParaRPr lang="en-US" dirty="0"/>
          </a:p>
        </p:txBody>
      </p:sp>
    </p:spTree>
    <p:extLst>
      <p:ext uri="{BB962C8B-B14F-4D97-AF65-F5344CB8AC3E}">
        <p14:creationId xmlns:p14="http://schemas.microsoft.com/office/powerpoint/2010/main" val="167787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Pick a Context: Problems are EVERYWHERE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What are the biggest challenges people experience…</a:t>
            </a:r>
          </a:p>
          <a:p>
            <a:r>
              <a:rPr lang="en-US" dirty="0" smtClean="0"/>
              <a:t>…in their homes</a:t>
            </a:r>
          </a:p>
          <a:p>
            <a:r>
              <a:rPr lang="en-US" dirty="0" smtClean="0"/>
              <a:t>…while attending school</a:t>
            </a:r>
          </a:p>
          <a:p>
            <a:r>
              <a:rPr lang="en-US" dirty="0" smtClean="0"/>
              <a:t>…in maintaining and building social connections</a:t>
            </a:r>
          </a:p>
          <a:p>
            <a:r>
              <a:rPr lang="en-US" dirty="0" smtClean="0"/>
              <a:t>…in the workplace</a:t>
            </a:r>
          </a:p>
          <a:p>
            <a:r>
              <a:rPr lang="en-US" dirty="0" smtClean="0"/>
              <a:t>…when they shop for specific types of goods and services</a:t>
            </a:r>
          </a:p>
          <a:p>
            <a:r>
              <a:rPr lang="en-US" dirty="0" smtClean="0"/>
              <a:t>…when they go out in their communities</a:t>
            </a:r>
          </a:p>
          <a:p>
            <a:r>
              <a:rPr lang="en-US" dirty="0" smtClean="0"/>
              <a:t>…when they engage in any specific human activity</a:t>
            </a:r>
            <a:endParaRPr lang="en-US" dirty="0"/>
          </a:p>
        </p:txBody>
      </p:sp>
    </p:spTree>
    <p:extLst>
      <p:ext uri="{BB962C8B-B14F-4D97-AF65-F5344CB8AC3E}">
        <p14:creationId xmlns:p14="http://schemas.microsoft.com/office/powerpoint/2010/main" val="307057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normAutofit/>
          </a:bodyPr>
          <a:lstStyle/>
          <a:p>
            <a:r>
              <a:rPr lang="en-US" dirty="0" smtClean="0"/>
              <a:t>Divide into groups of 3-4</a:t>
            </a:r>
          </a:p>
          <a:p>
            <a:r>
              <a:rPr lang="en-US" dirty="0" smtClean="0"/>
              <a:t>Each group will get a context card with a prompting question</a:t>
            </a:r>
          </a:p>
          <a:p>
            <a:r>
              <a:rPr lang="en-US" u="sng" dirty="0" smtClean="0"/>
              <a:t>Step 1</a:t>
            </a:r>
            <a:r>
              <a:rPr lang="en-US" dirty="0" smtClean="0"/>
              <a:t>: Five minutes to brainstorm (without judgment) problems that might/do occur in that context. Record them &amp; GO FOR QUANTITY.</a:t>
            </a:r>
          </a:p>
          <a:p>
            <a:r>
              <a:rPr lang="en-US" u="sng" dirty="0" smtClean="0"/>
              <a:t>Step 2</a:t>
            </a:r>
            <a:r>
              <a:rPr lang="en-US" dirty="0" smtClean="0"/>
              <a:t>: Five minutes to pick one problem that you would like to share with the class.</a:t>
            </a:r>
          </a:p>
          <a:p>
            <a:pPr lvl="1"/>
            <a:r>
              <a:rPr lang="en-US" dirty="0" smtClean="0"/>
              <a:t>REMINDER: problems include unmet needs, dissatisfactions, gaps </a:t>
            </a:r>
            <a:r>
              <a:rPr lang="en-US" dirty="0"/>
              <a:t>in the </a:t>
            </a:r>
            <a:r>
              <a:rPr lang="en-US" dirty="0" smtClean="0"/>
              <a:t>market, jobs to do better, frustrations, annoyances, shortcomings, challenges, points </a:t>
            </a:r>
            <a:r>
              <a:rPr lang="en-US" dirty="0"/>
              <a:t>of </a:t>
            </a:r>
            <a:r>
              <a:rPr lang="en-US" dirty="0" smtClean="0"/>
              <a:t>pain, desired gains and unrealized benefit</a:t>
            </a:r>
          </a:p>
        </p:txBody>
      </p:sp>
    </p:spTree>
    <p:extLst>
      <p:ext uri="{BB962C8B-B14F-4D97-AF65-F5344CB8AC3E}">
        <p14:creationId xmlns:p14="http://schemas.microsoft.com/office/powerpoint/2010/main" val="32048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Personal Reflection: Problems are EVERYWHERE</a:t>
            </a:r>
            <a:endParaRPr lang="en-US" sz="4000" dirty="0"/>
          </a:p>
        </p:txBody>
      </p:sp>
      <p:sp>
        <p:nvSpPr>
          <p:cNvPr id="3" name="Content Placeholder 2"/>
          <p:cNvSpPr>
            <a:spLocks noGrp="1"/>
          </p:cNvSpPr>
          <p:nvPr>
            <p:ph idx="1"/>
          </p:nvPr>
        </p:nvSpPr>
        <p:spPr/>
        <p:txBody>
          <a:bodyPr>
            <a:normAutofit fontScale="92500" lnSpcReduction="20000"/>
          </a:bodyPr>
          <a:lstStyle/>
          <a:p>
            <a:r>
              <a:rPr lang="en-US" dirty="0"/>
              <a:t>What’s the hardest part of your day? (OR </a:t>
            </a:r>
            <a:r>
              <a:rPr lang="en-US" dirty="0" smtClean="0"/>
              <a:t>the </a:t>
            </a:r>
            <a:r>
              <a:rPr lang="en-US" dirty="0"/>
              <a:t>3 most </a:t>
            </a:r>
            <a:r>
              <a:rPr lang="en-US" dirty="0" smtClean="0"/>
              <a:t>frustrating parts)</a:t>
            </a:r>
            <a:endParaRPr lang="en-US" dirty="0"/>
          </a:p>
          <a:p>
            <a:r>
              <a:rPr lang="en-US" dirty="0"/>
              <a:t>What are some unmet needs you have?</a:t>
            </a:r>
          </a:p>
          <a:p>
            <a:r>
              <a:rPr lang="en-US" dirty="0"/>
              <a:t>What product do you wish you had that doesn’t exist yet?</a:t>
            </a:r>
          </a:p>
          <a:p>
            <a:r>
              <a:rPr lang="en-US" dirty="0"/>
              <a:t>What </a:t>
            </a:r>
            <a:r>
              <a:rPr lang="en-US" dirty="0" smtClean="0"/>
              <a:t>low value tasks </a:t>
            </a:r>
            <a:r>
              <a:rPr lang="en-US" dirty="0"/>
              <a:t>take up the most time in your day?</a:t>
            </a:r>
          </a:p>
          <a:p>
            <a:r>
              <a:rPr lang="en-US" dirty="0"/>
              <a:t>What could be done to improve your experience with [process/role]?</a:t>
            </a:r>
          </a:p>
          <a:p>
            <a:r>
              <a:rPr lang="en-US" dirty="0"/>
              <a:t>What’s the hardest part about being a </a:t>
            </a:r>
            <a:r>
              <a:rPr lang="en-US" dirty="0" smtClean="0"/>
              <a:t>[member of a specific demographic or other group]?</a:t>
            </a:r>
            <a:endParaRPr lang="en-US" dirty="0"/>
          </a:p>
          <a:p>
            <a:r>
              <a:rPr lang="en-US" dirty="0"/>
              <a:t>What are your most important professional responsibilities/goals and what are your biggest challenges in meeting them?</a:t>
            </a:r>
          </a:p>
          <a:p>
            <a:r>
              <a:rPr lang="en-US" dirty="0"/>
              <a:t>What are your most important personal responsibilities/goals and what are your biggest challenges in meeting them?</a:t>
            </a:r>
          </a:p>
          <a:p>
            <a:endParaRPr lang="en-US" dirty="0"/>
          </a:p>
        </p:txBody>
      </p:sp>
    </p:spTree>
    <p:extLst>
      <p:ext uri="{BB962C8B-B14F-4D97-AF65-F5344CB8AC3E}">
        <p14:creationId xmlns:p14="http://schemas.microsoft.com/office/powerpoint/2010/main" val="222401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normAutofit lnSpcReduction="10000"/>
          </a:bodyPr>
          <a:lstStyle/>
          <a:p>
            <a:r>
              <a:rPr lang="en-US" dirty="0" smtClean="0"/>
              <a:t>Divide into groups of 3-4</a:t>
            </a:r>
          </a:p>
          <a:p>
            <a:r>
              <a:rPr lang="en-US" dirty="0" smtClean="0"/>
              <a:t>Each group will get one personal reflection card with a prompting question</a:t>
            </a:r>
          </a:p>
          <a:p>
            <a:r>
              <a:rPr lang="en-US" u="sng" dirty="0" smtClean="0"/>
              <a:t>Step 1</a:t>
            </a:r>
            <a:r>
              <a:rPr lang="en-US" dirty="0" smtClean="0"/>
              <a:t>: Three minutes to </a:t>
            </a:r>
            <a:r>
              <a:rPr lang="en-US" dirty="0" err="1" smtClean="0"/>
              <a:t>brainwrite</a:t>
            </a:r>
            <a:r>
              <a:rPr lang="en-US" dirty="0" smtClean="0"/>
              <a:t> (silent, individual brainstorming) problems identified through their reflections. Record them &amp; GO FOR QUANTITY.</a:t>
            </a:r>
          </a:p>
          <a:p>
            <a:r>
              <a:rPr lang="en-US" u="sng" dirty="0" smtClean="0"/>
              <a:t>Step 2</a:t>
            </a:r>
            <a:r>
              <a:rPr lang="en-US" dirty="0" smtClean="0"/>
              <a:t>: Seven minutes to share lists of problems with group members and pick one problem that you would like to share with the class.</a:t>
            </a:r>
          </a:p>
          <a:p>
            <a:pPr lvl="1"/>
            <a:r>
              <a:rPr lang="en-US" dirty="0" smtClean="0"/>
              <a:t>REMINDER: problems include unmet needs, dissatisfactions, gaps </a:t>
            </a:r>
            <a:r>
              <a:rPr lang="en-US" dirty="0"/>
              <a:t>in the </a:t>
            </a:r>
            <a:r>
              <a:rPr lang="en-US" dirty="0" smtClean="0"/>
              <a:t>market, jobs to do better, frustrations, annoyances, shortcomings, challenges, points </a:t>
            </a:r>
            <a:r>
              <a:rPr lang="en-US" dirty="0"/>
              <a:t>of </a:t>
            </a:r>
            <a:r>
              <a:rPr lang="en-US" dirty="0" smtClean="0"/>
              <a:t>pain, desired gains and unrealized benefit</a:t>
            </a:r>
          </a:p>
        </p:txBody>
      </p:sp>
    </p:spTree>
    <p:extLst>
      <p:ext uri="{BB962C8B-B14F-4D97-AF65-F5344CB8AC3E}">
        <p14:creationId xmlns:p14="http://schemas.microsoft.com/office/powerpoint/2010/main" val="294470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Examining Problems from Different Perspectives: The Diversity Advantage</a:t>
            </a:r>
            <a:endParaRPr lang="en-US" dirty="0"/>
          </a:p>
        </p:txBody>
      </p:sp>
      <p:pic>
        <p:nvPicPr>
          <p:cNvPr id="1026" name="Picture 2" descr="Image result for clean drinking wa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0354" y="2046057"/>
            <a:ext cx="4831292" cy="2730732"/>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3680354" y="4851401"/>
            <a:ext cx="4831292" cy="707886"/>
          </a:xfrm>
          <a:prstGeom prst="rect">
            <a:avLst/>
          </a:prstGeom>
          <a:noFill/>
        </p:spPr>
        <p:txBody>
          <a:bodyPr wrap="square" rtlCol="0">
            <a:spAutoFit/>
          </a:bodyPr>
          <a:lstStyle/>
          <a:p>
            <a:pPr algn="ctr"/>
            <a:r>
              <a:rPr lang="en-US" sz="2000" dirty="0" smtClean="0"/>
              <a:t>1 in 9 people lack access to clean water; </a:t>
            </a:r>
          </a:p>
          <a:p>
            <a:pPr algn="ctr"/>
            <a:r>
              <a:rPr lang="en-US" sz="2000" dirty="0" smtClean="0"/>
              <a:t>1 in 3 lack access to a toilet.</a:t>
            </a:r>
            <a:endParaRPr lang="en-US" sz="2000" dirty="0"/>
          </a:p>
        </p:txBody>
      </p:sp>
      <p:sp>
        <p:nvSpPr>
          <p:cNvPr id="3" name="TextBox 2"/>
          <p:cNvSpPr txBox="1"/>
          <p:nvPr/>
        </p:nvSpPr>
        <p:spPr>
          <a:xfrm>
            <a:off x="882235" y="2435337"/>
            <a:ext cx="2348032" cy="3693319"/>
          </a:xfrm>
          <a:prstGeom prst="rect">
            <a:avLst/>
          </a:prstGeom>
          <a:noFill/>
        </p:spPr>
        <p:txBody>
          <a:bodyPr wrap="square" rtlCol="0">
            <a:spAutoFit/>
          </a:bodyPr>
          <a:lstStyle/>
          <a:p>
            <a:r>
              <a:rPr lang="en-US" dirty="0" smtClean="0"/>
              <a:t>Logistics?</a:t>
            </a:r>
          </a:p>
          <a:p>
            <a:endParaRPr lang="en-US" dirty="0"/>
          </a:p>
          <a:p>
            <a:r>
              <a:rPr lang="en-US" dirty="0" smtClean="0"/>
              <a:t>Marketing?</a:t>
            </a:r>
          </a:p>
          <a:p>
            <a:endParaRPr lang="en-US" dirty="0"/>
          </a:p>
          <a:p>
            <a:r>
              <a:rPr lang="en-US" dirty="0" smtClean="0"/>
              <a:t>Material science?</a:t>
            </a:r>
          </a:p>
          <a:p>
            <a:endParaRPr lang="en-US" dirty="0"/>
          </a:p>
          <a:p>
            <a:r>
              <a:rPr lang="en-US" dirty="0" smtClean="0"/>
              <a:t>Civil engineering?</a:t>
            </a:r>
          </a:p>
          <a:p>
            <a:endParaRPr lang="en-US" dirty="0"/>
          </a:p>
          <a:p>
            <a:r>
              <a:rPr lang="en-US" dirty="0" smtClean="0"/>
              <a:t>Policy?</a:t>
            </a:r>
          </a:p>
          <a:p>
            <a:endParaRPr lang="en-US" dirty="0"/>
          </a:p>
          <a:p>
            <a:r>
              <a:rPr lang="en-US" dirty="0" smtClean="0"/>
              <a:t>Economics?</a:t>
            </a:r>
          </a:p>
          <a:p>
            <a:endParaRPr lang="en-US" dirty="0"/>
          </a:p>
          <a:p>
            <a:r>
              <a:rPr lang="en-US" dirty="0" smtClean="0"/>
              <a:t>Education?</a:t>
            </a:r>
            <a:endParaRPr lang="en-US" dirty="0"/>
          </a:p>
        </p:txBody>
      </p:sp>
      <p:sp>
        <p:nvSpPr>
          <p:cNvPr id="6" name="TextBox 5"/>
          <p:cNvSpPr txBox="1"/>
          <p:nvPr/>
        </p:nvSpPr>
        <p:spPr>
          <a:xfrm>
            <a:off x="9273425" y="2435336"/>
            <a:ext cx="2348032" cy="1754326"/>
          </a:xfrm>
          <a:prstGeom prst="rect">
            <a:avLst/>
          </a:prstGeom>
          <a:noFill/>
        </p:spPr>
        <p:txBody>
          <a:bodyPr wrap="square" rtlCol="0">
            <a:spAutoFit/>
          </a:bodyPr>
          <a:lstStyle/>
          <a:p>
            <a:r>
              <a:rPr lang="en-US" dirty="0" smtClean="0"/>
              <a:t>Health sciences?</a:t>
            </a:r>
          </a:p>
          <a:p>
            <a:endParaRPr lang="en-US" dirty="0"/>
          </a:p>
          <a:p>
            <a:r>
              <a:rPr lang="en-US" dirty="0" smtClean="0"/>
              <a:t>Agriculture?</a:t>
            </a:r>
          </a:p>
          <a:p>
            <a:endParaRPr lang="en-US" dirty="0"/>
          </a:p>
          <a:p>
            <a:r>
              <a:rPr lang="en-US" dirty="0" smtClean="0"/>
              <a:t>Other perspectives?</a:t>
            </a:r>
          </a:p>
          <a:p>
            <a:endParaRPr lang="en-US" dirty="0"/>
          </a:p>
        </p:txBody>
      </p:sp>
    </p:spTree>
    <p:extLst>
      <p:ext uri="{BB962C8B-B14F-4D97-AF65-F5344CB8AC3E}">
        <p14:creationId xmlns:p14="http://schemas.microsoft.com/office/powerpoint/2010/main" val="1373402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500"/>
                                        <p:tgtEl>
                                          <p:spTgt spid="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Effect transition="in" filter="fade">
                                      <p:cBhvr>
                                        <p:cTn id="47" dur="500"/>
                                        <p:tgtEl>
                                          <p:spTgt spid="6">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4" end="4"/>
                                            </p:txEl>
                                          </p:spTgt>
                                        </p:tgtEl>
                                        <p:attrNameLst>
                                          <p:attrName>style.visibility</p:attrName>
                                        </p:attrNameLst>
                                      </p:cBhvr>
                                      <p:to>
                                        <p:strVal val="visible"/>
                                      </p:to>
                                    </p:set>
                                    <p:animEffect transition="in" filter="fade">
                                      <p:cBhvr>
                                        <p:cTn id="5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1180</Words>
  <Application>Microsoft Office PowerPoint</Application>
  <PresentationFormat>Widescreen</PresentationFormat>
  <Paragraphs>112</Paragraphs>
  <Slides>10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Finding Problems to Solve</vt:lpstr>
      <vt:lpstr>Review and Motivation</vt:lpstr>
      <vt:lpstr>Problem Exploration</vt:lpstr>
      <vt:lpstr>Finding Problems (Hint: They’re EVERYWHERE)</vt:lpstr>
      <vt:lpstr>Pick a Context: Problems are EVERYWHERE</vt:lpstr>
      <vt:lpstr>Activity</vt:lpstr>
      <vt:lpstr>Personal Reflection: Problems are EVERYWHERE</vt:lpstr>
      <vt:lpstr>Activity</vt:lpstr>
      <vt:lpstr>Examining Problems from Different Perspectives: The Diversity Advantage</vt:lpstr>
      <vt:lpstr>When Does a Problem = Opportunity?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19</cp:revision>
  <dcterms:created xsi:type="dcterms:W3CDTF">2017-06-21T18:21:54Z</dcterms:created>
  <dcterms:modified xsi:type="dcterms:W3CDTF">2019-08-19T15:11:45Z</dcterms:modified>
</cp:coreProperties>
</file>