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28" r:id="rId2"/>
    <p:sldId id="329" r:id="rId3"/>
    <p:sldId id="330" r:id="rId4"/>
    <p:sldId id="331" r:id="rId5"/>
    <p:sldId id="332" r:id="rId6"/>
    <p:sldId id="333" r:id="rId7"/>
    <p:sldId id="334" r:id="rId8"/>
    <p:sldId id="335" r:id="rId9"/>
    <p:sldId id="336" r:id="rId10"/>
    <p:sldId id="337" r:id="rId11"/>
    <p:sldId id="338" r:id="rId1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1" d="100"/>
          <a:sy n="61"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F1F3C4A-37A5-4621-81F2-04DD80A20EC6}" type="datetimeFigureOut">
              <a:rPr lang="en-US" smtClean="0"/>
              <a:t>8/19/2019</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0F165DF-7DC1-45F9-8D71-98F409DE42A9}" type="slidenum">
              <a:rPr lang="en-US" smtClean="0"/>
              <a:t>‹#›</a:t>
            </a:fld>
            <a:endParaRPr lang="en-US"/>
          </a:p>
        </p:txBody>
      </p:sp>
    </p:spTree>
    <p:extLst>
      <p:ext uri="{BB962C8B-B14F-4D97-AF65-F5344CB8AC3E}">
        <p14:creationId xmlns:p14="http://schemas.microsoft.com/office/powerpoint/2010/main" val="324951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entrepreneurship</a:t>
            </a:r>
            <a:r>
              <a:rPr lang="en-US" baseline="0" dirty="0" smtClean="0"/>
              <a:t> process involves two distinct components – search and execution.</a:t>
            </a:r>
          </a:p>
          <a:p>
            <a:endParaRPr lang="en-US" baseline="0" dirty="0" smtClean="0"/>
          </a:p>
          <a:p>
            <a:r>
              <a:rPr lang="en-US" baseline="0" dirty="0" smtClean="0"/>
              <a:t>Many entrepreneurs confuse the two and do so at their own peril. Specifically, many entrepreneurs try to skip searching and go directly from idea to execution. This works only in the rare circumstance where their business model vision, and all of the untested assumptions it incorporates about how the venture will create, deliver and capture value, turns out to be 100% valid. </a:t>
            </a:r>
          </a:p>
          <a:p>
            <a:endParaRPr lang="en-US" baseline="0" dirty="0" smtClean="0"/>
          </a:p>
          <a:p>
            <a:r>
              <a:rPr lang="en-US" baseline="0" dirty="0" smtClean="0"/>
              <a:t>Engaging in search is critical for managing the high levels of risk associated with attempting to bring new ideas into the marketplace and avoiding the #1 startup mistake: building something that no one wants.</a:t>
            </a:r>
          </a:p>
          <a:p>
            <a:endParaRPr lang="en-US" baseline="0" dirty="0" smtClean="0"/>
          </a:p>
          <a:p>
            <a:r>
              <a:rPr lang="en-US" baseline="0" dirty="0" smtClean="0"/>
              <a:t>As a general rule, entrepreneurs should seek to gather evidence and use it to guide their decisions. During search, such evidence will help to guide iterations and pivots in the business model vision. During execution, evidence can be used to optimize and continuously refine the model to improve performance.</a:t>
            </a:r>
          </a:p>
          <a:p>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2</a:t>
            </a:fld>
            <a:endParaRPr lang="en-US"/>
          </a:p>
        </p:txBody>
      </p:sp>
    </p:spTree>
    <p:extLst>
      <p:ext uri="{BB962C8B-B14F-4D97-AF65-F5344CB8AC3E}">
        <p14:creationId xmlns:p14="http://schemas.microsoft.com/office/powerpoint/2010/main" val="19436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search process it is best to think of your venture as a temporary organization. In other words, it is something that can be disassembled</a:t>
            </a:r>
            <a:r>
              <a:rPr lang="en-US" baseline="0" dirty="0" smtClean="0"/>
              <a:t> quickly if your ideas are invalidated by evidence.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318939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the problem is critical to developing a solution that will offer unique value to customers.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4</a:t>
            </a:fld>
            <a:endParaRPr lang="en-US"/>
          </a:p>
        </p:txBody>
      </p:sp>
    </p:spTree>
    <p:extLst>
      <p:ext uri="{BB962C8B-B14F-4D97-AF65-F5344CB8AC3E}">
        <p14:creationId xmlns:p14="http://schemas.microsoft.com/office/powerpoint/2010/main" val="2031536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Ideation is akin to the imagine phase of the design</a:t>
            </a:r>
            <a:r>
              <a:rPr lang="en-US" baseline="0" dirty="0" smtClean="0"/>
              <a:t> thinking process. It involves generating lots of potential solutions and then applying decision criteria to determine the most promising.</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5</a:t>
            </a:fld>
            <a:endParaRPr lang="en-US"/>
          </a:p>
        </p:txBody>
      </p:sp>
    </p:spTree>
    <p:extLst>
      <p:ext uri="{BB962C8B-B14F-4D97-AF65-F5344CB8AC3E}">
        <p14:creationId xmlns:p14="http://schemas.microsoft.com/office/powerpoint/2010/main" val="2798383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“customer discovery” stage of the search process involves putting</a:t>
            </a:r>
            <a:r>
              <a:rPr lang="en-US" baseline="0" dirty="0" smtClean="0"/>
              <a:t> your ideas to the test.</a:t>
            </a:r>
          </a:p>
          <a:p>
            <a:endParaRPr lang="en-US" baseline="0" dirty="0" smtClean="0"/>
          </a:p>
          <a:p>
            <a:r>
              <a:rPr lang="en-US" baseline="0" dirty="0" smtClean="0"/>
              <a:t>The big idea behind customer discovery is to spend a little time and money to validate your idea and make sure that you are really on to something before you spend lots of time and money building something and launching it into the marketplace. </a:t>
            </a:r>
          </a:p>
          <a:p>
            <a:endParaRPr lang="en-US" baseline="0" dirty="0" smtClean="0"/>
          </a:p>
          <a:p>
            <a:r>
              <a:rPr lang="en-US" baseline="0" dirty="0" smtClean="0"/>
              <a:t>It is important to emphasize that students should want to know as quickly as possible if their ideas will ultimately fail to create, deliver and capture value.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6</a:t>
            </a:fld>
            <a:endParaRPr lang="en-US"/>
          </a:p>
        </p:txBody>
      </p:sp>
    </p:spTree>
    <p:extLst>
      <p:ext uri="{BB962C8B-B14F-4D97-AF65-F5344CB8AC3E}">
        <p14:creationId xmlns:p14="http://schemas.microsoft.com/office/powerpoint/2010/main" val="1841752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the entrepreneurial process has been explained as a linear sequence of stages, the reality is that it typically involves many twists and turns – iteration, pivots and restarts.</a:t>
            </a:r>
          </a:p>
          <a:p>
            <a:endParaRPr lang="en-US" dirty="0" smtClean="0"/>
          </a:p>
          <a:p>
            <a:r>
              <a:rPr lang="en-US" dirty="0" smtClean="0"/>
              <a:t>By engaging in search and gathering validation evidence prior to attempting to execute a novel business model, the entrepreneur can reduce</a:t>
            </a:r>
            <a:r>
              <a:rPr lang="en-US" baseline="0" dirty="0" smtClean="0"/>
              <a:t> his/her overall level of risk in terms of the time, money and other resources that will be wasted if he/she turns out to be wrong about the problem, solution, value proposition or any other component of the envisioned business model.</a:t>
            </a:r>
          </a:p>
          <a:p>
            <a:endParaRPr lang="en-US" baseline="0" dirty="0" smtClean="0"/>
          </a:p>
          <a:p>
            <a:r>
              <a:rPr lang="en-US" dirty="0" smtClean="0"/>
              <a:t>It is important to note that the benefits resulting from searching increase</a:t>
            </a:r>
            <a:r>
              <a:rPr lang="en-US" baseline="0" dirty="0" smtClean="0"/>
              <a:t> with the degree of uncertainty (or novelty) and the consequences of failure. Therefore, when the stakes are very low, it may make sense to minimize search, but this will be the exception while the need for engaging in search will be the rule.  </a:t>
            </a:r>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8</a:t>
            </a:fld>
            <a:endParaRPr lang="en-US"/>
          </a:p>
        </p:txBody>
      </p:sp>
    </p:spTree>
    <p:extLst>
      <p:ext uri="{BB962C8B-B14F-4D97-AF65-F5344CB8AC3E}">
        <p14:creationId xmlns:p14="http://schemas.microsoft.com/office/powerpoint/2010/main" val="267111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general rule, the risk to the entrepreneur increases with the degree of novelty reflected in the business model.</a:t>
            </a:r>
          </a:p>
          <a:p>
            <a:endParaRPr lang="en-US" baseline="0" dirty="0" smtClean="0"/>
          </a:p>
          <a:p>
            <a:r>
              <a:rPr lang="en-US" baseline="0" dirty="0" smtClean="0"/>
              <a:t>Or stated differently, the more your idea departs from the status quo, the more likely it is that you will be proven wrong (and therefore lose any investments of time, money and other resources that you make in pursuing the idea).</a:t>
            </a:r>
            <a:endParaRPr lang="en-US" dirty="0"/>
          </a:p>
        </p:txBody>
      </p:sp>
      <p:sp>
        <p:nvSpPr>
          <p:cNvPr id="4" name="Slide Number Placeholder 3"/>
          <p:cNvSpPr>
            <a:spLocks noGrp="1"/>
          </p:cNvSpPr>
          <p:nvPr>
            <p:ph type="sldNum" sz="quarter" idx="10"/>
          </p:nvPr>
        </p:nvSpPr>
        <p:spPr/>
        <p:txBody>
          <a:bodyPr/>
          <a:lstStyle/>
          <a:p>
            <a:fld id="{21605E0A-28D0-421F-8C0C-CD56D53B8619}" type="slidenum">
              <a:rPr lang="en-US" smtClean="0"/>
              <a:t>9</a:t>
            </a:fld>
            <a:endParaRPr lang="en-US"/>
          </a:p>
        </p:txBody>
      </p:sp>
    </p:spTree>
    <p:extLst>
      <p:ext uri="{BB962C8B-B14F-4D97-AF65-F5344CB8AC3E}">
        <p14:creationId xmlns:p14="http://schemas.microsoft.com/office/powerpoint/2010/main" val="146429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search process produces</a:t>
            </a:r>
            <a:r>
              <a:rPr lang="en-US" baseline="0" dirty="0" smtClean="0"/>
              <a:t> validation evidence – i.e., evidence confirming previously untested business model assumptions – the risk that the entrepreneur will lose his/her investments of time, money and other resources decreases. </a:t>
            </a:r>
          </a:p>
          <a:p>
            <a:endParaRPr lang="en-US" baseline="0" dirty="0" smtClean="0"/>
          </a:p>
          <a:p>
            <a:r>
              <a:rPr lang="en-US" baseline="0" dirty="0" smtClean="0"/>
              <a:t>When the level of risk reaches the entrepreneur’s idiosyncratic threshold for acceptable risk, then he/she can be expected to choose to fully devote themselves to pursuit of the venture.</a:t>
            </a:r>
          </a:p>
          <a:p>
            <a:endParaRPr lang="en-US" dirty="0" smtClean="0"/>
          </a:p>
          <a:p>
            <a:r>
              <a:rPr lang="en-US" dirty="0" smtClean="0"/>
              <a:t>Remember:</a:t>
            </a:r>
            <a:r>
              <a:rPr lang="en-US" baseline="0" dirty="0" smtClean="0"/>
              <a:t> Entrepreneurs (as well as venture investors) are calculated risk takers. They will accept risk, but only when the level is tolerable and the potential payoff is sufficient to justify the risk.</a:t>
            </a:r>
            <a:endParaRPr lang="en-US" dirty="0"/>
          </a:p>
        </p:txBody>
      </p:sp>
      <p:sp>
        <p:nvSpPr>
          <p:cNvPr id="4" name="Slide Number Placeholder 3"/>
          <p:cNvSpPr>
            <a:spLocks noGrp="1"/>
          </p:cNvSpPr>
          <p:nvPr>
            <p:ph type="sldNum" sz="quarter" idx="10"/>
          </p:nvPr>
        </p:nvSpPr>
        <p:spPr/>
        <p:txBody>
          <a:bodyPr/>
          <a:lstStyle/>
          <a:p>
            <a:fld id="{21605E0A-28D0-421F-8C0C-CD56D53B8619}" type="slidenum">
              <a:rPr lang="en-US" smtClean="0"/>
              <a:t>10</a:t>
            </a:fld>
            <a:endParaRPr lang="en-US"/>
          </a:p>
        </p:txBody>
      </p:sp>
    </p:spTree>
    <p:extLst>
      <p:ext uri="{BB962C8B-B14F-4D97-AF65-F5344CB8AC3E}">
        <p14:creationId xmlns:p14="http://schemas.microsoft.com/office/powerpoint/2010/main" val="2750002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evidence-based entrepreneurship process begins with searching – seeking a consequential problem to solve, ideating solutions, and gathering customer discovery and business model validation evidence – to systematically reduce risk and confirm that pursuit of a new idea will result in the creation, deliver and capture of value.</a:t>
            </a:r>
          </a:p>
          <a:p>
            <a:endParaRPr lang="en-US" baseline="0" dirty="0" smtClean="0"/>
          </a:p>
          <a:p>
            <a:r>
              <a:rPr lang="en-US" baseline="0" dirty="0" smtClean="0"/>
              <a:t>Searching results in many benefits for entrepreneurs: (including all of those listed on the slide)</a:t>
            </a:r>
          </a:p>
          <a:p>
            <a:endParaRPr lang="en-US" baseline="0" dirty="0" smtClean="0"/>
          </a:p>
          <a:p>
            <a:r>
              <a:rPr lang="en-US" baseline="0" dirty="0" smtClean="0"/>
              <a:t>In terms of raising customers first, many students wrongly believe that after you have an idea, the next step in the entrepreneurship process is to raise $. That is simply not true. You need to raise customers first to prove that people care about your solution and are willing to pay for it.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11</a:t>
            </a:fld>
            <a:endParaRPr lang="en-US"/>
          </a:p>
        </p:txBody>
      </p:sp>
    </p:spTree>
    <p:extLst>
      <p:ext uri="{BB962C8B-B14F-4D97-AF65-F5344CB8AC3E}">
        <p14:creationId xmlns:p14="http://schemas.microsoft.com/office/powerpoint/2010/main" val="2938463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8234" y="2603256"/>
            <a:ext cx="9144000" cy="1835200"/>
          </a:xfrm>
        </p:spPr>
        <p:txBody>
          <a:bodyPr>
            <a:noAutofit/>
          </a:bodyPr>
          <a:lstStyle/>
          <a:p>
            <a:r>
              <a:rPr lang="en-US" sz="6600" dirty="0" smtClean="0"/>
              <a:t>Entrepreneurship Process</a:t>
            </a:r>
            <a:endParaRPr lang="en-US" sz="6600" dirty="0"/>
          </a:p>
        </p:txBody>
      </p:sp>
    </p:spTree>
    <p:extLst>
      <p:ext uri="{BB962C8B-B14F-4D97-AF65-F5344CB8AC3E}">
        <p14:creationId xmlns:p14="http://schemas.microsoft.com/office/powerpoint/2010/main" val="170396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624"/>
            <a:ext cx="10515600" cy="1325563"/>
          </a:xfrm>
        </p:spPr>
        <p:txBody>
          <a:bodyPr/>
          <a:lstStyle/>
          <a:p>
            <a:r>
              <a:rPr lang="en-US" dirty="0" smtClean="0"/>
              <a:t>Risk Decreases with Validation Evidence</a:t>
            </a:r>
            <a:endParaRPr lang="en-US" dirty="0"/>
          </a:p>
        </p:txBody>
      </p:sp>
      <p:cxnSp>
        <p:nvCxnSpPr>
          <p:cNvPr id="9" name="Straight Connector 8"/>
          <p:cNvCxnSpPr/>
          <p:nvPr/>
        </p:nvCxnSpPr>
        <p:spPr>
          <a:xfrm flipH="1">
            <a:off x="2696818" y="1378226"/>
            <a:ext cx="13253" cy="4207565"/>
          </a:xfrm>
          <a:prstGeom prst="line">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710071" y="5585791"/>
            <a:ext cx="7149546" cy="1"/>
          </a:xfrm>
          <a:prstGeom prst="line">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2778" y="1796705"/>
            <a:ext cx="2334040" cy="1200329"/>
          </a:xfrm>
          <a:prstGeom prst="rect">
            <a:avLst/>
          </a:prstGeom>
          <a:noFill/>
        </p:spPr>
        <p:txBody>
          <a:bodyPr wrap="square" rtlCol="0">
            <a:spAutoFit/>
          </a:bodyPr>
          <a:lstStyle/>
          <a:p>
            <a:pPr algn="ctr"/>
            <a:r>
              <a:rPr lang="en-US" sz="2400" b="1" dirty="0" smtClean="0"/>
              <a:t>Risk</a:t>
            </a:r>
            <a:r>
              <a:rPr lang="en-US" sz="2400" dirty="0" smtClean="0"/>
              <a:t> </a:t>
            </a:r>
          </a:p>
          <a:p>
            <a:pPr algn="ctr"/>
            <a:r>
              <a:rPr lang="en-US" sz="2400" dirty="0" smtClean="0"/>
              <a:t>(time, $, other resources)</a:t>
            </a:r>
            <a:endParaRPr lang="en-US" sz="2400" dirty="0"/>
          </a:p>
        </p:txBody>
      </p:sp>
      <p:sp>
        <p:nvSpPr>
          <p:cNvPr id="13" name="TextBox 12"/>
          <p:cNvSpPr txBox="1"/>
          <p:nvPr/>
        </p:nvSpPr>
        <p:spPr>
          <a:xfrm>
            <a:off x="7298872" y="5716369"/>
            <a:ext cx="2854187" cy="461665"/>
          </a:xfrm>
          <a:prstGeom prst="rect">
            <a:avLst/>
          </a:prstGeom>
          <a:noFill/>
        </p:spPr>
        <p:txBody>
          <a:bodyPr wrap="square" rtlCol="0">
            <a:spAutoFit/>
          </a:bodyPr>
          <a:lstStyle/>
          <a:p>
            <a:pPr algn="ctr"/>
            <a:r>
              <a:rPr lang="en-US" sz="2400" b="1" dirty="0" smtClean="0"/>
              <a:t>Validating Evidence</a:t>
            </a:r>
            <a:endParaRPr lang="en-US" sz="2400" b="1" dirty="0"/>
          </a:p>
        </p:txBody>
      </p:sp>
      <p:cxnSp>
        <p:nvCxnSpPr>
          <p:cNvPr id="17" name="Straight Arrow Connector 16"/>
          <p:cNvCxnSpPr/>
          <p:nvPr/>
        </p:nvCxnSpPr>
        <p:spPr>
          <a:xfrm>
            <a:off x="2875722" y="1577008"/>
            <a:ext cx="6520069" cy="373711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2875722" y="4174435"/>
            <a:ext cx="6520069" cy="1139687"/>
          </a:xfrm>
          <a:prstGeom prst="line">
            <a:avLst/>
          </a:prstGeom>
          <a:ln w="38100">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395791" y="3758936"/>
            <a:ext cx="2375452" cy="830997"/>
          </a:xfrm>
          <a:prstGeom prst="rect">
            <a:avLst/>
          </a:prstGeom>
          <a:noFill/>
        </p:spPr>
        <p:txBody>
          <a:bodyPr wrap="square" rtlCol="0">
            <a:spAutoFit/>
          </a:bodyPr>
          <a:lstStyle/>
          <a:p>
            <a:pPr algn="ctr"/>
            <a:r>
              <a:rPr lang="en-US" sz="2400" dirty="0" smtClean="0"/>
              <a:t>Entrepreneur’s Acceptable Risk</a:t>
            </a:r>
            <a:endParaRPr lang="en-US" sz="2400" dirty="0"/>
          </a:p>
        </p:txBody>
      </p:sp>
    </p:spTree>
    <p:extLst>
      <p:ext uri="{BB962C8B-B14F-4D97-AF65-F5344CB8AC3E}">
        <p14:creationId xmlns:p14="http://schemas.microsoft.com/office/powerpoint/2010/main" val="236284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Benefits from Searching </a:t>
            </a:r>
            <a:br>
              <a:rPr lang="en-US" dirty="0" smtClean="0"/>
            </a:br>
            <a:r>
              <a:rPr lang="en-US" dirty="0" smtClean="0"/>
              <a:t>(Based on Evidence)</a:t>
            </a:r>
            <a:endParaRPr lang="en-US" dirty="0"/>
          </a:p>
        </p:txBody>
      </p:sp>
      <p:sp>
        <p:nvSpPr>
          <p:cNvPr id="3" name="Content Placeholder 2"/>
          <p:cNvSpPr>
            <a:spLocks noGrp="1"/>
          </p:cNvSpPr>
          <p:nvPr>
            <p:ph idx="1"/>
          </p:nvPr>
        </p:nvSpPr>
        <p:spPr/>
        <p:txBody>
          <a:bodyPr>
            <a:normAutofit/>
          </a:bodyPr>
          <a:lstStyle/>
          <a:p>
            <a:r>
              <a:rPr lang="en-US" dirty="0" smtClean="0"/>
              <a:t>Eliminates the biggest risk faced by startups: building a solution no one wants</a:t>
            </a:r>
          </a:p>
          <a:p>
            <a:r>
              <a:rPr lang="en-US" dirty="0"/>
              <a:t>E</a:t>
            </a:r>
            <a:r>
              <a:rPr lang="en-US" dirty="0" smtClean="0"/>
              <a:t>mphasizes evidence over intuition to make better decisions</a:t>
            </a:r>
            <a:endParaRPr lang="en-US" dirty="0"/>
          </a:p>
          <a:p>
            <a:r>
              <a:rPr lang="en-US" dirty="0"/>
              <a:t>A</a:t>
            </a:r>
            <a:r>
              <a:rPr lang="en-US" dirty="0" smtClean="0"/>
              <a:t>llows you to fail fast &amp; cheap, saving your most precious resources</a:t>
            </a:r>
          </a:p>
          <a:p>
            <a:r>
              <a:rPr lang="en-US" dirty="0" smtClean="0"/>
              <a:t>Speeds up progress through build-measure-learn cycles</a:t>
            </a:r>
            <a:endParaRPr lang="en-US" dirty="0"/>
          </a:p>
          <a:p>
            <a:r>
              <a:rPr lang="en-US" dirty="0" smtClean="0"/>
              <a:t>Helps you to raise customers first</a:t>
            </a:r>
          </a:p>
          <a:p>
            <a:r>
              <a:rPr lang="en-US" dirty="0" smtClean="0"/>
              <a:t>Enables you to show, which is more compelling than telling</a:t>
            </a:r>
            <a:endParaRPr lang="en-US" dirty="0"/>
          </a:p>
        </p:txBody>
      </p:sp>
    </p:spTree>
    <p:extLst>
      <p:ext uri="{BB962C8B-B14F-4D97-AF65-F5344CB8AC3E}">
        <p14:creationId xmlns:p14="http://schemas.microsoft.com/office/powerpoint/2010/main" val="226822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Entrepreneurship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entrepreneurship process can be thought of as involving two distinct components: search and execution</a:t>
            </a:r>
          </a:p>
          <a:p>
            <a:r>
              <a:rPr lang="en-US" b="1" u="sng" dirty="0" smtClean="0"/>
              <a:t>Search</a:t>
            </a:r>
            <a:r>
              <a:rPr lang="en-US" dirty="0" smtClean="0"/>
              <a:t> - seeking to envision, develop and validate an economically viable model for a new venture</a:t>
            </a:r>
          </a:p>
          <a:p>
            <a:r>
              <a:rPr lang="en-US" b="1" u="sng" dirty="0" smtClean="0"/>
              <a:t>Execution</a:t>
            </a:r>
            <a:r>
              <a:rPr lang="en-US" dirty="0" smtClean="0"/>
              <a:t> - putting a validated model into action by launching and operating a venture</a:t>
            </a:r>
          </a:p>
          <a:p>
            <a:r>
              <a:rPr lang="en-US" dirty="0" smtClean="0"/>
              <a:t>Engaging in search helps to avoid the #1 startup mistake: building something that no one wants</a:t>
            </a:r>
          </a:p>
          <a:p>
            <a:r>
              <a:rPr lang="en-US" dirty="0" smtClean="0"/>
              <a:t>The practice of evidence-based entrepreneurship involves gathering evidence to systematically de-risk your novel model during search and optimize/continuously refine your model during execution</a:t>
            </a:r>
          </a:p>
          <a:p>
            <a:pPr marL="0" indent="0">
              <a:buNone/>
            </a:pPr>
            <a:endParaRPr lang="en-US" dirty="0" smtClean="0"/>
          </a:p>
        </p:txBody>
      </p:sp>
    </p:spTree>
    <p:extLst>
      <p:ext uri="{BB962C8B-B14F-4D97-AF65-F5344CB8AC3E}">
        <p14:creationId xmlns:p14="http://schemas.microsoft.com/office/powerpoint/2010/main" val="4216719710"/>
      </p:ext>
    </p:extLst>
  </p:cSld>
  <p:clrMapOvr>
    <a:masterClrMapping/>
  </p:clrMapOvr>
  <mc:AlternateContent xmlns:mc="http://schemas.openxmlformats.org/markup-compatibility/2006" xmlns:p14="http://schemas.microsoft.com/office/powerpoint/2010/main">
    <mc:Choice Requires="p14">
      <p:transition spd="slow" p14:dur="2000" advTm="66303"/>
    </mc:Choice>
    <mc:Fallback xmlns="">
      <p:transition spd="slow" advTm="6630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for Viability</a:t>
            </a:r>
            <a:endParaRPr lang="en-US" dirty="0"/>
          </a:p>
        </p:txBody>
      </p:sp>
      <p:sp>
        <p:nvSpPr>
          <p:cNvPr id="3" name="Content Placeholder 2"/>
          <p:cNvSpPr>
            <a:spLocks noGrp="1"/>
          </p:cNvSpPr>
          <p:nvPr>
            <p:ph idx="1"/>
          </p:nvPr>
        </p:nvSpPr>
        <p:spPr/>
        <p:txBody>
          <a:bodyPr>
            <a:normAutofit/>
          </a:bodyPr>
          <a:lstStyle/>
          <a:p>
            <a:r>
              <a:rPr lang="en-US" dirty="0" smtClean="0"/>
              <a:t>Distinct stages of the search process include:</a:t>
            </a:r>
          </a:p>
          <a:p>
            <a:pPr lvl="1"/>
            <a:r>
              <a:rPr lang="en-US" dirty="0" smtClean="0"/>
              <a:t>Opportunity recognition</a:t>
            </a:r>
          </a:p>
          <a:p>
            <a:pPr lvl="1"/>
            <a:r>
              <a:rPr lang="en-US" dirty="0" smtClean="0"/>
              <a:t>Ideation</a:t>
            </a:r>
          </a:p>
          <a:p>
            <a:pPr lvl="1"/>
            <a:r>
              <a:rPr lang="en-US" dirty="0" smtClean="0"/>
              <a:t>Customer discovery</a:t>
            </a:r>
          </a:p>
          <a:p>
            <a:pPr lvl="1"/>
            <a:r>
              <a:rPr lang="en-US" dirty="0"/>
              <a:t>B</a:t>
            </a:r>
            <a:r>
              <a:rPr lang="en-US" dirty="0" smtClean="0"/>
              <a:t>usiness model validation</a:t>
            </a:r>
          </a:p>
          <a:p>
            <a:r>
              <a:rPr lang="en-US" dirty="0" smtClean="0"/>
              <a:t>New ventures engaged in the search process are “startups”</a:t>
            </a:r>
          </a:p>
          <a:p>
            <a:r>
              <a:rPr lang="en-US" b="1" u="sng" dirty="0" smtClean="0"/>
              <a:t>Startup</a:t>
            </a:r>
            <a:r>
              <a:rPr lang="en-US" dirty="0" smtClean="0"/>
              <a:t>: a temporary organization that is optimized to search for a viable model for creating, delivering and capturing value from a new idea</a:t>
            </a:r>
            <a:endParaRPr lang="en-US" dirty="0"/>
          </a:p>
        </p:txBody>
      </p:sp>
    </p:spTree>
    <p:extLst>
      <p:ext uri="{BB962C8B-B14F-4D97-AF65-F5344CB8AC3E}">
        <p14:creationId xmlns:p14="http://schemas.microsoft.com/office/powerpoint/2010/main" val="422016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 Recognition</a:t>
            </a:r>
            <a:endParaRPr lang="en-US" dirty="0"/>
          </a:p>
        </p:txBody>
      </p:sp>
      <p:sp>
        <p:nvSpPr>
          <p:cNvPr id="3" name="Content Placeholder 2"/>
          <p:cNvSpPr>
            <a:spLocks noGrp="1"/>
          </p:cNvSpPr>
          <p:nvPr>
            <p:ph idx="1"/>
          </p:nvPr>
        </p:nvSpPr>
        <p:spPr>
          <a:xfrm>
            <a:off x="838199" y="1825625"/>
            <a:ext cx="10853057" cy="4351338"/>
          </a:xfrm>
        </p:spPr>
        <p:txBody>
          <a:bodyPr/>
          <a:lstStyle/>
          <a:p>
            <a:r>
              <a:rPr lang="en-US" dirty="0" smtClean="0"/>
              <a:t>The first stage of the search process involves identifying a consequential problem that’s solvable with your current or attainable means</a:t>
            </a:r>
          </a:p>
          <a:p>
            <a:r>
              <a:rPr lang="en-US" dirty="0" smtClean="0"/>
              <a:t>The opportunity recognition stage ends when you’ve gained a rich understanding of the problem and developed a detailed description of the potential customers who experience the problem most acutely (your target segment)</a:t>
            </a:r>
            <a:endParaRPr lang="en-US" dirty="0"/>
          </a:p>
        </p:txBody>
      </p:sp>
    </p:spTree>
    <p:extLst>
      <p:ext uri="{BB962C8B-B14F-4D97-AF65-F5344CB8AC3E}">
        <p14:creationId xmlns:p14="http://schemas.microsoft.com/office/powerpoint/2010/main" val="1288994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Ideation</a:t>
            </a:r>
            <a:endParaRPr lang="en-US" dirty="0"/>
          </a:p>
        </p:txBody>
      </p:sp>
      <p:sp>
        <p:nvSpPr>
          <p:cNvPr id="3" name="Content Placeholder 2"/>
          <p:cNvSpPr>
            <a:spLocks noGrp="1"/>
          </p:cNvSpPr>
          <p:nvPr>
            <p:ph idx="1"/>
          </p:nvPr>
        </p:nvSpPr>
        <p:spPr/>
        <p:txBody>
          <a:bodyPr/>
          <a:lstStyle/>
          <a:p>
            <a:r>
              <a:rPr lang="en-US" dirty="0" smtClean="0"/>
              <a:t>Ideation involves divergent thinking to envision as many potential solutions as possible</a:t>
            </a:r>
          </a:p>
          <a:p>
            <a:r>
              <a:rPr lang="en-US" dirty="0" smtClean="0"/>
              <a:t>It also involves convergent thinking to narrow the list of potential solutions down to the one that seems most promising (for creating unique value for customers)</a:t>
            </a:r>
          </a:p>
          <a:p>
            <a:r>
              <a:rPr lang="en-US" dirty="0" smtClean="0"/>
              <a:t>The ideation stage ends when you’ve developed a clear vision for a solution that promises to deliver unique value to customers who have the problem you are trying to solve</a:t>
            </a:r>
            <a:endParaRPr lang="en-US" dirty="0"/>
          </a:p>
        </p:txBody>
      </p:sp>
    </p:spTree>
    <p:extLst>
      <p:ext uri="{BB962C8B-B14F-4D97-AF65-F5344CB8AC3E}">
        <p14:creationId xmlns:p14="http://schemas.microsoft.com/office/powerpoint/2010/main" val="64411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Discovery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Customer discovery involves beginning to gather evidence to systematically de-risk the solution you’ve envisioned </a:t>
            </a:r>
          </a:p>
          <a:p>
            <a:r>
              <a:rPr lang="en-US" dirty="0" smtClean="0"/>
              <a:t>The goal of customer discovery is to avoid wasting time (your most valuable resource), money and other resources pursuing the development of a new idea that no one will care about</a:t>
            </a:r>
          </a:p>
          <a:p>
            <a:r>
              <a:rPr lang="en-US" dirty="0" smtClean="0"/>
              <a:t>The customer discovery &amp; validation stages ends when either (a) customer discovery evidence invalidates your value creation hypothesis, or (b) customer discover evidence validates your value creation hypothesis and you deem any residual risks of moving forward to be acceptable</a:t>
            </a:r>
          </a:p>
          <a:p>
            <a:r>
              <a:rPr lang="en-US" dirty="0" smtClean="0"/>
              <a:t>NOTE: Pursuit of most new ideas should be expected to end at this stage because almost all of our entrepreneurship visions are actually hallucinations (i.e., 90% of startups can be expected to fail)</a:t>
            </a:r>
          </a:p>
        </p:txBody>
      </p:sp>
    </p:spTree>
    <p:extLst>
      <p:ext uri="{BB962C8B-B14F-4D97-AF65-F5344CB8AC3E}">
        <p14:creationId xmlns:p14="http://schemas.microsoft.com/office/powerpoint/2010/main" val="542458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Model Validation</a:t>
            </a:r>
            <a:endParaRPr lang="en-US" dirty="0"/>
          </a:p>
        </p:txBody>
      </p:sp>
      <p:sp>
        <p:nvSpPr>
          <p:cNvPr id="3" name="Content Placeholder 2"/>
          <p:cNvSpPr>
            <a:spLocks noGrp="1"/>
          </p:cNvSpPr>
          <p:nvPr>
            <p:ph idx="1"/>
          </p:nvPr>
        </p:nvSpPr>
        <p:spPr/>
        <p:txBody>
          <a:bodyPr>
            <a:normAutofit/>
          </a:bodyPr>
          <a:lstStyle/>
          <a:p>
            <a:r>
              <a:rPr lang="en-US" b="1" u="sng" dirty="0" smtClean="0"/>
              <a:t>Business model</a:t>
            </a:r>
            <a:r>
              <a:rPr lang="en-US" b="1" dirty="0" smtClean="0"/>
              <a:t> </a:t>
            </a:r>
            <a:r>
              <a:rPr lang="en-US" dirty="0" smtClean="0"/>
              <a:t>– a description of how a venture creates, delivers &amp; captures value</a:t>
            </a:r>
          </a:p>
          <a:p>
            <a:r>
              <a:rPr lang="en-US" dirty="0" smtClean="0"/>
              <a:t>After confirming that customers will care about your solution, you need to gather evidence to determine whether you can deliver and capture value in an economically sustainable manner</a:t>
            </a:r>
          </a:p>
          <a:p>
            <a:r>
              <a:rPr lang="en-US" dirty="0" smtClean="0"/>
              <a:t>This involves envisioning how you will deliver and capture value</a:t>
            </a:r>
          </a:p>
          <a:p>
            <a:r>
              <a:rPr lang="en-US" dirty="0" smtClean="0"/>
              <a:t>It also involves conducting a series of tests to refine your model and confirm that you’ve developed: (1) a marketable solution that offers unique value, (2) a repeatable sales process, and (3) a viable financial model (wherein total revenues &gt; total costs). </a:t>
            </a:r>
            <a:endParaRPr lang="en-US" dirty="0"/>
          </a:p>
        </p:txBody>
      </p:sp>
    </p:spTree>
    <p:extLst>
      <p:ext uri="{BB962C8B-B14F-4D97-AF65-F5344CB8AC3E}">
        <p14:creationId xmlns:p14="http://schemas.microsoft.com/office/powerpoint/2010/main" val="364534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About Searching</a:t>
            </a:r>
            <a:endParaRPr lang="en-US" dirty="0"/>
          </a:p>
        </p:txBody>
      </p:sp>
      <p:sp>
        <p:nvSpPr>
          <p:cNvPr id="3" name="Content Placeholder 2"/>
          <p:cNvSpPr>
            <a:spLocks noGrp="1"/>
          </p:cNvSpPr>
          <p:nvPr>
            <p:ph idx="1"/>
          </p:nvPr>
        </p:nvSpPr>
        <p:spPr/>
        <p:txBody>
          <a:bodyPr>
            <a:normAutofit fontScale="85000" lnSpcReduction="20000"/>
          </a:bodyPr>
          <a:lstStyle/>
          <a:p>
            <a:r>
              <a:rPr lang="en-US" dirty="0"/>
              <a:t>E</a:t>
            </a:r>
            <a:r>
              <a:rPr lang="en-US" dirty="0" smtClean="0"/>
              <a:t>xpect the search process to be non-linear, involving a lot of iterations and pivots</a:t>
            </a:r>
          </a:p>
          <a:p>
            <a:r>
              <a:rPr lang="en-US" b="1" u="sng" dirty="0" smtClean="0"/>
              <a:t>Pivot</a:t>
            </a:r>
            <a:r>
              <a:rPr lang="en-US" dirty="0" smtClean="0"/>
              <a:t> - Changing an element of your business model based on evidence/learning</a:t>
            </a:r>
          </a:p>
          <a:p>
            <a:r>
              <a:rPr lang="en-US" dirty="0"/>
              <a:t>B</a:t>
            </a:r>
            <a:r>
              <a:rPr lang="en-US" dirty="0" smtClean="0"/>
              <a:t>enefits associated with gathering evidence to de-risk your model increase with the degree of novelty reflected in your model and the magnitude of the risk associated with being wrong</a:t>
            </a:r>
          </a:p>
          <a:p>
            <a:r>
              <a:rPr lang="en-US" dirty="0" smtClean="0"/>
              <a:t>For example, if you wanted to start a school spirit t-shirt business and your model involved requiring everyone who wanted a shirt to pay in advance, then there would be almost no novelty or risk involved, so the benefits of searching would be relatively small</a:t>
            </a:r>
          </a:p>
          <a:p>
            <a:r>
              <a:rPr lang="en-US" dirty="0" smtClean="0"/>
              <a:t>In contrast, if you wanted to develop a new food product that would be specifically designed to help high school students improve their academic performance by calming anxiety and increasing focus during high stakes exams, then novelty and risk would high; thus, engaging in extensive search would yield relatively big benefits</a:t>
            </a:r>
          </a:p>
        </p:txBody>
      </p:sp>
    </p:spTree>
    <p:extLst>
      <p:ext uri="{BB962C8B-B14F-4D97-AF65-F5344CB8AC3E}">
        <p14:creationId xmlns:p14="http://schemas.microsoft.com/office/powerpoint/2010/main" val="2069719133"/>
      </p:ext>
    </p:extLst>
  </p:cSld>
  <p:clrMapOvr>
    <a:masterClrMapping/>
  </p:clrMapOvr>
  <mc:AlternateContent xmlns:mc="http://schemas.openxmlformats.org/markup-compatibility/2006" xmlns:p14="http://schemas.microsoft.com/office/powerpoint/2010/main">
    <mc:Choice Requires="p14">
      <p:transition spd="slow" p14:dur="2000" advTm="85854"/>
    </mc:Choice>
    <mc:Fallback xmlns="">
      <p:transition spd="slow" advTm="85854"/>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624"/>
            <a:ext cx="10515600" cy="1325563"/>
          </a:xfrm>
        </p:spPr>
        <p:txBody>
          <a:bodyPr/>
          <a:lstStyle/>
          <a:p>
            <a:r>
              <a:rPr lang="en-US" dirty="0" smtClean="0"/>
              <a:t>Risk Increases with Novelty</a:t>
            </a:r>
            <a:endParaRPr lang="en-US" dirty="0"/>
          </a:p>
        </p:txBody>
      </p:sp>
      <p:cxnSp>
        <p:nvCxnSpPr>
          <p:cNvPr id="9" name="Straight Connector 8"/>
          <p:cNvCxnSpPr/>
          <p:nvPr/>
        </p:nvCxnSpPr>
        <p:spPr>
          <a:xfrm flipH="1">
            <a:off x="2696818" y="1378226"/>
            <a:ext cx="13253" cy="4207565"/>
          </a:xfrm>
          <a:prstGeom prst="line">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2710071" y="5585791"/>
            <a:ext cx="7149546" cy="1"/>
          </a:xfrm>
          <a:prstGeom prst="line">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73348" y="5804453"/>
            <a:ext cx="3419060" cy="461665"/>
          </a:xfrm>
          <a:prstGeom prst="rect">
            <a:avLst/>
          </a:prstGeom>
          <a:noFill/>
        </p:spPr>
        <p:txBody>
          <a:bodyPr wrap="square" rtlCol="0">
            <a:spAutoFit/>
          </a:bodyPr>
          <a:lstStyle/>
          <a:p>
            <a:pPr algn="ctr"/>
            <a:r>
              <a:rPr lang="en-US" sz="2400" b="1" dirty="0" smtClean="0"/>
              <a:t>Business model novelty</a:t>
            </a:r>
            <a:endParaRPr lang="en-US" sz="2400" b="1" dirty="0"/>
          </a:p>
        </p:txBody>
      </p:sp>
      <p:cxnSp>
        <p:nvCxnSpPr>
          <p:cNvPr id="17" name="Straight Arrow Connector 16"/>
          <p:cNvCxnSpPr/>
          <p:nvPr/>
        </p:nvCxnSpPr>
        <p:spPr>
          <a:xfrm flipV="1">
            <a:off x="2920447" y="1415187"/>
            <a:ext cx="6528353" cy="4008783"/>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6031" y="1503460"/>
            <a:ext cx="2334040" cy="1200329"/>
          </a:xfrm>
          <a:prstGeom prst="rect">
            <a:avLst/>
          </a:prstGeom>
          <a:noFill/>
        </p:spPr>
        <p:txBody>
          <a:bodyPr wrap="square" rtlCol="0">
            <a:spAutoFit/>
          </a:bodyPr>
          <a:lstStyle/>
          <a:p>
            <a:pPr algn="ctr"/>
            <a:r>
              <a:rPr lang="en-US" sz="2400" b="1" dirty="0" smtClean="0"/>
              <a:t>Risk</a:t>
            </a:r>
            <a:r>
              <a:rPr lang="en-US" sz="2400" dirty="0" smtClean="0"/>
              <a:t> </a:t>
            </a:r>
          </a:p>
          <a:p>
            <a:pPr algn="ctr"/>
            <a:r>
              <a:rPr lang="en-US" sz="2400" dirty="0" smtClean="0"/>
              <a:t>(time, $, other resources)</a:t>
            </a:r>
            <a:endParaRPr lang="en-US" sz="2400" dirty="0"/>
          </a:p>
        </p:txBody>
      </p:sp>
    </p:spTree>
    <p:extLst>
      <p:ext uri="{BB962C8B-B14F-4D97-AF65-F5344CB8AC3E}">
        <p14:creationId xmlns:p14="http://schemas.microsoft.com/office/powerpoint/2010/main" val="854103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1596</Words>
  <Application>Microsoft Office PowerPoint</Application>
  <PresentationFormat>Widescreen</PresentationFormat>
  <Paragraphs>97</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Entrepreneurship Process</vt:lpstr>
      <vt:lpstr>The Entrepreneurship Process</vt:lpstr>
      <vt:lpstr>Searching for Viability</vt:lpstr>
      <vt:lpstr>Opportunity Recognition</vt:lpstr>
      <vt:lpstr>Ideation</vt:lpstr>
      <vt:lpstr>Customer Discovery</vt:lpstr>
      <vt:lpstr>Business Model Validation</vt:lpstr>
      <vt:lpstr>Notes About Searching</vt:lpstr>
      <vt:lpstr>Risk Increases with Novelty</vt:lpstr>
      <vt:lpstr>Risk Decreases with Validation Evidence</vt:lpstr>
      <vt:lpstr>Summary of Benefits from Searching  (Based on Evidence)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21</cp:revision>
  <cp:lastPrinted>2019-08-19T15:14:10Z</cp:lastPrinted>
  <dcterms:created xsi:type="dcterms:W3CDTF">2017-06-21T18:21:54Z</dcterms:created>
  <dcterms:modified xsi:type="dcterms:W3CDTF">2019-08-19T15:16:23Z</dcterms:modified>
</cp:coreProperties>
</file>