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5AA4"/>
    <a:srgbClr val="D2436C"/>
    <a:srgbClr val="006DAE"/>
    <a:srgbClr val="ADCD41"/>
    <a:srgbClr val="FEDF1A"/>
    <a:srgbClr val="FFC317"/>
    <a:srgbClr val="0854A0"/>
    <a:srgbClr val="5A8E22"/>
    <a:srgbClr val="002663"/>
    <a:srgbClr val="FF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45704-C7CF-4B6C-AB22-5F771861E848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E0735-D35C-493E-95EE-3788DD48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99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look at these statistics, what do you see?</a:t>
            </a:r>
          </a:p>
          <a:p>
            <a:endParaRPr lang="en-US" dirty="0" smtClean="0"/>
          </a:p>
          <a:p>
            <a:r>
              <a:rPr lang="en-US" dirty="0" smtClean="0"/>
              <a:t>If</a:t>
            </a:r>
            <a:r>
              <a:rPr lang="en-US" baseline="0" dirty="0" smtClean="0"/>
              <a:t> you have an entrepreneurial mindset, you may see these VERY CONSEQUENTIAL problems as opportunities to make a positive impact.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DFC97-A255-4498-841E-44A1348CB5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38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 students 5-10 minutes to develop profiles of ENTR mindset</a:t>
            </a:r>
          </a:p>
          <a:p>
            <a:r>
              <a:rPr lang="en-US" dirty="0" smtClean="0"/>
              <a:t>Share out and then look for commonalities</a:t>
            </a:r>
            <a:r>
              <a:rPr lang="en-US" baseline="0" dirty="0" smtClean="0"/>
              <a:t> in their descriptions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DFC97-A255-4498-841E-44A1348CB5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81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These are all habits of mind and individual characteristics</a:t>
            </a:r>
            <a:r>
              <a:rPr lang="en-US" baseline="0" dirty="0" smtClean="0"/>
              <a:t> that can be learned/trained. So even if you don’t have much of an entrepreneurial mindset now, you can begin the lifetime process of developing one.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DFC97-A255-4498-841E-44A1348CB5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87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talk about how to begin</a:t>
            </a:r>
            <a:r>
              <a:rPr lang="en-US" baseline="0" dirty="0" smtClean="0"/>
              <a:t> the process of developing an entrepreneurial mindset.</a:t>
            </a:r>
          </a:p>
          <a:p>
            <a:endParaRPr lang="en-US" baseline="0" dirty="0" smtClean="0"/>
          </a:p>
          <a:p>
            <a:r>
              <a:rPr lang="en-US" dirty="0" smtClean="0"/>
              <a:t>Like other habits, it takes practice</a:t>
            </a:r>
            <a:r>
              <a:rPr lang="en-US" baseline="0" dirty="0" smtClean="0"/>
              <a:t> and LOTS and LOTS of repetition.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836B0-3F24-4519-B138-93E65C4ED4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36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Embodying</a:t>
            </a:r>
            <a:r>
              <a:rPr lang="en-US" baseline="0" dirty="0" smtClean="0"/>
              <a:t> this transformational truth is empowering because it means that if you don’t like the way something is…you can work to change it.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course is all about beginning to develop your means, mindset, skillset and understanding of the entrepreneurship process so that you can put your ideas into action and make a positive impact on the world.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DFC97-A255-4498-841E-44A1348CB5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39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91755"/>
            <a:ext cx="9144000" cy="1835200"/>
          </a:xfrm>
        </p:spPr>
        <p:txBody>
          <a:bodyPr anchor="b"/>
          <a:lstStyle>
            <a:lvl1pPr algn="ctr">
              <a:defRPr sz="6000" b="1">
                <a:solidFill>
                  <a:srgbClr val="0854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26339"/>
            <a:ext cx="9144000" cy="10309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4714" y="6344951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September 17,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01CA-4700-4A25-BDA2-A4540B46A2A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3182112" y="6369635"/>
            <a:ext cx="5827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0" dirty="0" smtClean="0">
                <a:solidFill>
                  <a:srgbClr val="0854A0"/>
                </a:solidFill>
              </a:rPr>
              <a:t>Built by entrepreneurs</a:t>
            </a:r>
            <a:r>
              <a:rPr lang="en-US" sz="1800" i="0" baseline="0" dirty="0" smtClean="0">
                <a:solidFill>
                  <a:srgbClr val="0854A0"/>
                </a:solidFill>
              </a:rPr>
              <a:t> to power a better world</a:t>
            </a:r>
            <a:r>
              <a:rPr lang="en-US" sz="1800" i="0" dirty="0" smtClean="0">
                <a:solidFill>
                  <a:srgbClr val="0854A0"/>
                </a:solidFill>
              </a:rPr>
              <a:t>.</a:t>
            </a:r>
            <a:endParaRPr lang="en-US" sz="1800" i="0" dirty="0">
              <a:solidFill>
                <a:srgbClr val="0854A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084" y="462476"/>
            <a:ext cx="5505938" cy="1355307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763651"/>
            <a:ext cx="12192000" cy="94349"/>
          </a:xfrm>
          <a:prstGeom prst="rect">
            <a:avLst/>
          </a:prstGeom>
          <a:gradFill>
            <a:gsLst>
              <a:gs pos="0">
                <a:srgbClr val="F28726"/>
              </a:gs>
              <a:gs pos="100000">
                <a:srgbClr val="D7294E"/>
              </a:gs>
              <a:gs pos="21000">
                <a:srgbClr val="FFD92E"/>
              </a:gs>
              <a:gs pos="82000">
                <a:srgbClr val="6C388A"/>
              </a:gs>
              <a:gs pos="61000">
                <a:srgbClr val="0B5C9D"/>
              </a:gs>
              <a:gs pos="40000">
                <a:srgbClr val="6DB83E"/>
              </a:gs>
            </a:gsLst>
            <a:lin ang="189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678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01CA-4700-4A25-BDA2-A4540B46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5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01CA-4700-4A25-BDA2-A4540B46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0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01CA-4700-4A25-BDA2-A4540B46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904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01CA-4700-4A25-BDA2-A4540B46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01CA-4700-4A25-BDA2-A4540B46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69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01CA-4700-4A25-BDA2-A4540B46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10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01CA-4700-4A25-BDA2-A4540B46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7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01CA-4700-4A25-BDA2-A4540B46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34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01CA-4700-4A25-BDA2-A4540B46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5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01CA-4700-4A25-BDA2-A4540B46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89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568" y="37682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568" y="170238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74086" y="63449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A01CA-4700-4A25-BDA2-A4540B46A2A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96" y="6012687"/>
            <a:ext cx="2833143" cy="69738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 flipH="1" flipV="1">
            <a:off x="481748" y="177280"/>
            <a:ext cx="115412" cy="5691676"/>
          </a:xfrm>
          <a:prstGeom prst="rect">
            <a:avLst/>
          </a:prstGeom>
          <a:gradFill>
            <a:gsLst>
              <a:gs pos="0">
                <a:srgbClr val="F28726"/>
              </a:gs>
              <a:gs pos="100000">
                <a:srgbClr val="D7294E"/>
              </a:gs>
              <a:gs pos="21000">
                <a:srgbClr val="FFD92E"/>
              </a:gs>
              <a:gs pos="82000">
                <a:srgbClr val="6C388A"/>
              </a:gs>
              <a:gs pos="61000">
                <a:srgbClr val="0B5C9D"/>
              </a:gs>
              <a:gs pos="40000">
                <a:srgbClr val="6DB83E"/>
              </a:gs>
            </a:gsLst>
            <a:lin ang="189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19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854A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heconversation.com/1-in-5-college-students-have-anxiety-or-depression-heres-why-9044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9088" y="2904441"/>
            <a:ext cx="11093824" cy="1361807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004D9E"/>
                </a:solidFill>
              </a:rPr>
              <a:t>Entrepreneurial Mindset</a:t>
            </a:r>
            <a:endParaRPr lang="en-US" sz="6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08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Entrepreneurs See the World Differently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51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When you read these statistics, what do you see?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There are 44 million borrowers who collectively owe more than $1.5 trillion in the U.S. alone </a:t>
            </a:r>
          </a:p>
          <a:p>
            <a:pPr marL="457200" lvl="1" indent="0">
              <a:buNone/>
            </a:pPr>
            <a:r>
              <a:rPr lang="en-US" dirty="0" smtClean="0"/>
              <a:t>			- Friedman, “Student Loan Debt Statistics in 2018, Forbes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14.8% of high school students are obese </a:t>
            </a:r>
          </a:p>
          <a:p>
            <a:pPr lvl="6">
              <a:buFontTx/>
              <a:buChar char="-"/>
            </a:pPr>
            <a:r>
              <a:rPr lang="en-US" sz="2400" dirty="0" smtClean="0"/>
              <a:t>2017 YRBSS</a:t>
            </a:r>
          </a:p>
          <a:p>
            <a:pPr marL="2743200" lvl="6" indent="0">
              <a:buNone/>
            </a:pPr>
            <a:endParaRPr lang="en-US" sz="2400" dirty="0" smtClean="0"/>
          </a:p>
          <a:p>
            <a:r>
              <a:rPr lang="en-US" dirty="0" smtClean="0"/>
              <a:t>1 in 5 college students have anxiety or depression</a:t>
            </a:r>
          </a:p>
          <a:p>
            <a:pPr marL="0" indent="0">
              <a:buNone/>
            </a:pPr>
            <a:r>
              <a:rPr lang="en-US" dirty="0" smtClean="0"/>
              <a:t>			- </a:t>
            </a:r>
            <a:r>
              <a:rPr lang="en-US" dirty="0" smtClean="0">
                <a:hlinkClick r:id="rId3"/>
              </a:rPr>
              <a:t>The Conversation</a:t>
            </a:r>
            <a:r>
              <a:rPr lang="en-US" dirty="0" smtClean="0"/>
              <a:t>, February 9,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26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780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When You Hear About Worldwide Challenges, What Do You Feel?</a:t>
            </a:r>
            <a:endParaRPr lang="en-US" sz="2800" dirty="0"/>
          </a:p>
        </p:txBody>
      </p:sp>
      <p:pic>
        <p:nvPicPr>
          <p:cNvPr id="4" name="Picture 2" descr="Image result for un sustainable development go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64343"/>
            <a:ext cx="6603446" cy="5291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9257" y="3018971"/>
            <a:ext cx="31641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Those who possess an entrepreneurial mindset feel compelled to take action.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3278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Entrepreneurial Mindset - Archetype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There is no consensus as to what constitutes an “entrepreneurial mindset,” but we all have pre-conceptions about how they might be different.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characteristics do you think make up an “entrepreneurial mindset?”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Work with a partner to…</a:t>
            </a:r>
          </a:p>
          <a:p>
            <a:pPr marL="457200" lvl="1" indent="0">
              <a:buNone/>
            </a:pPr>
            <a:r>
              <a:rPr lang="en-US" dirty="0" smtClean="0"/>
              <a:t>…draw a picture of a person who has an entrepreneurial mindset</a:t>
            </a:r>
          </a:p>
          <a:p>
            <a:pPr marL="457200" lvl="1" indent="0">
              <a:buNone/>
            </a:pPr>
            <a:r>
              <a:rPr lang="en-US" dirty="0" smtClean="0"/>
              <a:t>…describe their mindset</a:t>
            </a:r>
          </a:p>
          <a:p>
            <a:pPr marL="457200" lvl="1" indent="0">
              <a:buNone/>
            </a:pPr>
            <a:r>
              <a:rPr lang="en-US" dirty="0" smtClean="0"/>
              <a:t>…provide example(s) of their mindset in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31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Entrepreneurial Mindset: General Characteristics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G</a:t>
            </a:r>
            <a:r>
              <a:rPr lang="en-US" dirty="0" smtClean="0"/>
              <a:t>eneral characteristics of those who possess an entrepreneurial mindset include:</a:t>
            </a:r>
          </a:p>
          <a:p>
            <a:r>
              <a:rPr lang="en-US" dirty="0" smtClean="0"/>
              <a:t>Questioning of, and chronically dissatisfied by, the status quo</a:t>
            </a:r>
          </a:p>
          <a:p>
            <a:r>
              <a:rPr lang="en-US" dirty="0" smtClean="0"/>
              <a:t>Empathetic, perceptive and reflective</a:t>
            </a:r>
          </a:p>
          <a:p>
            <a:r>
              <a:rPr lang="en-US" dirty="0" smtClean="0"/>
              <a:t>Growth/learning oriented</a:t>
            </a:r>
          </a:p>
          <a:p>
            <a:r>
              <a:rPr lang="en-US" dirty="0"/>
              <a:t>Perceive the world as full of </a:t>
            </a:r>
            <a:r>
              <a:rPr lang="en-US" dirty="0" smtClean="0"/>
              <a:t>abundance and opportunity</a:t>
            </a:r>
            <a:endParaRPr lang="en-US" dirty="0"/>
          </a:p>
          <a:p>
            <a:r>
              <a:rPr lang="en-US" dirty="0"/>
              <a:t>Predisposed to </a:t>
            </a:r>
            <a:r>
              <a:rPr lang="en-US" dirty="0" smtClean="0"/>
              <a:t>take action to solve </a:t>
            </a:r>
            <a:r>
              <a:rPr lang="en-US" dirty="0"/>
              <a:t>problems </a:t>
            </a:r>
            <a:r>
              <a:rPr lang="en-US" dirty="0" smtClean="0"/>
              <a:t>(and make </a:t>
            </a:r>
            <a:r>
              <a:rPr lang="en-US" dirty="0"/>
              <a:t>a positive </a:t>
            </a:r>
            <a:r>
              <a:rPr lang="en-US" dirty="0" smtClean="0"/>
              <a:t>impact)</a:t>
            </a:r>
          </a:p>
          <a:p>
            <a:r>
              <a:rPr lang="en-US" dirty="0" smtClean="0"/>
              <a:t>Tolerance for uncertainty, risk</a:t>
            </a:r>
            <a:endParaRPr lang="en-US" dirty="0"/>
          </a:p>
          <a:p>
            <a:r>
              <a:rPr lang="en-US" dirty="0"/>
              <a:t>Optimistic and persistent</a:t>
            </a:r>
          </a:p>
          <a:p>
            <a:r>
              <a:rPr lang="en-US" dirty="0" smtClean="0"/>
              <a:t>Believe in self-determination and self-efficacy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79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4086"/>
            <a:ext cx="10515600" cy="1325563"/>
          </a:xfrm>
        </p:spPr>
        <p:txBody>
          <a:bodyPr/>
          <a:lstStyle/>
          <a:p>
            <a:r>
              <a:rPr lang="en-US" dirty="0" smtClean="0"/>
              <a:t>Developing an E-Mindset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64"/>
            <a:ext cx="10515600" cy="475616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Repetition is key to developing habits of mind – ASK YOURSELF:</a:t>
            </a:r>
          </a:p>
          <a:p>
            <a:r>
              <a:rPr lang="en-US" dirty="0" smtClean="0"/>
              <a:t>“</a:t>
            </a:r>
            <a:r>
              <a:rPr lang="en-US" dirty="0"/>
              <a:t>why </a:t>
            </a:r>
            <a:r>
              <a:rPr lang="en-US" dirty="0" smtClean="0"/>
              <a:t>am I doing it this </a:t>
            </a:r>
            <a:r>
              <a:rPr lang="en-US" dirty="0"/>
              <a:t>way?” </a:t>
            </a:r>
            <a:r>
              <a:rPr lang="en-US" dirty="0" smtClean="0"/>
              <a:t>or “why </a:t>
            </a:r>
            <a:r>
              <a:rPr lang="en-US" dirty="0"/>
              <a:t>is it being done this way?”</a:t>
            </a:r>
          </a:p>
          <a:p>
            <a:r>
              <a:rPr lang="en-US" dirty="0" smtClean="0"/>
              <a:t>“</a:t>
            </a:r>
            <a:r>
              <a:rPr lang="en-US" dirty="0"/>
              <a:t>how can I make it better?”</a:t>
            </a:r>
          </a:p>
          <a:p>
            <a:r>
              <a:rPr lang="en-US" dirty="0" smtClean="0"/>
              <a:t>“what am I assuming and what don’t I know?”</a:t>
            </a:r>
          </a:p>
          <a:p>
            <a:r>
              <a:rPr lang="en-US" dirty="0" smtClean="0"/>
              <a:t>“what is the first/next step?”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Pay attention to the world &amp; your observations &amp; thoughts in opportunity notebook:</a:t>
            </a:r>
          </a:p>
          <a:p>
            <a:r>
              <a:rPr lang="en-US" dirty="0" smtClean="0"/>
              <a:t>Personal reflections – interests, skills, dissatisfactions</a:t>
            </a:r>
          </a:p>
          <a:p>
            <a:r>
              <a:rPr lang="en-US" dirty="0" smtClean="0"/>
              <a:t>Observations – people’s complaints, problems, unmet needs, societal trends, inspirations</a:t>
            </a:r>
          </a:p>
          <a:p>
            <a:r>
              <a:rPr lang="en-US" dirty="0" smtClean="0"/>
              <a:t>Questions – what’s, why’s and how’s</a:t>
            </a:r>
          </a:p>
          <a:p>
            <a:r>
              <a:rPr lang="en-US" dirty="0" smtClean="0"/>
              <a:t>Ideas for improvements and novel inventions</a:t>
            </a:r>
          </a:p>
        </p:txBody>
      </p:sp>
    </p:spTree>
    <p:extLst>
      <p:ext uri="{BB962C8B-B14F-4D97-AF65-F5344CB8AC3E}">
        <p14:creationId xmlns:p14="http://schemas.microsoft.com/office/powerpoint/2010/main" val="196482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262"/>
            <a:ext cx="10515600" cy="1325563"/>
          </a:xfrm>
        </p:spPr>
        <p:txBody>
          <a:bodyPr/>
          <a:lstStyle/>
          <a:p>
            <a:r>
              <a:rPr lang="en-US" dirty="0" smtClean="0"/>
              <a:t>Entrepreneurial Mindset is Transformational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0196"/>
            <a:ext cx="10515600" cy="9175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When you develop an entrepreneurial mindset, you will recognize and embody this transformational truth:</a:t>
            </a:r>
            <a:endParaRPr lang="en-US" dirty="0"/>
          </a:p>
        </p:txBody>
      </p:sp>
      <p:pic>
        <p:nvPicPr>
          <p:cNvPr id="4" name="Picture 3" descr="http://dailyexhaust.com/images/you_can_change_it.gi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67" b="10628"/>
          <a:stretch/>
        </p:blipFill>
        <p:spPr bwMode="auto">
          <a:xfrm>
            <a:off x="3367314" y="2322285"/>
            <a:ext cx="5425773" cy="428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71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519</Words>
  <Application>Microsoft Office PowerPoint</Application>
  <PresentationFormat>Widescreen</PresentationFormat>
  <Paragraphs>64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Entrepreneurial Mindset</vt:lpstr>
      <vt:lpstr>Entrepreneurs See the World Differently</vt:lpstr>
      <vt:lpstr>When You Hear About Worldwide Challenges, What Do You Feel?</vt:lpstr>
      <vt:lpstr>Entrepreneurial Mindset - Archetype</vt:lpstr>
      <vt:lpstr>Entrepreneurial Mindset: General Characteristics</vt:lpstr>
      <vt:lpstr>Developing an E-Mindset</vt:lpstr>
      <vt:lpstr>Entrepreneurial Mindset is Transformational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Tlaseca, Nathan Lisandro</dc:creator>
  <cp:lastModifiedBy>Freeman, Daniel J</cp:lastModifiedBy>
  <cp:revision>17</cp:revision>
  <dcterms:created xsi:type="dcterms:W3CDTF">2017-06-21T18:21:54Z</dcterms:created>
  <dcterms:modified xsi:type="dcterms:W3CDTF">2019-08-19T13:51:37Z</dcterms:modified>
</cp:coreProperties>
</file>