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notesSlides/notesSlide2.xml" ContentType="application/vnd.openxmlformats-officedocument.presentationml.notesSlide+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9" r:id="rId3"/>
    <p:sldId id="260" r:id="rId4"/>
    <p:sldId id="262" r:id="rId5"/>
    <p:sldId id="263" r:id="rId6"/>
    <p:sldId id="264" r:id="rId7"/>
    <p:sldId id="265" r:id="rId8"/>
    <p:sldId id="261" r:id="rId9"/>
    <p:sldId id="25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436C"/>
    <a:srgbClr val="645AA4"/>
    <a:srgbClr val="006DAE"/>
    <a:srgbClr val="ADCD41"/>
    <a:srgbClr val="FEDF1A"/>
    <a:srgbClr val="FFC317"/>
    <a:srgbClr val="0854A0"/>
    <a:srgbClr val="5A8E22"/>
    <a:srgbClr val="002663"/>
    <a:srgbClr val="FFD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84802" autoAdjust="0"/>
  </p:normalViewPr>
  <p:slideViewPr>
    <p:cSldViewPr snapToGrid="0">
      <p:cViewPr varScale="1">
        <p:scale>
          <a:sx n="61" d="100"/>
          <a:sy n="61" d="100"/>
        </p:scale>
        <p:origin x="7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0CEF0F-F4FA-4574-9882-C7855A8E3C8F}" type="datetimeFigureOut">
              <a:rPr lang="en-US" smtClean="0"/>
              <a:t>8/25/2019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899A2C-C77C-475A-9D0C-B3C028282ACE}" type="slidenum">
              <a:rPr lang="en-US" smtClean="0"/>
              <a:t>‹#›</a:t>
            </a:fld>
            <a:endParaRPr lang="en-US"/>
          </a:p>
        </p:txBody>
      </p:sp>
    </p:spTree>
    <p:extLst>
      <p:ext uri="{BB962C8B-B14F-4D97-AF65-F5344CB8AC3E}">
        <p14:creationId xmlns:p14="http://schemas.microsoft.com/office/powerpoint/2010/main" val="1064339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is a fundamental difference in the way entrepreneurs think and reason versus the way managers tend to think and reason. Most managers utilize causal reasoning whereby they set the goal they want to accomplish, carefully analyze all of the possible means for accomplishing that goal, and then select the best option.</a:t>
            </a:r>
          </a:p>
          <a:p>
            <a:r>
              <a:rPr lang="en-US" dirty="0" smtClean="0"/>
              <a:t>In contrast, entrepreneurs use effectual reasoning whereby they consider the means they have available and envision the possible ends they can accomplish using those means to determine which ends or goal they want to pursue.</a:t>
            </a:r>
          </a:p>
          <a:p>
            <a:r>
              <a:rPr lang="en-US" dirty="0" smtClean="0"/>
              <a:t>One example that helps to illustrate the distinction between causal and effectual reasoning involves the different ways in which you can cook a meal. If you know what you want ahead of time, then you can cook from a recipe by buying the right ingredients and making the dish (this is causal reasoning); or you can cook by looking at what you have on hand and then determine what you can make (this is effectual reasoning).</a:t>
            </a:r>
          </a:p>
          <a:p>
            <a:endParaRPr lang="en-US" dirty="0"/>
          </a:p>
        </p:txBody>
      </p:sp>
      <p:sp>
        <p:nvSpPr>
          <p:cNvPr id="4" name="Slide Number Placeholder 3"/>
          <p:cNvSpPr>
            <a:spLocks noGrp="1"/>
          </p:cNvSpPr>
          <p:nvPr>
            <p:ph type="sldNum" sz="quarter" idx="10"/>
          </p:nvPr>
        </p:nvSpPr>
        <p:spPr/>
        <p:txBody>
          <a:bodyPr/>
          <a:lstStyle/>
          <a:p>
            <a:fld id="{72899A2C-C77C-475A-9D0C-B3C028282ACE}" type="slidenum">
              <a:rPr lang="en-US" smtClean="0"/>
              <a:t>2</a:t>
            </a:fld>
            <a:endParaRPr lang="en-US"/>
          </a:p>
        </p:txBody>
      </p:sp>
    </p:spTree>
    <p:extLst>
      <p:ext uri="{BB962C8B-B14F-4D97-AF65-F5344CB8AC3E}">
        <p14:creationId xmlns:p14="http://schemas.microsoft.com/office/powerpoint/2010/main" val="9033148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Causal reasoning can be conceptualized as a top-down process of making decisions to appeal to a customer.</a:t>
            </a:r>
          </a:p>
          <a:p>
            <a:endParaRPr lang="en-US" dirty="0" smtClean="0"/>
          </a:p>
          <a:p>
            <a:r>
              <a:rPr lang="en-US" dirty="0" smtClean="0"/>
              <a:t>Effectual reasoning can be conceptualized as a bottoms-up approach to figuring out who</a:t>
            </a:r>
            <a:r>
              <a:rPr lang="en-US" baseline="0" dirty="0" smtClean="0"/>
              <a:t> our customers are and how to serve them.</a:t>
            </a:r>
            <a:endParaRPr lang="en-US" dirty="0"/>
          </a:p>
        </p:txBody>
      </p:sp>
      <p:sp>
        <p:nvSpPr>
          <p:cNvPr id="4" name="Slide Number Placeholder 3"/>
          <p:cNvSpPr>
            <a:spLocks noGrp="1"/>
          </p:cNvSpPr>
          <p:nvPr>
            <p:ph type="sldNum" sz="quarter" idx="10"/>
          </p:nvPr>
        </p:nvSpPr>
        <p:spPr/>
        <p:txBody>
          <a:bodyPr/>
          <a:lstStyle/>
          <a:p>
            <a:fld id="{72899A2C-C77C-475A-9D0C-B3C028282ACE}" type="slidenum">
              <a:rPr lang="en-US" smtClean="0"/>
              <a:t>9</a:t>
            </a:fld>
            <a:endParaRPr lang="en-US"/>
          </a:p>
        </p:txBody>
      </p:sp>
    </p:spTree>
    <p:extLst>
      <p:ext uri="{BB962C8B-B14F-4D97-AF65-F5344CB8AC3E}">
        <p14:creationId xmlns:p14="http://schemas.microsoft.com/office/powerpoint/2010/main" val="42707411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91755"/>
            <a:ext cx="9144000" cy="1835200"/>
          </a:xfrm>
        </p:spPr>
        <p:txBody>
          <a:bodyPr anchor="b"/>
          <a:lstStyle>
            <a:lvl1pPr algn="ctr">
              <a:defRPr sz="6000" b="1">
                <a:solidFill>
                  <a:srgbClr val="0854A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4026339"/>
            <a:ext cx="9144000" cy="103092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a:xfrm>
            <a:off x="574714" y="6344951"/>
            <a:ext cx="2743200" cy="365125"/>
          </a:xfrm>
          <a:prstGeom prst="rect">
            <a:avLst/>
          </a:prstGeom>
        </p:spPr>
        <p:txBody>
          <a:bodyPr/>
          <a:lstStyle/>
          <a:p>
            <a:r>
              <a:rPr lang="en-US" dirty="0" smtClean="0"/>
              <a:t>September 17, 2018</a:t>
            </a:r>
            <a:endParaRPr lang="en-US" dirty="0"/>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
        <p:nvSpPr>
          <p:cNvPr id="10" name="TextBox 9"/>
          <p:cNvSpPr txBox="1"/>
          <p:nvPr userDrawn="1"/>
        </p:nvSpPr>
        <p:spPr>
          <a:xfrm>
            <a:off x="3182112" y="6369635"/>
            <a:ext cx="5827776" cy="369332"/>
          </a:xfrm>
          <a:prstGeom prst="rect">
            <a:avLst/>
          </a:prstGeom>
          <a:noFill/>
        </p:spPr>
        <p:txBody>
          <a:bodyPr wrap="square" rtlCol="0">
            <a:spAutoFit/>
          </a:bodyPr>
          <a:lstStyle/>
          <a:p>
            <a:pPr algn="ctr"/>
            <a:r>
              <a:rPr lang="en-US" sz="1800" i="0" dirty="0" smtClean="0">
                <a:solidFill>
                  <a:srgbClr val="0854A0"/>
                </a:solidFill>
              </a:rPr>
              <a:t>Built by entrepreneurs</a:t>
            </a:r>
            <a:r>
              <a:rPr lang="en-US" sz="1800" i="0" baseline="0" dirty="0" smtClean="0">
                <a:solidFill>
                  <a:srgbClr val="0854A0"/>
                </a:solidFill>
              </a:rPr>
              <a:t> to power a better world</a:t>
            </a:r>
            <a:r>
              <a:rPr lang="en-US" sz="1800" i="0" dirty="0" smtClean="0">
                <a:solidFill>
                  <a:srgbClr val="0854A0"/>
                </a:solidFill>
              </a:rPr>
              <a:t>.</a:t>
            </a:r>
            <a:endParaRPr lang="en-US" sz="1800" i="0" dirty="0">
              <a:solidFill>
                <a:srgbClr val="0854A0"/>
              </a:solidFill>
            </a:endParaRP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93084" y="462476"/>
            <a:ext cx="5505938" cy="1355307"/>
          </a:xfrm>
          <a:prstGeom prst="rect">
            <a:avLst/>
          </a:prstGeom>
        </p:spPr>
      </p:pic>
      <p:sp>
        <p:nvSpPr>
          <p:cNvPr id="8" name="Rectangle 7"/>
          <p:cNvSpPr/>
          <p:nvPr userDrawn="1"/>
        </p:nvSpPr>
        <p:spPr>
          <a:xfrm>
            <a:off x="0" y="6763651"/>
            <a:ext cx="12192000" cy="94349"/>
          </a:xfrm>
          <a:prstGeom prst="rect">
            <a:avLst/>
          </a:prstGeom>
          <a:gradFill>
            <a:gsLst>
              <a:gs pos="0">
                <a:srgbClr val="F28726"/>
              </a:gs>
              <a:gs pos="100000">
                <a:srgbClr val="D7294E"/>
              </a:gs>
              <a:gs pos="21000">
                <a:srgbClr val="FFD92E"/>
              </a:gs>
              <a:gs pos="82000">
                <a:srgbClr val="6C388A"/>
              </a:gs>
              <a:gs pos="61000">
                <a:srgbClr val="0B5C9D"/>
              </a:gs>
              <a:gs pos="40000">
                <a:srgbClr val="6DB83E"/>
              </a:gs>
            </a:gsLst>
            <a:lin ang="189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27678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659955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276002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334904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02794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056769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751410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563876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301634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2940958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74A01CA-4700-4A25-BDA2-A4540B46A2A8}" type="slidenum">
              <a:rPr lang="en-US" smtClean="0"/>
              <a:t>‹#›</a:t>
            </a:fld>
            <a:endParaRPr lang="en-US"/>
          </a:p>
        </p:txBody>
      </p:sp>
    </p:spTree>
    <p:extLst>
      <p:ext uri="{BB962C8B-B14F-4D97-AF65-F5344CB8AC3E}">
        <p14:creationId xmlns:p14="http://schemas.microsoft.com/office/powerpoint/2010/main" val="1172689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568" y="376824"/>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024568" y="1702387"/>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8874086" y="63449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4A01CA-4700-4A25-BDA2-A4540B46A2A8}" type="slidenum">
              <a:rPr lang="en-US" smtClean="0"/>
              <a:t>‹#›</a:t>
            </a:fld>
            <a:endParaRPr lang="en-US"/>
          </a:p>
        </p:txBody>
      </p:sp>
      <p:pic>
        <p:nvPicPr>
          <p:cNvPr id="15" name="Picture 1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96496" y="6012687"/>
            <a:ext cx="2833143" cy="697389"/>
          </a:xfrm>
          <a:prstGeom prst="rect">
            <a:avLst/>
          </a:prstGeom>
        </p:spPr>
      </p:pic>
      <p:sp>
        <p:nvSpPr>
          <p:cNvPr id="7" name="Rectangle 6"/>
          <p:cNvSpPr/>
          <p:nvPr userDrawn="1"/>
        </p:nvSpPr>
        <p:spPr>
          <a:xfrm flipH="1" flipV="1">
            <a:off x="481748" y="177280"/>
            <a:ext cx="115412" cy="5691676"/>
          </a:xfrm>
          <a:prstGeom prst="rect">
            <a:avLst/>
          </a:prstGeom>
          <a:gradFill>
            <a:gsLst>
              <a:gs pos="0">
                <a:srgbClr val="F28726"/>
              </a:gs>
              <a:gs pos="100000">
                <a:srgbClr val="D7294E"/>
              </a:gs>
              <a:gs pos="21000">
                <a:srgbClr val="FFD92E"/>
              </a:gs>
              <a:gs pos="82000">
                <a:srgbClr val="6C388A"/>
              </a:gs>
              <a:gs pos="61000">
                <a:srgbClr val="0B5C9D"/>
              </a:gs>
              <a:gs pos="40000">
                <a:srgbClr val="6DB83E"/>
              </a:gs>
            </a:gsLst>
            <a:lin ang="1890000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04119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rgbClr val="0854A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effectuation.org/?page_id=207"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effectuation.org/sites/default/files/documents/effectuation-3-pager.pdf"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effectuation.org/sites/default/files/documents/effectuation-3-pager.pdf"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hyperlink" Target="https://www.effectuation.org/sites/default/files/documents/effectuation-3-pager.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effectuation.org/sites/default/files/documents/effectuation-3-pager.pdf" TargetMode="Externa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effectuation.org/sites/default/files/documents/what-makes-entrepreneurs-entrepreneurial-sarasvathy.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2370128"/>
            <a:ext cx="9144000" cy="1835200"/>
          </a:xfrm>
        </p:spPr>
        <p:txBody>
          <a:bodyPr>
            <a:normAutofit/>
          </a:bodyPr>
          <a:lstStyle/>
          <a:p>
            <a:r>
              <a:rPr lang="en-US" sz="7200" dirty="0" smtClean="0"/>
              <a:t>Effectual Thinking</a:t>
            </a:r>
            <a:endParaRPr lang="en-US" sz="7200" dirty="0"/>
          </a:p>
        </p:txBody>
      </p:sp>
    </p:spTree>
    <p:extLst>
      <p:ext uri="{BB962C8B-B14F-4D97-AF65-F5344CB8AC3E}">
        <p14:creationId xmlns:p14="http://schemas.microsoft.com/office/powerpoint/2010/main" val="3619901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Causal vs. Effectual Reasoning</a:t>
            </a:r>
            <a:endParaRPr lang="en-US" dirty="0"/>
          </a:p>
        </p:txBody>
      </p:sp>
      <p:sp>
        <p:nvSpPr>
          <p:cNvPr id="4" name="AutoShape 2" descr="ENTR654 Mod 2-Slide 8.Causal vs Effectual.pptx.jpg"/>
          <p:cNvSpPr>
            <a:spLocks noChangeAspect="1" noChangeArrowheads="1"/>
          </p:cNvSpPr>
          <p:nvPr/>
        </p:nvSpPr>
        <p:spPr bwMode="auto">
          <a:xfrm>
            <a:off x="155575" y="-3290888"/>
            <a:ext cx="12192000" cy="68580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6" descr="ENTR654 Mod 2-Slide 8.Causal vs Effectual.pptx.jpg"/>
          <p:cNvSpPr>
            <a:spLocks noChangeAspect="1" noChangeArrowheads="1"/>
          </p:cNvSpPr>
          <p:nvPr/>
        </p:nvSpPr>
        <p:spPr bwMode="auto">
          <a:xfrm>
            <a:off x="307975" y="-3138488"/>
            <a:ext cx="12192000" cy="68580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2" name="Picture 8" descr="https://www.effectuation.org/sites/default/files/means-causal-vs-effectua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0816" y="1463802"/>
            <a:ext cx="10230966" cy="4359022"/>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4479472" y="6150429"/>
            <a:ext cx="7135586" cy="276999"/>
          </a:xfrm>
          <a:prstGeom prst="rect">
            <a:avLst/>
          </a:prstGeom>
          <a:noFill/>
        </p:spPr>
        <p:txBody>
          <a:bodyPr wrap="square" rtlCol="0">
            <a:spAutoFit/>
          </a:bodyPr>
          <a:lstStyle/>
          <a:p>
            <a:pPr algn="ctr"/>
            <a:r>
              <a:rPr lang="en-US" sz="1200" dirty="0"/>
              <a:t>Source: </a:t>
            </a:r>
            <a:r>
              <a:rPr lang="en-US" sz="1200" dirty="0">
                <a:hlinkClick r:id="rId4"/>
              </a:rPr>
              <a:t>https://www.effectuation.org/?</a:t>
            </a:r>
            <a:r>
              <a:rPr lang="en-US" sz="1200" dirty="0" smtClean="0">
                <a:hlinkClick r:id="rId4"/>
              </a:rPr>
              <a:t>page_id=207</a:t>
            </a:r>
            <a:r>
              <a:rPr lang="en-US" sz="1200" dirty="0" smtClean="0"/>
              <a:t> [October 21, 2018]</a:t>
            </a:r>
            <a:endParaRPr lang="en-US" sz="1200" dirty="0"/>
          </a:p>
        </p:txBody>
      </p:sp>
    </p:spTree>
    <p:extLst>
      <p:ext uri="{BB962C8B-B14F-4D97-AF65-F5344CB8AC3E}">
        <p14:creationId xmlns:p14="http://schemas.microsoft.com/office/powerpoint/2010/main" val="115631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of Effectuation</a:t>
            </a:r>
            <a:endParaRPr lang="en-US" dirty="0"/>
          </a:p>
        </p:txBody>
      </p:sp>
      <p:sp>
        <p:nvSpPr>
          <p:cNvPr id="3" name="Content Placeholder 2"/>
          <p:cNvSpPr>
            <a:spLocks noGrp="1"/>
          </p:cNvSpPr>
          <p:nvPr>
            <p:ph idx="1"/>
          </p:nvPr>
        </p:nvSpPr>
        <p:spPr/>
        <p:txBody>
          <a:bodyPr/>
          <a:lstStyle/>
          <a:p>
            <a:r>
              <a:rPr lang="en-US" b="1" dirty="0" smtClean="0"/>
              <a:t>Bird in hand </a:t>
            </a:r>
            <a:r>
              <a:rPr lang="en-US" dirty="0" smtClean="0"/>
              <a:t>– utilize resources currently controlled or readily attainable</a:t>
            </a:r>
          </a:p>
          <a:p>
            <a:r>
              <a:rPr lang="en-US" b="1" dirty="0" smtClean="0"/>
              <a:t>Affordable loss </a:t>
            </a:r>
            <a:r>
              <a:rPr lang="en-US" dirty="0" smtClean="0"/>
              <a:t>– risk no more than you are willing to lose</a:t>
            </a:r>
          </a:p>
          <a:p>
            <a:r>
              <a:rPr lang="en-US" b="1" dirty="0" smtClean="0"/>
              <a:t>Lemonade</a:t>
            </a:r>
            <a:r>
              <a:rPr lang="en-US" dirty="0" smtClean="0"/>
              <a:t> – invite surprise and make the best of the unexpected</a:t>
            </a:r>
          </a:p>
          <a:p>
            <a:r>
              <a:rPr lang="en-US" b="1" dirty="0" smtClean="0"/>
              <a:t>Crazy quilt </a:t>
            </a:r>
            <a:r>
              <a:rPr lang="en-US" dirty="0" smtClean="0"/>
              <a:t>– build partnerships with a variety of people who can add value to your venture</a:t>
            </a:r>
          </a:p>
          <a:p>
            <a:r>
              <a:rPr lang="en-US" b="1" dirty="0" smtClean="0"/>
              <a:t>Pilot in the plane </a:t>
            </a:r>
            <a:r>
              <a:rPr lang="en-US" dirty="0" smtClean="0"/>
              <a:t>– focus on what you can control and make the future</a:t>
            </a:r>
            <a:endParaRPr lang="en-US" dirty="0"/>
          </a:p>
        </p:txBody>
      </p:sp>
    </p:spTree>
    <p:extLst>
      <p:ext uri="{BB962C8B-B14F-4D97-AF65-F5344CB8AC3E}">
        <p14:creationId xmlns:p14="http://schemas.microsoft.com/office/powerpoint/2010/main" val="1079126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Effectuation Process</a:t>
            </a:r>
            <a:endParaRPr lang="en-US" dirty="0"/>
          </a:p>
        </p:txBody>
      </p:sp>
      <p:pic>
        <p:nvPicPr>
          <p:cNvPr id="4" name="Picture 3"/>
          <p:cNvPicPr>
            <a:picLocks noChangeAspect="1"/>
          </p:cNvPicPr>
          <p:nvPr/>
        </p:nvPicPr>
        <p:blipFill>
          <a:blip r:embed="rId2"/>
          <a:stretch>
            <a:fillRect/>
          </a:stretch>
        </p:blipFill>
        <p:spPr>
          <a:xfrm>
            <a:off x="3124198" y="1533455"/>
            <a:ext cx="6063293" cy="4516280"/>
          </a:xfrm>
          <a:prstGeom prst="rect">
            <a:avLst/>
          </a:prstGeom>
        </p:spPr>
      </p:pic>
      <p:sp>
        <p:nvSpPr>
          <p:cNvPr id="5" name="TextBox 4"/>
          <p:cNvSpPr txBox="1"/>
          <p:nvPr/>
        </p:nvSpPr>
        <p:spPr>
          <a:xfrm>
            <a:off x="3240405" y="6229350"/>
            <a:ext cx="8663940" cy="276999"/>
          </a:xfrm>
          <a:prstGeom prst="rect">
            <a:avLst/>
          </a:prstGeom>
          <a:noFill/>
        </p:spPr>
        <p:txBody>
          <a:bodyPr wrap="square" rtlCol="0">
            <a:spAutoFit/>
          </a:bodyPr>
          <a:lstStyle/>
          <a:p>
            <a:r>
              <a:rPr lang="en-US" sz="1200" dirty="0" smtClean="0"/>
              <a:t>Source: “What is Effectuation?” </a:t>
            </a:r>
            <a:r>
              <a:rPr lang="en-US" sz="1200" dirty="0" smtClean="0">
                <a:hlinkClick r:id="rId3"/>
              </a:rPr>
              <a:t>https</a:t>
            </a:r>
            <a:r>
              <a:rPr lang="en-US" sz="1200" dirty="0">
                <a:hlinkClick r:id="rId3"/>
              </a:rPr>
              <a:t>://</a:t>
            </a:r>
            <a:r>
              <a:rPr lang="en-US" sz="1200" dirty="0" smtClean="0">
                <a:hlinkClick r:id="rId3"/>
              </a:rPr>
              <a:t>www.effectuation.org/sites/default/files/documents/effectuation-3-pager.pdf</a:t>
            </a:r>
            <a:r>
              <a:rPr lang="en-US" sz="1200" dirty="0" smtClean="0"/>
              <a:t> [October 21, 2018]</a:t>
            </a:r>
            <a:endParaRPr lang="en-US" sz="1200" dirty="0"/>
          </a:p>
        </p:txBody>
      </p:sp>
    </p:spTree>
    <p:extLst>
      <p:ext uri="{BB962C8B-B14F-4D97-AF65-F5344CB8AC3E}">
        <p14:creationId xmlns:p14="http://schemas.microsoft.com/office/powerpoint/2010/main" val="2918490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Effectuation Process</a:t>
            </a:r>
            <a:endParaRPr lang="en-US" dirty="0"/>
          </a:p>
        </p:txBody>
      </p:sp>
      <p:pic>
        <p:nvPicPr>
          <p:cNvPr id="4" name="Picture 3"/>
          <p:cNvPicPr>
            <a:picLocks noChangeAspect="1"/>
          </p:cNvPicPr>
          <p:nvPr/>
        </p:nvPicPr>
        <p:blipFill>
          <a:blip r:embed="rId2"/>
          <a:stretch>
            <a:fillRect/>
          </a:stretch>
        </p:blipFill>
        <p:spPr>
          <a:xfrm>
            <a:off x="3455978" y="1253313"/>
            <a:ext cx="5426765" cy="4976037"/>
          </a:xfrm>
          <a:prstGeom prst="rect">
            <a:avLst/>
          </a:prstGeom>
        </p:spPr>
      </p:pic>
      <p:sp>
        <p:nvSpPr>
          <p:cNvPr id="5" name="TextBox 4"/>
          <p:cNvSpPr txBox="1"/>
          <p:nvPr/>
        </p:nvSpPr>
        <p:spPr>
          <a:xfrm>
            <a:off x="3240405" y="6229350"/>
            <a:ext cx="8663940" cy="276999"/>
          </a:xfrm>
          <a:prstGeom prst="rect">
            <a:avLst/>
          </a:prstGeom>
          <a:noFill/>
        </p:spPr>
        <p:txBody>
          <a:bodyPr wrap="square" rtlCol="0">
            <a:spAutoFit/>
          </a:bodyPr>
          <a:lstStyle/>
          <a:p>
            <a:r>
              <a:rPr lang="en-US" sz="1200" dirty="0" smtClean="0"/>
              <a:t>Source: “What is Effectuation?” </a:t>
            </a:r>
            <a:r>
              <a:rPr lang="en-US" sz="1200" dirty="0" smtClean="0">
                <a:hlinkClick r:id="rId3"/>
              </a:rPr>
              <a:t>https</a:t>
            </a:r>
            <a:r>
              <a:rPr lang="en-US" sz="1200" dirty="0">
                <a:hlinkClick r:id="rId3"/>
              </a:rPr>
              <a:t>://</a:t>
            </a:r>
            <a:r>
              <a:rPr lang="en-US" sz="1200" dirty="0" smtClean="0">
                <a:hlinkClick r:id="rId3"/>
              </a:rPr>
              <a:t>www.effectuation.org/sites/default/files/documents/effectuation-3-pager.pdf</a:t>
            </a:r>
            <a:r>
              <a:rPr lang="en-US" sz="1200" dirty="0" smtClean="0"/>
              <a:t> [October 21, 2018]</a:t>
            </a:r>
            <a:endParaRPr lang="en-US" sz="1200" dirty="0"/>
          </a:p>
        </p:txBody>
      </p:sp>
    </p:spTree>
    <p:extLst>
      <p:ext uri="{BB962C8B-B14F-4D97-AF65-F5344CB8AC3E}">
        <p14:creationId xmlns:p14="http://schemas.microsoft.com/office/powerpoint/2010/main" val="3932417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Putting it Together</a:t>
            </a:r>
            <a:endParaRPr lang="en-US" dirty="0"/>
          </a:p>
        </p:txBody>
      </p:sp>
      <p:grpSp>
        <p:nvGrpSpPr>
          <p:cNvPr id="6" name="Group 5"/>
          <p:cNvGrpSpPr/>
          <p:nvPr/>
        </p:nvGrpSpPr>
        <p:grpSpPr>
          <a:xfrm>
            <a:off x="1148442" y="1377924"/>
            <a:ext cx="10032693" cy="4884081"/>
            <a:chOff x="1317171" y="1513996"/>
            <a:chExt cx="10032693" cy="4884081"/>
          </a:xfrm>
        </p:grpSpPr>
        <p:pic>
          <p:nvPicPr>
            <p:cNvPr id="4" name="Picture 3"/>
            <p:cNvPicPr>
              <a:picLocks noChangeAspect="1"/>
            </p:cNvPicPr>
            <p:nvPr/>
          </p:nvPicPr>
          <p:blipFill>
            <a:blip r:embed="rId2"/>
            <a:stretch>
              <a:fillRect/>
            </a:stretch>
          </p:blipFill>
          <p:spPr>
            <a:xfrm>
              <a:off x="1317171" y="1513996"/>
              <a:ext cx="5197930" cy="3871709"/>
            </a:xfrm>
            <a:prstGeom prst="rect">
              <a:avLst/>
            </a:prstGeom>
          </p:spPr>
        </p:pic>
        <p:pic>
          <p:nvPicPr>
            <p:cNvPr id="5" name="Picture 4"/>
            <p:cNvPicPr>
              <a:picLocks noChangeAspect="1"/>
            </p:cNvPicPr>
            <p:nvPr/>
          </p:nvPicPr>
          <p:blipFill>
            <a:blip r:embed="rId3"/>
            <a:stretch>
              <a:fillRect/>
            </a:stretch>
          </p:blipFill>
          <p:spPr>
            <a:xfrm>
              <a:off x="6515101" y="1964872"/>
              <a:ext cx="4834763" cy="4433205"/>
            </a:xfrm>
            <a:prstGeom prst="rect">
              <a:avLst/>
            </a:prstGeom>
          </p:spPr>
        </p:pic>
      </p:grpSp>
      <p:sp>
        <p:nvSpPr>
          <p:cNvPr id="7" name="TextBox 6"/>
          <p:cNvSpPr txBox="1"/>
          <p:nvPr/>
        </p:nvSpPr>
        <p:spPr>
          <a:xfrm>
            <a:off x="3240405" y="6229350"/>
            <a:ext cx="8663940" cy="276999"/>
          </a:xfrm>
          <a:prstGeom prst="rect">
            <a:avLst/>
          </a:prstGeom>
          <a:noFill/>
        </p:spPr>
        <p:txBody>
          <a:bodyPr wrap="square" rtlCol="0">
            <a:spAutoFit/>
          </a:bodyPr>
          <a:lstStyle/>
          <a:p>
            <a:r>
              <a:rPr lang="en-US" sz="1200" dirty="0" smtClean="0"/>
              <a:t>Source: “What is Effectuation?” </a:t>
            </a:r>
            <a:r>
              <a:rPr lang="en-US" sz="1200" dirty="0" smtClean="0">
                <a:hlinkClick r:id="rId4"/>
              </a:rPr>
              <a:t>https</a:t>
            </a:r>
            <a:r>
              <a:rPr lang="en-US" sz="1200" dirty="0">
                <a:hlinkClick r:id="rId4"/>
              </a:rPr>
              <a:t>://</a:t>
            </a:r>
            <a:r>
              <a:rPr lang="en-US" sz="1200" dirty="0" smtClean="0">
                <a:hlinkClick r:id="rId4"/>
              </a:rPr>
              <a:t>www.effectuation.org/sites/default/files/documents/effectuation-3-pager.pdf</a:t>
            </a:r>
            <a:r>
              <a:rPr lang="en-US" sz="1200" dirty="0" smtClean="0"/>
              <a:t> [October 21, 2018]</a:t>
            </a:r>
            <a:endParaRPr lang="en-US" sz="1200" dirty="0"/>
          </a:p>
        </p:txBody>
      </p:sp>
    </p:spTree>
    <p:extLst>
      <p:ext uri="{BB962C8B-B14F-4D97-AF65-F5344CB8AC3E}">
        <p14:creationId xmlns:p14="http://schemas.microsoft.com/office/powerpoint/2010/main" val="3874042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568" y="45354"/>
            <a:ext cx="10515600" cy="1325563"/>
          </a:xfrm>
        </p:spPr>
        <p:txBody>
          <a:bodyPr/>
          <a:lstStyle/>
          <a:p>
            <a:r>
              <a:rPr lang="en-US" dirty="0" smtClean="0"/>
              <a:t>Putting it Together</a:t>
            </a:r>
            <a:endParaRPr lang="en-US" dirty="0"/>
          </a:p>
        </p:txBody>
      </p:sp>
      <p:pic>
        <p:nvPicPr>
          <p:cNvPr id="3" name="Picture 2"/>
          <p:cNvPicPr>
            <a:picLocks noChangeAspect="1"/>
          </p:cNvPicPr>
          <p:nvPr/>
        </p:nvPicPr>
        <p:blipFill>
          <a:blip r:embed="rId2"/>
          <a:stretch>
            <a:fillRect/>
          </a:stretch>
        </p:blipFill>
        <p:spPr>
          <a:xfrm>
            <a:off x="1414140" y="1257498"/>
            <a:ext cx="9736455" cy="4487981"/>
          </a:xfrm>
          <a:prstGeom prst="rect">
            <a:avLst/>
          </a:prstGeom>
        </p:spPr>
      </p:pic>
      <p:sp>
        <p:nvSpPr>
          <p:cNvPr id="7" name="TextBox 6"/>
          <p:cNvSpPr txBox="1"/>
          <p:nvPr/>
        </p:nvSpPr>
        <p:spPr>
          <a:xfrm>
            <a:off x="3240405" y="6229350"/>
            <a:ext cx="8663940" cy="276999"/>
          </a:xfrm>
          <a:prstGeom prst="rect">
            <a:avLst/>
          </a:prstGeom>
          <a:noFill/>
        </p:spPr>
        <p:txBody>
          <a:bodyPr wrap="square" rtlCol="0">
            <a:spAutoFit/>
          </a:bodyPr>
          <a:lstStyle/>
          <a:p>
            <a:r>
              <a:rPr lang="en-US" sz="1200" dirty="0" smtClean="0"/>
              <a:t>Source: “What is Effectuation?” </a:t>
            </a:r>
            <a:r>
              <a:rPr lang="en-US" sz="1200" dirty="0" smtClean="0">
                <a:hlinkClick r:id="rId3"/>
              </a:rPr>
              <a:t>https</a:t>
            </a:r>
            <a:r>
              <a:rPr lang="en-US" sz="1200" dirty="0">
                <a:hlinkClick r:id="rId3"/>
              </a:rPr>
              <a:t>://</a:t>
            </a:r>
            <a:r>
              <a:rPr lang="en-US" sz="1200" dirty="0" smtClean="0">
                <a:hlinkClick r:id="rId3"/>
              </a:rPr>
              <a:t>www.effectuation.org/sites/default/files/documents/effectuation-3-pager.pdf</a:t>
            </a:r>
            <a:r>
              <a:rPr lang="en-US" sz="1200" dirty="0" smtClean="0"/>
              <a:t> [October 21, 2018]</a:t>
            </a:r>
            <a:endParaRPr lang="en-US" sz="1200" dirty="0"/>
          </a:p>
        </p:txBody>
      </p:sp>
    </p:spTree>
    <p:extLst>
      <p:ext uri="{BB962C8B-B14F-4D97-AF65-F5344CB8AC3E}">
        <p14:creationId xmlns:p14="http://schemas.microsoft.com/office/powerpoint/2010/main" val="2762195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Context Matters</a:t>
            </a:r>
            <a:endParaRPr lang="en-US" dirty="0"/>
          </a:p>
        </p:txBody>
      </p:sp>
      <p:sp>
        <p:nvSpPr>
          <p:cNvPr id="3" name="Content Placeholder 2"/>
          <p:cNvSpPr>
            <a:spLocks noGrp="1"/>
          </p:cNvSpPr>
          <p:nvPr>
            <p:ph idx="1"/>
          </p:nvPr>
        </p:nvSpPr>
        <p:spPr/>
        <p:txBody>
          <a:bodyPr/>
          <a:lstStyle/>
          <a:p>
            <a:r>
              <a:rPr lang="en-US" dirty="0" smtClean="0"/>
              <a:t>Causal reasoning works best when making decisions under relatively high levels of certainty</a:t>
            </a:r>
          </a:p>
          <a:p>
            <a:pPr lvl="1"/>
            <a:r>
              <a:rPr lang="en-US" dirty="0" smtClean="0"/>
              <a:t>For example, if I’m marketing an existing product to a well-defined segment that has a history of buying it, then causal reasoning will likely result in better outcomes</a:t>
            </a:r>
          </a:p>
          <a:p>
            <a:r>
              <a:rPr lang="en-US" dirty="0" smtClean="0"/>
              <a:t>Effectual reasoning works best when making decisions under relatively high levels of uncertainty</a:t>
            </a:r>
          </a:p>
          <a:p>
            <a:pPr lvl="1"/>
            <a:r>
              <a:rPr lang="en-US" dirty="0" smtClean="0"/>
              <a:t>For example, if I’m developing a new product and don’t really know whether there might be a market for it, then effectual reasoning will likely result in better outcomes</a:t>
            </a:r>
            <a:endParaRPr lang="en-US" dirty="0"/>
          </a:p>
        </p:txBody>
      </p:sp>
    </p:spTree>
    <p:extLst>
      <p:ext uri="{BB962C8B-B14F-4D97-AF65-F5344CB8AC3E}">
        <p14:creationId xmlns:p14="http://schemas.microsoft.com/office/powerpoint/2010/main" val="3815086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Causation vs. Effectuation</a:t>
            </a:r>
            <a:endParaRPr lang="en-US" dirty="0"/>
          </a:p>
        </p:txBody>
      </p:sp>
      <p:pic>
        <p:nvPicPr>
          <p:cNvPr id="4" name="Picture 3"/>
          <p:cNvPicPr>
            <a:picLocks noChangeAspect="1"/>
          </p:cNvPicPr>
          <p:nvPr/>
        </p:nvPicPr>
        <p:blipFill>
          <a:blip r:embed="rId3"/>
          <a:stretch>
            <a:fillRect/>
          </a:stretch>
        </p:blipFill>
        <p:spPr>
          <a:xfrm>
            <a:off x="7483929" y="66507"/>
            <a:ext cx="4114800" cy="6724423"/>
          </a:xfrm>
          <a:prstGeom prst="rect">
            <a:avLst/>
          </a:prstGeom>
        </p:spPr>
      </p:pic>
      <p:sp>
        <p:nvSpPr>
          <p:cNvPr id="5" name="TextBox 4"/>
          <p:cNvSpPr txBox="1"/>
          <p:nvPr/>
        </p:nvSpPr>
        <p:spPr>
          <a:xfrm>
            <a:off x="1094015" y="3059386"/>
            <a:ext cx="7010399" cy="738664"/>
          </a:xfrm>
          <a:prstGeom prst="rect">
            <a:avLst/>
          </a:prstGeom>
          <a:noFill/>
        </p:spPr>
        <p:txBody>
          <a:bodyPr wrap="square" rtlCol="0">
            <a:spAutoFit/>
          </a:bodyPr>
          <a:lstStyle/>
          <a:p>
            <a:r>
              <a:rPr lang="fr-FR" sz="1400" dirty="0" err="1" smtClean="0"/>
              <a:t>From</a:t>
            </a:r>
            <a:r>
              <a:rPr lang="fr-FR" sz="1400" dirty="0" smtClean="0"/>
              <a:t>: </a:t>
            </a:r>
            <a:r>
              <a:rPr lang="fr-FR" sz="1400" dirty="0" err="1"/>
              <a:t>Saras</a:t>
            </a:r>
            <a:r>
              <a:rPr lang="fr-FR" sz="1400" dirty="0"/>
              <a:t> D. </a:t>
            </a:r>
            <a:r>
              <a:rPr lang="fr-FR" sz="1400" dirty="0" err="1" smtClean="0"/>
              <a:t>Sarasvathy</a:t>
            </a:r>
            <a:r>
              <a:rPr lang="fr-FR" sz="1400" dirty="0" smtClean="0"/>
              <a:t>, ‘</a:t>
            </a:r>
            <a:r>
              <a:rPr lang="fr-FR" sz="1400" dirty="0" err="1" smtClean="0"/>
              <a:t>What</a:t>
            </a:r>
            <a:r>
              <a:rPr lang="fr-FR" sz="1400" dirty="0" smtClean="0"/>
              <a:t> </a:t>
            </a:r>
            <a:r>
              <a:rPr lang="fr-FR" sz="1400" dirty="0" err="1"/>
              <a:t>makes</a:t>
            </a:r>
            <a:r>
              <a:rPr lang="fr-FR" sz="1400" dirty="0"/>
              <a:t> entrepreneurs entrepreneurial</a:t>
            </a:r>
            <a:r>
              <a:rPr lang="fr-FR" sz="1400" dirty="0" smtClean="0"/>
              <a:t>?’ </a:t>
            </a:r>
            <a:r>
              <a:rPr lang="fr-FR" sz="1400" dirty="0" err="1" smtClean="0"/>
              <a:t>downloaded</a:t>
            </a:r>
            <a:r>
              <a:rPr lang="fr-FR" sz="1400" dirty="0" smtClean="0"/>
              <a:t> </a:t>
            </a:r>
            <a:r>
              <a:rPr lang="fr-FR" sz="1400" dirty="0" err="1" smtClean="0"/>
              <a:t>from</a:t>
            </a:r>
            <a:r>
              <a:rPr lang="fr-FR" sz="1400" dirty="0"/>
              <a:t> </a:t>
            </a:r>
            <a:r>
              <a:rPr lang="fr-FR" sz="1400" dirty="0">
                <a:hlinkClick r:id="rId4"/>
              </a:rPr>
              <a:t>https://</a:t>
            </a:r>
            <a:r>
              <a:rPr lang="fr-FR" sz="1400" dirty="0" smtClean="0">
                <a:hlinkClick r:id="rId4"/>
              </a:rPr>
              <a:t>www.effectuation.org/sites/default/files/documents/what-makes-entrepreneurs-entrepreneurial-sarasvathy.pdf</a:t>
            </a:r>
            <a:r>
              <a:rPr lang="fr-FR" sz="1400" dirty="0" smtClean="0"/>
              <a:t> [</a:t>
            </a:r>
            <a:r>
              <a:rPr lang="fr-FR" sz="1400" dirty="0" err="1" smtClean="0"/>
              <a:t>October</a:t>
            </a:r>
            <a:r>
              <a:rPr lang="fr-FR" sz="1400" dirty="0" smtClean="0"/>
              <a:t> 21, 2018]</a:t>
            </a:r>
            <a:endParaRPr lang="en-US" sz="1400" dirty="0"/>
          </a:p>
        </p:txBody>
      </p:sp>
    </p:spTree>
    <p:extLst>
      <p:ext uri="{BB962C8B-B14F-4D97-AF65-F5344CB8AC3E}">
        <p14:creationId xmlns:p14="http://schemas.microsoft.com/office/powerpoint/2010/main" val="30799522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394C5BA96ACDE4A8C12F223373ABF41" ma:contentTypeVersion="18" ma:contentTypeDescription="Create a new document." ma:contentTypeScope="" ma:versionID="e4f793367a8038677956dc505f657d35">
  <xsd:schema xmlns:xsd="http://www.w3.org/2001/XMLSchema" xmlns:xs="http://www.w3.org/2001/XMLSchema" xmlns:p="http://schemas.microsoft.com/office/2006/metadata/properties" xmlns:ns2="52d6c781-1aad-4da9-9b2d-7745fa18b20f" xmlns:ns3="4b4f7e25-a875-4536-9e95-d079fadbfa19" targetNamespace="http://schemas.microsoft.com/office/2006/metadata/properties" ma:root="true" ma:fieldsID="37d14af44fe2f468e72319c1a8c739c9" ns2:_="" ns3:_="">
    <xsd:import namespace="52d6c781-1aad-4da9-9b2d-7745fa18b20f"/>
    <xsd:import namespace="4b4f7e25-a875-4536-9e95-d079fadbfa1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2:MediaServiceAutoKeyPoints" minOccurs="0"/>
                <xsd:element ref="ns2:MediaServiceKeyPoint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d6c781-1aad-4da9-9b2d-7745fa18b20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2112047-8702-4ac9-aeff-28ab65cc26e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b4f7e25-a875-4536-9e95-d079fadbfa1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931c86f0-faae-403b-9cf8-3f070aa43244}" ma:internalName="TaxCatchAll" ma:showField="CatchAllData" ma:web="4b4f7e25-a875-4536-9e95-d079fadbfa1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b4f7e25-a875-4536-9e95-d079fadbfa19" xsi:nil="true"/>
    <lcf76f155ced4ddcb4097134ff3c332f xmlns="52d6c781-1aad-4da9-9b2d-7745fa18b20f">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D44052F-38B8-497F-8D30-B7A096C62D08}"/>
</file>

<file path=customXml/itemProps2.xml><?xml version="1.0" encoding="utf-8"?>
<ds:datastoreItem xmlns:ds="http://schemas.openxmlformats.org/officeDocument/2006/customXml" ds:itemID="{6E30F8FE-B4C0-4269-9106-EB86D8DE3F19}"/>
</file>

<file path=customXml/itemProps3.xml><?xml version="1.0" encoding="utf-8"?>
<ds:datastoreItem xmlns:ds="http://schemas.openxmlformats.org/officeDocument/2006/customXml" ds:itemID="{82BBD36B-4862-4192-BD51-C2CA1EF256A5}"/>
</file>

<file path=docProps/app.xml><?xml version="1.0" encoding="utf-8"?>
<Properties xmlns="http://schemas.openxmlformats.org/officeDocument/2006/extended-properties" xmlns:vt="http://schemas.openxmlformats.org/officeDocument/2006/docPropsVTypes">
  <TotalTime>359</TotalTime>
  <Words>497</Words>
  <Application>Microsoft Office PowerPoint</Application>
  <PresentationFormat>Widescreen</PresentationFormat>
  <Paragraphs>32</Paragraphs>
  <Slides>9</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Effectual Thinking</vt:lpstr>
      <vt:lpstr>Causal vs. Effectual Reasoning</vt:lpstr>
      <vt:lpstr>Principles of Effectuation</vt:lpstr>
      <vt:lpstr>Effectuation Process</vt:lpstr>
      <vt:lpstr>Effectuation Process</vt:lpstr>
      <vt:lpstr>Putting it Together</vt:lpstr>
      <vt:lpstr>Putting it Together</vt:lpstr>
      <vt:lpstr>Context Matters</vt:lpstr>
      <vt:lpstr>Causation vs. Effectuation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Tlaseca, Nathan Lisandro</dc:creator>
  <cp:lastModifiedBy>Freeman, Daniel J</cp:lastModifiedBy>
  <cp:revision>19</cp:revision>
  <dcterms:created xsi:type="dcterms:W3CDTF">2017-06-21T18:21:54Z</dcterms:created>
  <dcterms:modified xsi:type="dcterms:W3CDTF">2019-08-26T01:17:17Z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0x0101008394C5BA96ACDE4A8C12F223373ABF41</vt:lpwstr>
  </property>
  <property fmtid="{D5CDD505-2E9C-101B-9397-08002B2CF9AE}" pid="3" name="Order">
    <vt:r8>7893300</vt:r8>
  </property>
  <property fmtid="{D5CDD505-2E9C-101B-9397-08002B2CF9AE}" pid="4" name="MediaServiceImageTags">
    <vt:lpwstr/>
  </property>
</Properties>
</file>