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3" r:id="rId2"/>
    <p:sldId id="294" r:id="rId3"/>
    <p:sldId id="297" r:id="rId4"/>
    <p:sldId id="298" r:id="rId5"/>
    <p:sldId id="299" r:id="rId6"/>
    <p:sldId id="295" r:id="rId7"/>
    <p:sldId id="300" r:id="rId8"/>
    <p:sldId id="301" r:id="rId9"/>
    <p:sldId id="302" r:id="rId10"/>
    <p:sldId id="29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E"/>
    <a:srgbClr val="645AA4"/>
    <a:srgbClr val="D2436C"/>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3253" autoAdjust="0"/>
  </p:normalViewPr>
  <p:slideViewPr>
    <p:cSldViewPr snapToGrid="0">
      <p:cViewPr varScale="1">
        <p:scale>
          <a:sx n="45" d="100"/>
          <a:sy n="45" d="100"/>
        </p:scale>
        <p:origin x="67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a:t>
            </a:fld>
            <a:endParaRPr lang="en-US"/>
          </a:p>
        </p:txBody>
      </p:sp>
    </p:spTree>
    <p:extLst>
      <p:ext uri="{BB962C8B-B14F-4D97-AF65-F5344CB8AC3E}">
        <p14:creationId xmlns:p14="http://schemas.microsoft.com/office/powerpoint/2010/main" val="3907548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Development and validation of a</a:t>
            </a:r>
            <a:r>
              <a:rPr lang="en-US" baseline="0" dirty="0" smtClean="0"/>
              <a:t> unique value proposition through solution testing provides the primary mechanism through which the entrepreneur creates value. Determining how to actually produce the good or service, what communication channels provide the most cost-effective means for promoting it, and how to distribute it are vital to </a:t>
            </a:r>
            <a:r>
              <a:rPr lang="en-US" b="1" baseline="0" dirty="0" smtClean="0"/>
              <a:t>delivering</a:t>
            </a:r>
            <a:r>
              <a:rPr lang="en-US" baseline="0" dirty="0" smtClean="0"/>
              <a:t> your new product’s value to customers.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2</a:t>
            </a:fld>
            <a:endParaRPr lang="en-US"/>
          </a:p>
        </p:txBody>
      </p:sp>
    </p:spTree>
    <p:extLst>
      <p:ext uri="{BB962C8B-B14F-4D97-AF65-F5344CB8AC3E}">
        <p14:creationId xmlns:p14="http://schemas.microsoft.com/office/powerpoint/2010/main" val="193887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2404037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this graphic shows, there are a lot of different</a:t>
            </a:r>
            <a:r>
              <a:rPr lang="en-US" baseline="0" dirty="0" smtClean="0"/>
              <a:t> channels through which you can seek to reach and acquire customers while attempting to gain traction for your new product. Ultimately, picking the most promising channel(s) and conducting experiments as part of the evidence-based entrepreneurship process will help you to determine the most cost-effective way(s) to make customers aware of your product and entice them to purchase it.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2985797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go along with your communication/traction channel experimentation, you’ll also need to determine how the</a:t>
            </a:r>
            <a:r>
              <a:rPr lang="en-US" baseline="0" dirty="0" smtClean="0"/>
              <a:t> product will get into the hands of your customers. This is where distribution channels come in. </a:t>
            </a:r>
            <a:r>
              <a:rPr lang="en-US" dirty="0" smtClean="0"/>
              <a:t>There</a:t>
            </a:r>
            <a:r>
              <a:rPr lang="en-US" baseline="0" dirty="0" smtClean="0"/>
              <a:t> are many different ways for entrepreneurs to distribute their products to customers. Developing and testing your guess for how you can get your new good or service to your customers is an important component of your model for value delivery.</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5</a:t>
            </a:fld>
            <a:endParaRPr lang="en-US"/>
          </a:p>
        </p:txBody>
      </p:sp>
    </p:spTree>
    <p:extLst>
      <p:ext uri="{BB962C8B-B14F-4D97-AF65-F5344CB8AC3E}">
        <p14:creationId xmlns:p14="http://schemas.microsoft.com/office/powerpoint/2010/main" val="3524673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testing</a:t>
            </a:r>
            <a:r>
              <a:rPr lang="en-US" baseline="0" dirty="0" smtClean="0"/>
              <a:t> and refining your guesses for how to deliver value, entrepreneurs also need to validate their guesses for how they’ll capture value from customers. Perhaps the most important decision that’s involved in capturing value is setting the selling price. However, there are other forms of value capture that should also be considered.</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6</a:t>
            </a:fld>
            <a:endParaRPr lang="en-US"/>
          </a:p>
        </p:txBody>
      </p:sp>
    </p:spTree>
    <p:extLst>
      <p:ext uri="{BB962C8B-B14F-4D97-AF65-F5344CB8AC3E}">
        <p14:creationId xmlns:p14="http://schemas.microsoft.com/office/powerpoint/2010/main" val="202637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Prices and pricing power largely</a:t>
            </a:r>
            <a:r>
              <a:rPr lang="en-US" baseline="0" dirty="0" smtClean="0"/>
              <a:t> determine the profitability of a company.</a:t>
            </a:r>
          </a:p>
          <a:p>
            <a:endParaRPr lang="en-US" baseline="0" dirty="0" smtClean="0"/>
          </a:p>
          <a:p>
            <a:r>
              <a:rPr lang="en-US" baseline="0" dirty="0" smtClean="0"/>
              <a:t>They also help to determine your margin for error. Consider a business wherein you make t-shirts. If there is nothing extraordinary about your shirts then you are </a:t>
            </a:r>
            <a:r>
              <a:rPr lang="en-US" baseline="0" dirty="0" err="1" smtClean="0"/>
              <a:t>likey</a:t>
            </a:r>
            <a:r>
              <a:rPr lang="en-US" baseline="0" dirty="0" smtClean="0"/>
              <a:t> to make a small margin of a few dollars on each shirt that could be used to cover your fixed costs. In contrast, if your shirt was exceptional and in high demand, you might be able to make a much larger margin, thereby giving yourself more room for error and more room for profit.</a:t>
            </a:r>
          </a:p>
          <a:p>
            <a:endParaRPr lang="en-US" baseline="0" dirty="0" smtClean="0"/>
          </a:p>
          <a:p>
            <a:r>
              <a:rPr lang="en-US" baseline="0" dirty="0" smtClean="0"/>
              <a:t>As most companies in the S&amp;P 500 product bottom line profit of 10-15%, a company that creates and delivers sufficient value to increase their prices by just 1% without decreasing demand will actually realize a 5-10% increase in bottom line profitability, because the entire 1% would go straight to the bottom line without adding costs (and 1%/10% = 10 percent increase in profitability; 1/15 = 6.67 percent increase in profitability).</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8</a:t>
            </a:fld>
            <a:endParaRPr lang="en-US"/>
          </a:p>
        </p:txBody>
      </p:sp>
    </p:spTree>
    <p:extLst>
      <p:ext uri="{BB962C8B-B14F-4D97-AF65-F5344CB8AC3E}">
        <p14:creationId xmlns:p14="http://schemas.microsoft.com/office/powerpoint/2010/main" val="3828646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think about capturing value from new</a:t>
            </a:r>
            <a:r>
              <a:rPr lang="en-US" baseline="0" dirty="0" smtClean="0"/>
              <a:t> ideas, it is easy to focus on the selling price. But price is just one form for value that can be captured in exchange for a good or service. Other forms of value that the entrepreneur can capture from a customer might include: </a:t>
            </a:r>
          </a:p>
          <a:p>
            <a:pPr lvl="1"/>
            <a:r>
              <a:rPr lang="en-US" dirty="0" smtClean="0"/>
              <a:t>Customer referrals and word of mouth</a:t>
            </a:r>
          </a:p>
          <a:p>
            <a:pPr lvl="1"/>
            <a:r>
              <a:rPr lang="en-US" dirty="0" smtClean="0"/>
              <a:t>Viewing advertisements</a:t>
            </a:r>
          </a:p>
          <a:p>
            <a:pPr lvl="1"/>
            <a:r>
              <a:rPr lang="en-US" dirty="0" smtClean="0"/>
              <a:t>Collecting valuable (and </a:t>
            </a:r>
            <a:r>
              <a:rPr lang="en-US" dirty="0" err="1" smtClean="0"/>
              <a:t>monetizable</a:t>
            </a:r>
            <a:r>
              <a:rPr lang="en-US" dirty="0" smtClean="0"/>
              <a:t>) customer data</a:t>
            </a:r>
          </a:p>
          <a:p>
            <a:pPr lvl="1"/>
            <a:r>
              <a:rPr lang="en-US" dirty="0" smtClean="0"/>
              <a:t>Serving as beta testers</a:t>
            </a:r>
          </a:p>
          <a:p>
            <a:pPr lvl="1"/>
            <a:r>
              <a:rPr lang="en-US" dirty="0" smtClean="0"/>
              <a:t>Testimonials</a:t>
            </a:r>
          </a:p>
          <a:p>
            <a:pPr lvl="1"/>
            <a:r>
              <a:rPr lang="en-US" dirty="0" smtClean="0"/>
              <a:t>Customer generated content</a:t>
            </a:r>
          </a:p>
          <a:p>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9</a:t>
            </a:fld>
            <a:endParaRPr lang="en-US"/>
          </a:p>
        </p:txBody>
      </p:sp>
    </p:spTree>
    <p:extLst>
      <p:ext uri="{BB962C8B-B14F-4D97-AF65-F5344CB8AC3E}">
        <p14:creationId xmlns:p14="http://schemas.microsoft.com/office/powerpoint/2010/main" val="151361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10" name="TextBox 9"/>
          <p:cNvSpPr txBox="1"/>
          <p:nvPr userDrawn="1"/>
        </p:nvSpPr>
        <p:spPr>
          <a:xfrm>
            <a:off x="2546382" y="6300712"/>
            <a:ext cx="7099236" cy="369332"/>
          </a:xfrm>
          <a:prstGeom prst="rect">
            <a:avLst/>
          </a:prstGeom>
          <a:noFill/>
        </p:spPr>
        <p:txBody>
          <a:bodyPr wrap="square" rtlCol="0">
            <a:spAutoFit/>
          </a:bodyPr>
          <a:lstStyle/>
          <a:p>
            <a:pPr algn="ctr"/>
            <a:r>
              <a:rPr lang="en-US" sz="1800" i="1" baseline="0" dirty="0" smtClean="0">
                <a:solidFill>
                  <a:srgbClr val="0854A0"/>
                </a:solidFill>
              </a:rPr>
              <a:t>Empowering world changers through entrepreneurship education</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22947" y="2081456"/>
            <a:ext cx="9746105" cy="1835200"/>
          </a:xfrm>
        </p:spPr>
        <p:txBody>
          <a:bodyPr/>
          <a:lstStyle/>
          <a:p>
            <a:r>
              <a:rPr lang="en-US" dirty="0" smtClean="0"/>
              <a:t>Delivering and Capturing Value</a:t>
            </a:r>
            <a:endParaRPr lang="en-US" dirty="0"/>
          </a:p>
        </p:txBody>
      </p:sp>
      <p:sp>
        <p:nvSpPr>
          <p:cNvPr id="5" name="Subtitle 4"/>
          <p:cNvSpPr>
            <a:spLocks noGrp="1"/>
          </p:cNvSpPr>
          <p:nvPr>
            <p:ph type="subTitle" idx="1"/>
          </p:nvPr>
        </p:nvSpPr>
        <p:spPr>
          <a:xfrm>
            <a:off x="1524000" y="4490794"/>
            <a:ext cx="9144000" cy="1030922"/>
          </a:xfrm>
        </p:spPr>
        <p:txBody>
          <a:bodyPr/>
          <a:lstStyle/>
          <a:p>
            <a:endParaRPr lang="en-US" dirty="0"/>
          </a:p>
        </p:txBody>
      </p:sp>
      <p:pic>
        <p:nvPicPr>
          <p:cNvPr id="6" name="Audio 5">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795125" y="6461125"/>
            <a:ext cx="244475" cy="244475"/>
          </a:xfrm>
          <a:prstGeom prst="rect">
            <a:avLst/>
          </a:prstGeom>
        </p:spPr>
      </p:pic>
    </p:spTree>
    <p:extLst>
      <p:ext uri="{BB962C8B-B14F-4D97-AF65-F5344CB8AC3E}">
        <p14:creationId xmlns:p14="http://schemas.microsoft.com/office/powerpoint/2010/main" val="1347367684"/>
      </p:ext>
    </p:extLst>
  </p:cSld>
  <p:clrMapOvr>
    <a:masterClrMapping/>
  </p:clrMapOvr>
  <mc:AlternateContent xmlns:mc="http://schemas.openxmlformats.org/markup-compatibility/2006" xmlns:p14="http://schemas.microsoft.com/office/powerpoint/2010/main">
    <mc:Choice Requires="p14">
      <p:transition spd="slow" p14:dur="2000" advTm="10156"/>
    </mc:Choice>
    <mc:Fallback xmlns="">
      <p:transition spd="slow" advTm="1015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Transitioning from Search to Execution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with customer discovery and solution testing, which are useful for determining whether your new idea has the potential to create unique value, the process of determining whether you can develop and economically viable model for delivering and capture value involves formulating your best guesses and then testing your guesses</a:t>
            </a:r>
          </a:p>
          <a:p>
            <a:r>
              <a:rPr lang="en-US" dirty="0" smtClean="0"/>
              <a:t>Once you have validated a viable model for creating, delivering and capturing value from a new idea, then it’s time to focus on attracting early adopters and begin to transition from search to execution</a:t>
            </a:r>
          </a:p>
          <a:p>
            <a:r>
              <a:rPr lang="en-US" dirty="0" smtClean="0"/>
              <a:t>Most new ideas don’t (or at least shouldn’t) make it to this stage in the evidence-based entrepreneurship process</a:t>
            </a:r>
          </a:p>
          <a:p>
            <a:r>
              <a:rPr lang="en-US" dirty="0" smtClean="0"/>
              <a:t>Those that do should continue to experiment and utilize evidence to guide their decision making</a:t>
            </a:r>
          </a:p>
        </p:txBody>
      </p:sp>
    </p:spTree>
    <p:extLst>
      <p:ext uri="{BB962C8B-B14F-4D97-AF65-F5344CB8AC3E}">
        <p14:creationId xmlns:p14="http://schemas.microsoft.com/office/powerpoint/2010/main" val="1006333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Delivering Value</a:t>
            </a:r>
            <a:endParaRPr lang="en-US" dirty="0"/>
          </a:p>
        </p:txBody>
      </p:sp>
      <p:sp>
        <p:nvSpPr>
          <p:cNvPr id="3" name="Content Placeholder 2"/>
          <p:cNvSpPr>
            <a:spLocks noGrp="1"/>
          </p:cNvSpPr>
          <p:nvPr>
            <p:ph idx="1"/>
          </p:nvPr>
        </p:nvSpPr>
        <p:spPr/>
        <p:txBody>
          <a:bodyPr/>
          <a:lstStyle/>
          <a:p>
            <a:r>
              <a:rPr lang="en-US" dirty="0" smtClean="0"/>
              <a:t>Production, packaging &amp; branding</a:t>
            </a:r>
          </a:p>
          <a:p>
            <a:r>
              <a:rPr lang="en-US" dirty="0" smtClean="0"/>
              <a:t>Communication/traction channels</a:t>
            </a:r>
          </a:p>
          <a:p>
            <a:r>
              <a:rPr lang="en-US" dirty="0" smtClean="0"/>
              <a:t>Distribution channels</a:t>
            </a:r>
          </a:p>
        </p:txBody>
      </p:sp>
    </p:spTree>
    <p:extLst>
      <p:ext uri="{BB962C8B-B14F-4D97-AF65-F5344CB8AC3E}">
        <p14:creationId xmlns:p14="http://schemas.microsoft.com/office/powerpoint/2010/main" val="4106467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Packaging &amp; Branding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Goods or services must actually provide the unique benefits you’ve promised</a:t>
            </a:r>
          </a:p>
          <a:p>
            <a:r>
              <a:rPr lang="en-US" dirty="0" smtClean="0"/>
              <a:t>Once you’ve validated your unique value proposition through solution testing, you may still need to figure out how to actually produce a marketable version of the product.</a:t>
            </a:r>
          </a:p>
          <a:p>
            <a:r>
              <a:rPr lang="en-US" dirty="0" smtClean="0"/>
              <a:t>If the production version fails to deliver the promised value, then you’ll likely experience the wisdom of this old adage:</a:t>
            </a:r>
          </a:p>
          <a:p>
            <a:pPr marL="0" indent="0" algn="ctr">
              <a:buNone/>
            </a:pPr>
            <a:r>
              <a:rPr lang="en-US" dirty="0">
                <a:solidFill>
                  <a:srgbClr val="006DAE"/>
                </a:solidFill>
              </a:rPr>
              <a:t>"A great ad campaign will make a bad product fail faster. It will get more people to know it's bad." </a:t>
            </a:r>
            <a:r>
              <a:rPr lang="en-US" dirty="0" smtClean="0">
                <a:solidFill>
                  <a:srgbClr val="006DAE"/>
                </a:solidFill>
              </a:rPr>
              <a:t>- Bill </a:t>
            </a:r>
            <a:r>
              <a:rPr lang="en-US" dirty="0" err="1" smtClean="0">
                <a:solidFill>
                  <a:srgbClr val="006DAE"/>
                </a:solidFill>
              </a:rPr>
              <a:t>Bernbach</a:t>
            </a:r>
            <a:endParaRPr lang="en-US" dirty="0" smtClean="0">
              <a:solidFill>
                <a:srgbClr val="006DAE"/>
              </a:solidFill>
            </a:endParaRPr>
          </a:p>
          <a:p>
            <a:r>
              <a:rPr lang="en-US" dirty="0" smtClean="0"/>
              <a:t>Keep in mind: Packaging, branding, support and post-purchase service may be critical to value delivery</a:t>
            </a:r>
            <a:endParaRPr lang="en-US" dirty="0"/>
          </a:p>
        </p:txBody>
      </p:sp>
    </p:spTree>
    <p:extLst>
      <p:ext uri="{BB962C8B-B14F-4D97-AF65-F5344CB8AC3E}">
        <p14:creationId xmlns:p14="http://schemas.microsoft.com/office/powerpoint/2010/main" val="4204496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99509"/>
            <a:ext cx="10515600" cy="1325563"/>
          </a:xfrm>
        </p:spPr>
        <p:txBody>
          <a:bodyPr/>
          <a:lstStyle/>
          <a:p>
            <a:r>
              <a:rPr lang="en-US" dirty="0" smtClean="0"/>
              <a:t>Communication/Traction Channels</a:t>
            </a:r>
            <a:endParaRPr lang="en-US" dirty="0"/>
          </a:p>
        </p:txBody>
      </p:sp>
      <p:sp>
        <p:nvSpPr>
          <p:cNvPr id="3" name="Content Placeholder 2"/>
          <p:cNvSpPr>
            <a:spLocks noGrp="1"/>
          </p:cNvSpPr>
          <p:nvPr>
            <p:ph idx="1"/>
          </p:nvPr>
        </p:nvSpPr>
        <p:spPr>
          <a:xfrm>
            <a:off x="1024568" y="1425072"/>
            <a:ext cx="10515600" cy="1220695"/>
          </a:xfrm>
        </p:spPr>
        <p:txBody>
          <a:bodyPr>
            <a:normAutofit fontScale="92500" lnSpcReduction="10000"/>
          </a:bodyPr>
          <a:lstStyle/>
          <a:p>
            <a:r>
              <a:rPr lang="en-US" dirty="0" smtClean="0"/>
              <a:t>Figuring out what communication channels to use to promote your product is an important aspect of value delivery.</a:t>
            </a:r>
          </a:p>
          <a:p>
            <a:r>
              <a:rPr lang="en-US" dirty="0" smtClean="0"/>
              <a:t>Here are 19 non-mass-media channels you can use to gain traction.</a:t>
            </a:r>
          </a:p>
        </p:txBody>
      </p:sp>
      <p:pic>
        <p:nvPicPr>
          <p:cNvPr id="1026" name="Picture 2" descr="Image result for 19 traction channels"/>
          <p:cNvPicPr>
            <a:picLocks noChangeAspect="1" noChangeArrowheads="1"/>
          </p:cNvPicPr>
          <p:nvPr/>
        </p:nvPicPr>
        <p:blipFill rotWithShape="1">
          <a:blip r:embed="rId3">
            <a:extLst>
              <a:ext uri="{28A0092B-C50C-407E-A947-70E740481C1C}">
                <a14:useLocalDpi xmlns:a14="http://schemas.microsoft.com/office/drawing/2010/main" val="0"/>
              </a:ext>
            </a:extLst>
          </a:blip>
          <a:srcRect t="8511" b="8089"/>
          <a:stretch/>
        </p:blipFill>
        <p:spPr bwMode="auto">
          <a:xfrm>
            <a:off x="3349735" y="2750635"/>
            <a:ext cx="5865266" cy="3672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1779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Channels</a:t>
            </a:r>
            <a:endParaRPr lang="en-US" dirty="0"/>
          </a:p>
        </p:txBody>
      </p:sp>
      <p:sp>
        <p:nvSpPr>
          <p:cNvPr id="4" name="Content Placeholder 3"/>
          <p:cNvSpPr>
            <a:spLocks noGrp="1"/>
          </p:cNvSpPr>
          <p:nvPr>
            <p:ph idx="1"/>
          </p:nvPr>
        </p:nvSpPr>
        <p:spPr>
          <a:xfrm>
            <a:off x="1024568" y="1702387"/>
            <a:ext cx="3569917" cy="4351338"/>
          </a:xfrm>
        </p:spPr>
        <p:txBody>
          <a:bodyPr/>
          <a:lstStyle/>
          <a:p>
            <a:pPr marL="0" indent="0">
              <a:buNone/>
            </a:pPr>
            <a:r>
              <a:rPr lang="en-US" dirty="0" smtClean="0"/>
              <a:t>Many general types:</a:t>
            </a:r>
          </a:p>
          <a:p>
            <a:r>
              <a:rPr lang="en-US" dirty="0" smtClean="0"/>
              <a:t>Business to consumer (B2C)</a:t>
            </a:r>
          </a:p>
          <a:p>
            <a:r>
              <a:rPr lang="en-US" dirty="0" smtClean="0"/>
              <a:t>Business to business (B2B)</a:t>
            </a:r>
          </a:p>
          <a:p>
            <a:r>
              <a:rPr lang="en-US" dirty="0" smtClean="0"/>
              <a:t>Consumer to consumer (C2C or  peer to peer)</a:t>
            </a:r>
            <a:endParaRPr lang="en-US" dirty="0"/>
          </a:p>
        </p:txBody>
      </p:sp>
      <p:pic>
        <p:nvPicPr>
          <p:cNvPr id="2050" name="Picture 2" descr="Image result for distribution channe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5518" y="1702387"/>
            <a:ext cx="6522278" cy="4337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9815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Value</a:t>
            </a:r>
            <a:endParaRPr lang="en-US" dirty="0"/>
          </a:p>
        </p:txBody>
      </p:sp>
      <p:sp>
        <p:nvSpPr>
          <p:cNvPr id="3" name="Content Placeholder 2"/>
          <p:cNvSpPr>
            <a:spLocks noGrp="1"/>
          </p:cNvSpPr>
          <p:nvPr>
            <p:ph idx="1"/>
          </p:nvPr>
        </p:nvSpPr>
        <p:spPr/>
        <p:txBody>
          <a:bodyPr/>
          <a:lstStyle/>
          <a:p>
            <a:r>
              <a:rPr lang="en-US" dirty="0" smtClean="0"/>
              <a:t>Setting the price</a:t>
            </a:r>
          </a:p>
          <a:p>
            <a:r>
              <a:rPr lang="en-US" dirty="0" smtClean="0"/>
              <a:t>Relationship between price and profitability</a:t>
            </a:r>
          </a:p>
          <a:p>
            <a:r>
              <a:rPr lang="en-US" dirty="0" smtClean="0"/>
              <a:t>Capturing other forms of value</a:t>
            </a:r>
            <a:endParaRPr lang="en-US" dirty="0"/>
          </a:p>
        </p:txBody>
      </p:sp>
    </p:spTree>
    <p:extLst>
      <p:ext uri="{BB962C8B-B14F-4D97-AF65-F5344CB8AC3E}">
        <p14:creationId xmlns:p14="http://schemas.microsoft.com/office/powerpoint/2010/main" val="3495616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Price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selling price is the primary mechanism for capturing value from a new idea</a:t>
            </a:r>
          </a:p>
          <a:p>
            <a:r>
              <a:rPr lang="en-US" dirty="0" smtClean="0"/>
              <a:t>There are many different ways to set the price of your product – for example, markup pricing or matching the competition’s prices</a:t>
            </a:r>
          </a:p>
          <a:p>
            <a:r>
              <a:rPr lang="en-US" dirty="0" smtClean="0"/>
              <a:t>Setting prices based on perceived value (rather than costs) is typically the best, but also the most challenging method</a:t>
            </a:r>
          </a:p>
          <a:p>
            <a:r>
              <a:rPr lang="en-US" dirty="0" smtClean="0"/>
              <a:t>Using this method involves continuously experimenting with different prices to map the associated impact on demand</a:t>
            </a:r>
          </a:p>
          <a:p>
            <a:r>
              <a:rPr lang="en-US" dirty="0" smtClean="0"/>
              <a:t>Assuming your product offers truly unique value, the use of value-based pricing should maximize your unit margin and provide the best chance for the creation of an economically viable venture</a:t>
            </a:r>
            <a:endParaRPr lang="en-US" dirty="0"/>
          </a:p>
        </p:txBody>
      </p:sp>
    </p:spTree>
    <p:extLst>
      <p:ext uri="{BB962C8B-B14F-4D97-AF65-F5344CB8AC3E}">
        <p14:creationId xmlns:p14="http://schemas.microsoft.com/office/powerpoint/2010/main" val="1193173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Between Price and Profitability</a:t>
            </a:r>
            <a:endParaRPr lang="en-US" dirty="0"/>
          </a:p>
        </p:txBody>
      </p:sp>
      <p:sp>
        <p:nvSpPr>
          <p:cNvPr id="3" name="Content Placeholder 2"/>
          <p:cNvSpPr>
            <a:spLocks noGrp="1"/>
          </p:cNvSpPr>
          <p:nvPr>
            <p:ph idx="1"/>
          </p:nvPr>
        </p:nvSpPr>
        <p:spPr/>
        <p:txBody>
          <a:bodyPr>
            <a:normAutofit fontScale="92500"/>
          </a:bodyPr>
          <a:lstStyle/>
          <a:p>
            <a:r>
              <a:rPr lang="en-US" dirty="0" smtClean="0"/>
              <a:t>The selling price determine the unit margin, or the amount of money you make from selling a product that can be used to cover your fixed costs.</a:t>
            </a:r>
          </a:p>
          <a:p>
            <a:r>
              <a:rPr lang="en-US" dirty="0" smtClean="0"/>
              <a:t>For example, if you make a t-shirt for $8 and sell it for $12 then you would make just $4 per shirt (price – </a:t>
            </a:r>
            <a:r>
              <a:rPr lang="en-US" dirty="0"/>
              <a:t>u</a:t>
            </a:r>
            <a:r>
              <a:rPr lang="en-US" dirty="0" smtClean="0"/>
              <a:t>nit cost) that could be used to cover fixed costs like your business license, t-shirt making equipment or salaries.</a:t>
            </a:r>
          </a:p>
          <a:p>
            <a:r>
              <a:rPr lang="en-US" dirty="0" smtClean="0"/>
              <a:t>However, if your shirt offered unique value you might be able to charge $25, which would leave you with $17 per shirt.</a:t>
            </a:r>
          </a:p>
          <a:p>
            <a:r>
              <a:rPr lang="en-US" dirty="0" smtClean="0"/>
              <a:t>It’s worth noting that having the power to increase price by just 1% without affecting demand will lead to a 5-10% increase in bottom line profitability for most companies.</a:t>
            </a:r>
          </a:p>
          <a:p>
            <a:endParaRPr lang="en-US" dirty="0"/>
          </a:p>
        </p:txBody>
      </p:sp>
    </p:spTree>
    <p:extLst>
      <p:ext uri="{BB962C8B-B14F-4D97-AF65-F5344CB8AC3E}">
        <p14:creationId xmlns:p14="http://schemas.microsoft.com/office/powerpoint/2010/main" val="4258271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Other Forms of Value</a:t>
            </a:r>
            <a:endParaRPr lang="en-US" dirty="0"/>
          </a:p>
        </p:txBody>
      </p:sp>
      <p:sp>
        <p:nvSpPr>
          <p:cNvPr id="3" name="Content Placeholder 2"/>
          <p:cNvSpPr>
            <a:spLocks noGrp="1"/>
          </p:cNvSpPr>
          <p:nvPr>
            <p:ph idx="1"/>
          </p:nvPr>
        </p:nvSpPr>
        <p:spPr/>
        <p:txBody>
          <a:bodyPr>
            <a:normAutofit lnSpcReduction="10000"/>
          </a:bodyPr>
          <a:lstStyle/>
          <a:p>
            <a:r>
              <a:rPr lang="en-US" dirty="0" smtClean="0"/>
              <a:t>Selling price is not the only form of value that you can capture</a:t>
            </a:r>
          </a:p>
          <a:p>
            <a:r>
              <a:rPr lang="en-US" dirty="0" smtClean="0"/>
              <a:t>Other forms might include:</a:t>
            </a:r>
          </a:p>
          <a:p>
            <a:pPr lvl="1"/>
            <a:r>
              <a:rPr lang="en-US" dirty="0" smtClean="0"/>
              <a:t>Customer referrals and word of mouth</a:t>
            </a:r>
          </a:p>
          <a:p>
            <a:pPr lvl="1"/>
            <a:r>
              <a:rPr lang="en-US" dirty="0" smtClean="0"/>
              <a:t>Viewing advertisements</a:t>
            </a:r>
          </a:p>
          <a:p>
            <a:pPr lvl="1"/>
            <a:r>
              <a:rPr lang="en-US" dirty="0" smtClean="0"/>
              <a:t>Collecting valuable (and </a:t>
            </a:r>
            <a:r>
              <a:rPr lang="en-US" dirty="0" err="1" smtClean="0"/>
              <a:t>monetizable</a:t>
            </a:r>
            <a:r>
              <a:rPr lang="en-US" dirty="0" smtClean="0"/>
              <a:t>) customer data</a:t>
            </a:r>
          </a:p>
          <a:p>
            <a:pPr lvl="1"/>
            <a:r>
              <a:rPr lang="en-US" dirty="0" smtClean="0"/>
              <a:t>Serving as beta testers</a:t>
            </a:r>
          </a:p>
          <a:p>
            <a:pPr lvl="1"/>
            <a:r>
              <a:rPr lang="en-US" dirty="0" smtClean="0"/>
              <a:t>Testimonials</a:t>
            </a:r>
          </a:p>
          <a:p>
            <a:pPr lvl="1"/>
            <a:r>
              <a:rPr lang="en-US" dirty="0" smtClean="0"/>
              <a:t>Customer generated content</a:t>
            </a:r>
          </a:p>
          <a:p>
            <a:r>
              <a:rPr lang="en-US" dirty="0" smtClean="0"/>
              <a:t>Key point: Entrepreneurs should seek to optimize the TOTAL value that they are able to capture from the selling price AND other sources of value</a:t>
            </a:r>
            <a:endParaRPr lang="en-US" dirty="0"/>
          </a:p>
        </p:txBody>
      </p:sp>
    </p:spTree>
    <p:extLst>
      <p:ext uri="{BB962C8B-B14F-4D97-AF65-F5344CB8AC3E}">
        <p14:creationId xmlns:p14="http://schemas.microsoft.com/office/powerpoint/2010/main" val="2603183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1175</Words>
  <Application>Microsoft Office PowerPoint</Application>
  <PresentationFormat>Widescreen</PresentationFormat>
  <Paragraphs>73</Paragraphs>
  <Slides>10</Slides>
  <Notes>8</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Delivering and Capturing Value</vt:lpstr>
      <vt:lpstr>Delivering Value</vt:lpstr>
      <vt:lpstr>Production, Packaging &amp; Branding</vt:lpstr>
      <vt:lpstr>Communication/Traction Channels</vt:lpstr>
      <vt:lpstr>Distribution Channels</vt:lpstr>
      <vt:lpstr>Capturing Value</vt:lpstr>
      <vt:lpstr>Setting the Price</vt:lpstr>
      <vt:lpstr>Relationship Between Price and Profitability</vt:lpstr>
      <vt:lpstr>Capturing Other Forms of Value</vt:lpstr>
      <vt:lpstr>Transitioning from Search to Execution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53</cp:revision>
  <dcterms:created xsi:type="dcterms:W3CDTF">2017-06-21T18:21:54Z</dcterms:created>
  <dcterms:modified xsi:type="dcterms:W3CDTF">2019-08-19T15:27:01Z</dcterms:modified>
</cp:coreProperties>
</file>