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94" r:id="rId2"/>
    <p:sldId id="296" r:id="rId3"/>
    <p:sldId id="346" r:id="rId4"/>
    <p:sldId id="338" r:id="rId5"/>
    <p:sldId id="344" r:id="rId6"/>
    <p:sldId id="300" r:id="rId7"/>
    <p:sldId id="299" r:id="rId8"/>
    <p:sldId id="301"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9" r:id="rId23"/>
    <p:sldId id="320" r:id="rId24"/>
    <p:sldId id="321" r:id="rId25"/>
    <p:sldId id="322" r:id="rId26"/>
    <p:sldId id="32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54A0"/>
    <a:srgbClr val="645AA4"/>
    <a:srgbClr val="D2436C"/>
    <a:srgbClr val="006DAE"/>
    <a:srgbClr val="ADCD41"/>
    <a:srgbClr val="FEDF1A"/>
    <a:srgbClr val="FFC317"/>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69829" autoAdjust="0"/>
  </p:normalViewPr>
  <p:slideViewPr>
    <p:cSldViewPr snapToGrid="0">
      <p:cViewPr varScale="1">
        <p:scale>
          <a:sx n="50" d="100"/>
          <a:sy n="50" d="100"/>
        </p:scale>
        <p:origin x="4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will recall, entrepreneurship can be defined as pursuing</a:t>
            </a:r>
            <a:r>
              <a:rPr lang="en-US" baseline="0" dirty="0" smtClean="0"/>
              <a:t> the creation, delivery and capture of value from new ideas, so the topic of creating value is central to the practice of entrepreneurship.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a:t>
            </a:fld>
            <a:endParaRPr lang="en-US"/>
          </a:p>
        </p:txBody>
      </p:sp>
    </p:spTree>
    <p:extLst>
      <p:ext uri="{BB962C8B-B14F-4D97-AF65-F5344CB8AC3E}">
        <p14:creationId xmlns:p14="http://schemas.microsoft.com/office/powerpoint/2010/main" val="2883381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script should be viewed</a:t>
            </a:r>
            <a:r>
              <a:rPr lang="en-US" baseline="0" dirty="0" smtClean="0"/>
              <a:t> as a heuristic or rule of thumb to follow, not as a rigid survey wherein all questions must be asked and answered. The best way to think of it is as a plan for a structured, but free-flowing conversation with a prospective customer.</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11</a:t>
            </a:fld>
            <a:endParaRPr lang="en-US"/>
          </a:p>
        </p:txBody>
      </p:sp>
    </p:spTree>
    <p:extLst>
      <p:ext uri="{BB962C8B-B14F-4D97-AF65-F5344CB8AC3E}">
        <p14:creationId xmlns:p14="http://schemas.microsoft.com/office/powerpoint/2010/main" val="1228205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and the</a:t>
            </a:r>
            <a:r>
              <a:rPr lang="en-US" baseline="0" dirty="0" smtClean="0"/>
              <a:t> next several provide sample language that could be used to accomplish each of the micro-goals associated with the various components of the students’ customer discovery scripts.</a:t>
            </a:r>
          </a:p>
          <a:p>
            <a:endParaRPr lang="en-US" baseline="0" dirty="0" smtClean="0"/>
          </a:p>
          <a:p>
            <a:r>
              <a:rPr lang="en-US" baseline="0" dirty="0" smtClean="0"/>
              <a:t>It is not necessary for students to rigidly adhere to this language, as they will need to use their own words to feel comfortable.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12</a:t>
            </a:fld>
            <a:endParaRPr lang="en-US"/>
          </a:p>
        </p:txBody>
      </p:sp>
    </p:spTree>
    <p:extLst>
      <p:ext uri="{BB962C8B-B14F-4D97-AF65-F5344CB8AC3E}">
        <p14:creationId xmlns:p14="http://schemas.microsoft.com/office/powerpoint/2010/main" val="364319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Handing the interviewee a piece of paper is just one possible way to (a)</a:t>
            </a:r>
            <a:r>
              <a:rPr lang="en-US" baseline="0" dirty="0" smtClean="0"/>
              <a:t> explore the nature of customer problems and (b) estimate the magnitude of the pain caused by the problems. You could also just state each one individually and ask interviewees for their thoughts. “We’ve heard from others that [problem] is an issue. Does that resonate with you?”</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16</a:t>
            </a:fld>
            <a:endParaRPr lang="en-US"/>
          </a:p>
        </p:txBody>
      </p:sp>
    </p:spTree>
    <p:extLst>
      <p:ext uri="{BB962C8B-B14F-4D97-AF65-F5344CB8AC3E}">
        <p14:creationId xmlns:p14="http://schemas.microsoft.com/office/powerpoint/2010/main" val="582021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customer</a:t>
            </a:r>
            <a:r>
              <a:rPr lang="en-US" baseline="0" dirty="0" smtClean="0"/>
              <a:t> discovery interviews are not about pitching. However, if you are really onto a pain, you want to keep open the possibility of coming back later for a pitch. You’ll also get a good sense of whether the customer things you are on to an important problem if they refer you to others.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18</a:t>
            </a:fld>
            <a:endParaRPr lang="en-US"/>
          </a:p>
        </p:txBody>
      </p:sp>
    </p:spTree>
    <p:extLst>
      <p:ext uri="{BB962C8B-B14F-4D97-AF65-F5344CB8AC3E}">
        <p14:creationId xmlns:p14="http://schemas.microsoft.com/office/powerpoint/2010/main" val="612271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Documentation should include writing down interviewee comments in a manner</a:t>
            </a:r>
            <a:r>
              <a:rPr lang="en-US" baseline="0" dirty="0" smtClean="0"/>
              <a:t> that is as close to verbatim recall as possible. Be sure to include both supporting insights and comments that go against your guesses/hypotheses.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19</a:t>
            </a:fld>
            <a:endParaRPr lang="en-US"/>
          </a:p>
        </p:txBody>
      </p:sp>
    </p:spTree>
    <p:extLst>
      <p:ext uri="{BB962C8B-B14F-4D97-AF65-F5344CB8AC3E}">
        <p14:creationId xmlns:p14="http://schemas.microsoft.com/office/powerpoint/2010/main" val="1238523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many students will</a:t>
            </a:r>
            <a:r>
              <a:rPr lang="en-US" baseline="0" dirty="0" smtClean="0"/>
              <a:t> want to just administer a survey to prospective customers. Doing so will eliminate the possibility of </a:t>
            </a:r>
            <a:r>
              <a:rPr lang="en-US" baseline="0" dirty="0" err="1" smtClean="0"/>
              <a:t>followups</a:t>
            </a:r>
            <a:r>
              <a:rPr lang="en-US" baseline="0" dirty="0" smtClean="0"/>
              <a:t> and “why?” type questions, which are CRITICAL for gaining insight into customers experiences/problems.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21</a:t>
            </a:fld>
            <a:endParaRPr lang="en-US"/>
          </a:p>
        </p:txBody>
      </p:sp>
    </p:spTree>
    <p:extLst>
      <p:ext uri="{BB962C8B-B14F-4D97-AF65-F5344CB8AC3E}">
        <p14:creationId xmlns:p14="http://schemas.microsoft.com/office/powerpoint/2010/main" val="38785614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Finding interviewees</a:t>
            </a:r>
            <a:r>
              <a:rPr lang="en-US" baseline="0" dirty="0" smtClean="0"/>
              <a:t> can be difficult for students. However, it is imperative that they get comfortable trying to find people to talk to. If they push back, you can tell them that if they can’t find people to interview now, how can they possibly expect to find people to sell to later.</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25</a:t>
            </a:fld>
            <a:endParaRPr lang="en-US"/>
          </a:p>
        </p:txBody>
      </p:sp>
    </p:spTree>
    <p:extLst>
      <p:ext uri="{BB962C8B-B14F-4D97-AF65-F5344CB8AC3E}">
        <p14:creationId xmlns:p14="http://schemas.microsoft.com/office/powerpoint/2010/main" val="2516823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26</a:t>
            </a:fld>
            <a:endParaRPr lang="en-US"/>
          </a:p>
        </p:txBody>
      </p:sp>
    </p:spTree>
    <p:extLst>
      <p:ext uri="{BB962C8B-B14F-4D97-AF65-F5344CB8AC3E}">
        <p14:creationId xmlns:p14="http://schemas.microsoft.com/office/powerpoint/2010/main" val="564129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silly as the cartoon may seem, many</a:t>
            </a:r>
            <a:r>
              <a:rPr lang="en-US" baseline="0" dirty="0" smtClean="0"/>
              <a:t> entrepreneurs rely on their assumptions (or guesses) about what their customers will want instead of testing and confirming their interests before risking a lot of time, money and other resources. The whole point of evidence-based entrepreneurship is to avoid making this mistake.</a:t>
            </a:r>
            <a:r>
              <a:rPr lang="en-US" dirty="0" smtClean="0"/>
              <a:t> </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2</a:t>
            </a:fld>
            <a:endParaRPr lang="en-US"/>
          </a:p>
        </p:txBody>
      </p:sp>
    </p:spTree>
    <p:extLst>
      <p:ext uri="{BB962C8B-B14F-4D97-AF65-F5344CB8AC3E}">
        <p14:creationId xmlns:p14="http://schemas.microsoft.com/office/powerpoint/2010/main" val="3613087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Evidence-based entrepreneurship can be thought of as building a business like a scientist. That is – making your best guesses about how things will work and then conducting</a:t>
            </a:r>
            <a:r>
              <a:rPr lang="en-US" baseline="0" dirty="0" smtClean="0"/>
              <a:t> tests to confirm (or validate) that you are right.</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3</a:t>
            </a:fld>
            <a:endParaRPr lang="en-US"/>
          </a:p>
        </p:txBody>
      </p:sp>
    </p:spTree>
    <p:extLst>
      <p:ext uri="{BB962C8B-B14F-4D97-AF65-F5344CB8AC3E}">
        <p14:creationId xmlns:p14="http://schemas.microsoft.com/office/powerpoint/2010/main" val="639038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evidence-based</a:t>
            </a:r>
            <a:r>
              <a:rPr lang="en-US" baseline="0" dirty="0" smtClean="0"/>
              <a:t> entrepreneurship process involves a series of oft-repeated steps.</a:t>
            </a:r>
          </a:p>
          <a:p>
            <a:endParaRPr lang="en-US" baseline="0" dirty="0" smtClean="0"/>
          </a:p>
          <a:p>
            <a:r>
              <a:rPr lang="en-US" baseline="0" dirty="0" smtClean="0"/>
              <a:t>This is sometimes referred to as a build-measure-learn loop.</a:t>
            </a:r>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4</a:t>
            </a:fld>
            <a:endParaRPr lang="en-US"/>
          </a:p>
        </p:txBody>
      </p:sp>
    </p:spTree>
    <p:extLst>
      <p:ext uri="{BB962C8B-B14F-4D97-AF65-F5344CB8AC3E}">
        <p14:creationId xmlns:p14="http://schemas.microsoft.com/office/powerpoint/2010/main" val="353937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D590EE-8243-4E67-B0D4-D300239D6D70}" type="slidenum">
              <a:rPr lang="en-US" smtClean="0"/>
              <a:t>5</a:t>
            </a:fld>
            <a:endParaRPr lang="en-US"/>
          </a:p>
        </p:txBody>
      </p:sp>
    </p:spTree>
    <p:extLst>
      <p:ext uri="{BB962C8B-B14F-4D97-AF65-F5344CB8AC3E}">
        <p14:creationId xmlns:p14="http://schemas.microsoft.com/office/powerpoint/2010/main" val="617888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VERY IMPORTANT to understand what customer discovery is all about BECAUSE IT IS NOT PITCHING YOUR IDEA. Rather, it is about trying</a:t>
            </a:r>
            <a:r>
              <a:rPr lang="en-US" baseline="0" dirty="0" smtClean="0"/>
              <a:t> to really understand customers and their problems so that you can create compelling solutions that deliver unique value.</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6</a:t>
            </a:fld>
            <a:endParaRPr lang="en-US"/>
          </a:p>
        </p:txBody>
      </p:sp>
    </p:spTree>
    <p:extLst>
      <p:ext uri="{BB962C8B-B14F-4D97-AF65-F5344CB8AC3E}">
        <p14:creationId xmlns:p14="http://schemas.microsoft.com/office/powerpoint/2010/main" val="2278041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do not use interviews as an opportunity to pitch.</a:t>
            </a:r>
            <a:r>
              <a:rPr lang="en-US" baseline="0" dirty="0" smtClean="0"/>
              <a:t> Rather, use them as an opportunity to LISTEN!</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7</a:t>
            </a:fld>
            <a:endParaRPr lang="en-US"/>
          </a:p>
        </p:txBody>
      </p:sp>
    </p:spTree>
    <p:extLst>
      <p:ext uri="{BB962C8B-B14F-4D97-AF65-F5344CB8AC3E}">
        <p14:creationId xmlns:p14="http://schemas.microsoft.com/office/powerpoint/2010/main" val="138320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important slide to understand and spend some time on. To effectively</a:t>
            </a:r>
            <a:r>
              <a:rPr lang="en-US" baseline="0" dirty="0" smtClean="0"/>
              <a:t> utilize customer discover, students need to be able to translate their guesses bout how they will create value into a falsifiable statement. </a:t>
            </a:r>
          </a:p>
          <a:p>
            <a:endParaRPr lang="en-US" baseline="0" dirty="0" smtClean="0"/>
          </a:p>
          <a:p>
            <a:r>
              <a:rPr lang="en-US" baseline="0" dirty="0" smtClean="0"/>
              <a:t>It is suggested that you spend time before class looking at a few actual examples of your students new venture ideas and their value creation hypotheses to consider what falsifiable statement(s) you could make out of them to ensure that students really understand this part of the evidence-based entrepreneurship process.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8</a:t>
            </a:fld>
            <a:endParaRPr lang="en-US"/>
          </a:p>
        </p:txBody>
      </p:sp>
    </p:spTree>
    <p:extLst>
      <p:ext uri="{BB962C8B-B14F-4D97-AF65-F5344CB8AC3E}">
        <p14:creationId xmlns:p14="http://schemas.microsoft.com/office/powerpoint/2010/main" val="1486422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students</a:t>
            </a:r>
            <a:r>
              <a:rPr lang="en-US" baseline="0" dirty="0" smtClean="0"/>
              <a:t> will resist talking face to face with people about their experiences, but it is VITAL to learning. DO NOT allow them to simply do web surveys or email prospective customers as those methods lose almost all of the richness and value of customer discovery interviewing.</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10</a:t>
            </a:fld>
            <a:endParaRPr lang="en-US"/>
          </a:p>
        </p:txBody>
      </p:sp>
    </p:spTree>
    <p:extLst>
      <p:ext uri="{BB962C8B-B14F-4D97-AF65-F5344CB8AC3E}">
        <p14:creationId xmlns:p14="http://schemas.microsoft.com/office/powerpoint/2010/main" val="1120283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0500" y="2301959"/>
            <a:ext cx="9144000" cy="1835200"/>
          </a:xfrm>
        </p:spPr>
        <p:txBody>
          <a:bodyPr>
            <a:normAutofit/>
          </a:bodyPr>
          <a:lstStyle/>
          <a:p>
            <a:r>
              <a:rPr lang="en-US" sz="7200" dirty="0" smtClean="0"/>
              <a:t>Customer Discovery</a:t>
            </a:r>
            <a:endParaRPr lang="en-US" sz="7200" dirty="0"/>
          </a:p>
        </p:txBody>
      </p:sp>
    </p:spTree>
    <p:extLst>
      <p:ext uri="{BB962C8B-B14F-4D97-AF65-F5344CB8AC3E}">
        <p14:creationId xmlns:p14="http://schemas.microsoft.com/office/powerpoint/2010/main" val="385639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Customer Interviewing 101: </a:t>
            </a:r>
            <a:br>
              <a:rPr lang="en-US" dirty="0" smtClean="0"/>
            </a:br>
            <a:r>
              <a:rPr lang="en-US" dirty="0" smtClean="0"/>
              <a:t>Problem Interviews</a:t>
            </a:r>
            <a:endParaRPr lang="en-US" dirty="0"/>
          </a:p>
        </p:txBody>
      </p:sp>
      <p:sp>
        <p:nvSpPr>
          <p:cNvPr id="3" name="Content Placeholder 2"/>
          <p:cNvSpPr>
            <a:spLocks noGrp="1"/>
          </p:cNvSpPr>
          <p:nvPr>
            <p:ph idx="1"/>
          </p:nvPr>
        </p:nvSpPr>
        <p:spPr/>
        <p:txBody>
          <a:bodyPr/>
          <a:lstStyle/>
          <a:p>
            <a:r>
              <a:rPr lang="en-US" dirty="0"/>
              <a:t>Conducted to understand and test hypotheses about customers and their problems/pain</a:t>
            </a:r>
          </a:p>
          <a:p>
            <a:r>
              <a:rPr lang="en-US" dirty="0"/>
              <a:t>Helpful for identifying early adopters and learning how problem(s) currently solved</a:t>
            </a:r>
          </a:p>
          <a:p>
            <a:r>
              <a:rPr lang="en-US" dirty="0"/>
              <a:t>Face-to-face </a:t>
            </a:r>
            <a:r>
              <a:rPr lang="en-US" dirty="0">
                <a:solidFill>
                  <a:srgbClr val="FF0000"/>
                </a:solidFill>
              </a:rPr>
              <a:t>STRONGLY</a:t>
            </a:r>
            <a:r>
              <a:rPr lang="en-US" dirty="0"/>
              <a:t> </a:t>
            </a:r>
            <a:r>
              <a:rPr lang="en-US" dirty="0" smtClean="0"/>
              <a:t>preferred; skype second; phone third</a:t>
            </a:r>
            <a:endParaRPr lang="en-US" dirty="0"/>
          </a:p>
          <a:p>
            <a:r>
              <a:rPr lang="en-US" dirty="0"/>
              <a:t>Should be driven by an interview </a:t>
            </a:r>
            <a:r>
              <a:rPr lang="en-US" dirty="0" smtClean="0"/>
              <a:t>script</a:t>
            </a:r>
            <a:endParaRPr lang="en-US" dirty="0"/>
          </a:p>
        </p:txBody>
      </p:sp>
    </p:spTree>
    <p:extLst>
      <p:ext uri="{BB962C8B-B14F-4D97-AF65-F5344CB8AC3E}">
        <p14:creationId xmlns:p14="http://schemas.microsoft.com/office/powerpoint/2010/main" val="249865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 an Interview Script</a:t>
            </a:r>
            <a:endParaRPr lang="en-US" dirty="0"/>
          </a:p>
        </p:txBody>
      </p:sp>
      <p:sp>
        <p:nvSpPr>
          <p:cNvPr id="3" name="Content Placeholder 2"/>
          <p:cNvSpPr>
            <a:spLocks noGrp="1"/>
          </p:cNvSpPr>
          <p:nvPr>
            <p:ph idx="1"/>
          </p:nvPr>
        </p:nvSpPr>
        <p:spPr/>
        <p:txBody>
          <a:bodyPr>
            <a:normAutofit/>
          </a:bodyPr>
          <a:lstStyle/>
          <a:p>
            <a:r>
              <a:rPr lang="en-US" dirty="0" smtClean="0"/>
              <a:t>Welcome (2 minutes)</a:t>
            </a:r>
          </a:p>
          <a:p>
            <a:r>
              <a:rPr lang="en-US" dirty="0" smtClean="0"/>
              <a:t>Customer characteristics </a:t>
            </a:r>
            <a:r>
              <a:rPr lang="en-US" dirty="0"/>
              <a:t>q</a:t>
            </a:r>
            <a:r>
              <a:rPr lang="en-US" dirty="0" smtClean="0"/>
              <a:t>uestions (2 minutes)</a:t>
            </a:r>
          </a:p>
          <a:p>
            <a:r>
              <a:rPr lang="en-US" dirty="0" smtClean="0"/>
              <a:t>Tell a brief story to set problem context (2 minutes)</a:t>
            </a:r>
          </a:p>
          <a:p>
            <a:r>
              <a:rPr lang="en-US" dirty="0" smtClean="0">
                <a:solidFill>
                  <a:srgbClr val="FF0000"/>
                </a:solidFill>
              </a:rPr>
              <a:t>Explore customers’ experiences in the problem domain (5 minutes)</a:t>
            </a:r>
          </a:p>
          <a:p>
            <a:r>
              <a:rPr lang="en-US" dirty="0" smtClean="0"/>
              <a:t>Customer-problem </a:t>
            </a:r>
            <a:r>
              <a:rPr lang="en-US" dirty="0"/>
              <a:t>f</a:t>
            </a:r>
            <a:r>
              <a:rPr lang="en-US" dirty="0" smtClean="0"/>
              <a:t>it (5 minutes)</a:t>
            </a:r>
          </a:p>
          <a:p>
            <a:r>
              <a:rPr lang="en-US" dirty="0" smtClean="0"/>
              <a:t>Explore customer’s worldview (10 minutes)</a:t>
            </a:r>
          </a:p>
          <a:p>
            <a:r>
              <a:rPr lang="en-US" dirty="0" smtClean="0"/>
              <a:t>Wrap up with the hook and ask (2 minutes)</a:t>
            </a:r>
          </a:p>
          <a:p>
            <a:r>
              <a:rPr lang="en-US" dirty="0" smtClean="0"/>
              <a:t>Document results (5 minutes)</a:t>
            </a:r>
            <a:endParaRPr lang="en-US" dirty="0"/>
          </a:p>
          <a:p>
            <a:endParaRPr lang="en-US" dirty="0" smtClean="0"/>
          </a:p>
          <a:p>
            <a:endParaRPr lang="en-US" dirty="0"/>
          </a:p>
        </p:txBody>
      </p:sp>
    </p:spTree>
    <p:extLst>
      <p:ext uri="{BB962C8B-B14F-4D97-AF65-F5344CB8AC3E}">
        <p14:creationId xmlns:p14="http://schemas.microsoft.com/office/powerpoint/2010/main" val="150369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FF0000"/>
                </a:solidFill>
              </a:rPr>
              <a:t>GOAL: Establish rapport, disarm politeness</a:t>
            </a:r>
          </a:p>
          <a:p>
            <a:r>
              <a:rPr lang="en-US" dirty="0" smtClean="0"/>
              <a:t>“Thank you…”</a:t>
            </a:r>
          </a:p>
          <a:p>
            <a:r>
              <a:rPr lang="en-US" dirty="0" smtClean="0"/>
              <a:t>“We are working on…” (limit this to 2 sentences)</a:t>
            </a:r>
          </a:p>
          <a:p>
            <a:r>
              <a:rPr lang="en-US" dirty="0" smtClean="0"/>
              <a:t>“But before we get too far ahead of ourselves, we want to talk to you to see if there are any real problems here worth solving.”</a:t>
            </a:r>
          </a:p>
          <a:p>
            <a:r>
              <a:rPr lang="en-US" dirty="0" smtClean="0"/>
              <a:t>“The way the interview will work is I’ll describe something to you and ask for your comments.”</a:t>
            </a:r>
          </a:p>
          <a:p>
            <a:r>
              <a:rPr lang="en-US" i="1" dirty="0" smtClean="0">
                <a:solidFill>
                  <a:srgbClr val="0854A0"/>
                </a:solidFill>
              </a:rPr>
              <a:t>“Please don’t worry about hurting our feelings, we want your honest opinions.”</a:t>
            </a:r>
          </a:p>
          <a:p>
            <a:r>
              <a:rPr lang="en-US" dirty="0" smtClean="0"/>
              <a:t>“Also, I’d like to stress that we don’t have a finished product yet, so our objective is to learn from you – not to sell or pitch you.”</a:t>
            </a:r>
          </a:p>
          <a:p>
            <a:r>
              <a:rPr lang="en-US" dirty="0" smtClean="0"/>
              <a:t>“Sound good?”</a:t>
            </a:r>
            <a:endParaRPr lang="en-US" dirty="0"/>
          </a:p>
        </p:txBody>
      </p:sp>
    </p:spTree>
    <p:extLst>
      <p:ext uri="{BB962C8B-B14F-4D97-AF65-F5344CB8AC3E}">
        <p14:creationId xmlns:p14="http://schemas.microsoft.com/office/powerpoint/2010/main" val="2539422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Customer Characteristics Questions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GOAL: Qualify interviewee as a member of the target segment</a:t>
            </a:r>
          </a:p>
          <a:p>
            <a:r>
              <a:rPr lang="en-US" dirty="0" smtClean="0"/>
              <a:t>“Before we talk about problems, we’d like to ask you a few question about &lt;you, your business, your occupation, your life as a college student, </a:t>
            </a:r>
            <a:r>
              <a:rPr lang="en-US" dirty="0" err="1" smtClean="0"/>
              <a:t>etc</a:t>
            </a:r>
            <a:r>
              <a:rPr lang="en-US" dirty="0" smtClean="0"/>
              <a:t>&gt;”</a:t>
            </a:r>
          </a:p>
          <a:p>
            <a:r>
              <a:rPr lang="en-US" dirty="0" smtClean="0"/>
              <a:t>Ask questions that relate to your guess about who has the problem to qualify the person you are speaking with as a member of your target market</a:t>
            </a:r>
            <a:endParaRPr lang="en-US" dirty="0"/>
          </a:p>
          <a:p>
            <a:r>
              <a:rPr lang="en-US" dirty="0" smtClean="0"/>
              <a:t>If they do not fit your segment definition, that’s okay, but you will want to disqualify them from your hypothesis test</a:t>
            </a:r>
          </a:p>
        </p:txBody>
      </p:sp>
    </p:spTree>
    <p:extLst>
      <p:ext uri="{BB962C8B-B14F-4D97-AF65-F5344CB8AC3E}">
        <p14:creationId xmlns:p14="http://schemas.microsoft.com/office/powerpoint/2010/main" val="1441005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Tell a Story to Set the Problem Context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GOAL: Provide a frame of reference; get the interviewee to start thinking about the problem context.</a:t>
            </a:r>
          </a:p>
          <a:p>
            <a:r>
              <a:rPr lang="en-US" dirty="0" smtClean="0"/>
              <a:t>“Great. Thanks. So now let me tell you about the problems we’re tackling.”</a:t>
            </a:r>
          </a:p>
          <a:p>
            <a:r>
              <a:rPr lang="en-US" dirty="0" smtClean="0"/>
              <a:t>“We think a lot of &lt;fill in assumptions corresponding to your customer hypothesis&gt; experience &lt;fill in with 1-3 general guesses corresponding to your problem hypothesis&gt;”</a:t>
            </a:r>
            <a:endParaRPr lang="en-US" dirty="0"/>
          </a:p>
          <a:p>
            <a:r>
              <a:rPr lang="en-US" dirty="0" smtClean="0"/>
              <a:t>“But we want to make sure we are on the right track before we commit to figuring out a solution, so we’re very interested in your thoughts.”</a:t>
            </a:r>
          </a:p>
        </p:txBody>
      </p:sp>
    </p:spTree>
    <p:extLst>
      <p:ext uri="{BB962C8B-B14F-4D97-AF65-F5344CB8AC3E}">
        <p14:creationId xmlns:p14="http://schemas.microsoft.com/office/powerpoint/2010/main" val="4225149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Explore Customers’ Experiences</a:t>
            </a:r>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GOAL: Uncover major pains, dissatisfactions related to the problem context</a:t>
            </a:r>
          </a:p>
          <a:p>
            <a:r>
              <a:rPr lang="en-US" dirty="0" smtClean="0"/>
              <a:t>Ask broad questions relating to the customers’ experiences within the problem domain</a:t>
            </a:r>
          </a:p>
          <a:p>
            <a:r>
              <a:rPr lang="en-US" dirty="0" smtClean="0"/>
              <a:t>“Tell me about &lt;your experiences with…brief description of the problem domain&gt;”</a:t>
            </a:r>
          </a:p>
          <a:p>
            <a:r>
              <a:rPr lang="en-US" dirty="0" smtClean="0"/>
              <a:t>“Describe your most recent experience with &lt;the problem domain&gt;”.</a:t>
            </a:r>
          </a:p>
        </p:txBody>
      </p:sp>
    </p:spTree>
    <p:extLst>
      <p:ext uri="{BB962C8B-B14F-4D97-AF65-F5344CB8AC3E}">
        <p14:creationId xmlns:p14="http://schemas.microsoft.com/office/powerpoint/2010/main" val="429450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Customer-Problem Fit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FF0000"/>
                </a:solidFill>
              </a:rPr>
              <a:t>GOAL: Test your problem hypotheses</a:t>
            </a:r>
          </a:p>
          <a:p>
            <a:r>
              <a:rPr lang="en-US" dirty="0" smtClean="0"/>
              <a:t>Hand interviewee a piece of paper with each problem guess listed as a separate item; include problems mentioned in the exploration of customers’ experiences </a:t>
            </a:r>
          </a:p>
          <a:p>
            <a:r>
              <a:rPr lang="en-US" dirty="0" smtClean="0"/>
              <a:t>“So here are some problems we think &lt;customer segment guesses&gt; have. What are your thoughts?”</a:t>
            </a:r>
          </a:p>
          <a:p>
            <a:r>
              <a:rPr lang="en-US" dirty="0" smtClean="0"/>
              <a:t>“Which of these resonate with you?”</a:t>
            </a:r>
          </a:p>
          <a:p>
            <a:r>
              <a:rPr lang="en-US" dirty="0" smtClean="0"/>
              <a:t>“Tell me more about…”</a:t>
            </a:r>
          </a:p>
          <a:p>
            <a:r>
              <a:rPr lang="en-US" dirty="0" smtClean="0"/>
              <a:t>“How would you rank these problems – from biggest to smallest (for you)?”</a:t>
            </a:r>
          </a:p>
          <a:p>
            <a:r>
              <a:rPr lang="en-US" dirty="0" smtClean="0"/>
              <a:t>“How critical is &lt;problem ranked #1&gt; to &lt;you, your business, your life as…&gt;?”</a:t>
            </a:r>
          </a:p>
          <a:p>
            <a:r>
              <a:rPr lang="en-US" dirty="0" smtClean="0"/>
              <a:t>“How important is &lt;problem ranked #2, 3, etc.&gt; to &lt;you, your business, your life as…&gt;?”</a:t>
            </a:r>
          </a:p>
          <a:p>
            <a:endParaRPr lang="en-US" dirty="0"/>
          </a:p>
        </p:txBody>
      </p:sp>
    </p:spTree>
    <p:extLst>
      <p:ext uri="{BB962C8B-B14F-4D97-AF65-F5344CB8AC3E}">
        <p14:creationId xmlns:p14="http://schemas.microsoft.com/office/powerpoint/2010/main" val="3949311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Explore the Customer’s Worldview</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FF0000"/>
                </a:solidFill>
              </a:rPr>
              <a:t>GOAL: Learn about depth of problem, existing solutions used, and decision criteria for choosing a solution</a:t>
            </a:r>
            <a:endParaRPr lang="en-US" dirty="0" smtClean="0"/>
          </a:p>
          <a:p>
            <a:r>
              <a:rPr lang="en-US" dirty="0" smtClean="0"/>
              <a:t>Go through each highly ranked problem in turn, including any added by the interviewee. Ask them how they address it today. Then sit back and listen.</a:t>
            </a:r>
          </a:p>
          <a:p>
            <a:r>
              <a:rPr lang="en-US" dirty="0" smtClean="0"/>
              <a:t>“You mentioned &lt;problem #1&gt; was &lt;rating of importance&gt; to &lt;you, your business, your life as…&gt;. What have you been doing to address it?”</a:t>
            </a:r>
          </a:p>
          <a:p>
            <a:r>
              <a:rPr lang="en-US" dirty="0" smtClean="0"/>
              <a:t>Follow-ups: </a:t>
            </a:r>
          </a:p>
          <a:p>
            <a:pPr lvl="1"/>
            <a:r>
              <a:rPr lang="en-US" dirty="0" smtClean="0"/>
              <a:t>“That’s interesting, tell me more about…”</a:t>
            </a:r>
          </a:p>
          <a:p>
            <a:pPr lvl="1"/>
            <a:r>
              <a:rPr lang="en-US" dirty="0" smtClean="0"/>
              <a:t>“What have you tried in the past?”</a:t>
            </a:r>
          </a:p>
          <a:p>
            <a:pPr lvl="1"/>
            <a:r>
              <a:rPr lang="en-US" dirty="0" smtClean="0"/>
              <a:t>“How did you decide to try XXXX as a solution to your problem?”</a:t>
            </a:r>
          </a:p>
          <a:p>
            <a:pPr lvl="1"/>
            <a:r>
              <a:rPr lang="en-US" dirty="0" smtClean="0"/>
              <a:t>“What would be the most important benefit you’d want to see in a solution to the problem?”</a:t>
            </a:r>
          </a:p>
          <a:p>
            <a:r>
              <a:rPr lang="en-US" dirty="0" smtClean="0"/>
              <a:t>Note and assess body language</a:t>
            </a:r>
            <a:endParaRPr lang="en-US" dirty="0"/>
          </a:p>
        </p:txBody>
      </p:sp>
    </p:spTree>
    <p:extLst>
      <p:ext uri="{BB962C8B-B14F-4D97-AF65-F5344CB8AC3E}">
        <p14:creationId xmlns:p14="http://schemas.microsoft.com/office/powerpoint/2010/main" val="3540671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GOAL: Keep interviewee in your prospect pool and generate referrals</a:t>
            </a:r>
          </a:p>
          <a:p>
            <a:r>
              <a:rPr lang="en-US" dirty="0" smtClean="0"/>
              <a:t>“As I mentioned at the start, we are &lt;fill in what you are trying to accomplish&gt; but we do not have a finished product. Our current concept is best described as ________ (no more than a couple sentences here)”</a:t>
            </a:r>
          </a:p>
          <a:p>
            <a:r>
              <a:rPr lang="en-US" dirty="0" smtClean="0"/>
              <a:t>“Based on what we talked about today, would you be willing to see the product when we have something ready?”</a:t>
            </a:r>
          </a:p>
          <a:p>
            <a:r>
              <a:rPr lang="en-US" dirty="0" smtClean="0"/>
              <a:t>“Also, we are looking to interview other helpful people like yourself. Do you know any other &lt;customer hypothesis&gt; who might be willing to speak with us?”</a:t>
            </a:r>
            <a:endParaRPr lang="en-US" dirty="0"/>
          </a:p>
        </p:txBody>
      </p:sp>
    </p:spTree>
    <p:extLst>
      <p:ext uri="{BB962C8B-B14F-4D97-AF65-F5344CB8AC3E}">
        <p14:creationId xmlns:p14="http://schemas.microsoft.com/office/powerpoint/2010/main" val="41884779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 Results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solidFill>
                  <a:srgbClr val="FF0000"/>
                </a:solidFill>
              </a:rPr>
              <a:t>Goal: Capture nuance in meaning for systematic review</a:t>
            </a:r>
          </a:p>
          <a:p>
            <a:r>
              <a:rPr lang="en-US" dirty="0" smtClean="0"/>
              <a:t>Document </a:t>
            </a:r>
            <a:r>
              <a:rPr lang="en-US" dirty="0"/>
              <a:t>results </a:t>
            </a:r>
            <a:r>
              <a:rPr lang="en-US" dirty="0" smtClean="0"/>
              <a:t>immediately after the interview while they are still in your mind </a:t>
            </a:r>
          </a:p>
          <a:p>
            <a:r>
              <a:rPr lang="en-US" dirty="0" smtClean="0"/>
              <a:t>It may help to use a template to record responses pertinent to your hypotheses</a:t>
            </a:r>
          </a:p>
        </p:txBody>
      </p:sp>
    </p:spTree>
    <p:extLst>
      <p:ext uri="{BB962C8B-B14F-4D97-AF65-F5344CB8AC3E}">
        <p14:creationId xmlns:p14="http://schemas.microsoft.com/office/powerpoint/2010/main" val="1288610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0566" y="228601"/>
            <a:ext cx="9127435" cy="6271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5845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Pitch is Not Included</a:t>
            </a:r>
            <a:endParaRPr lang="en-US" dirty="0"/>
          </a:p>
        </p:txBody>
      </p:sp>
      <p:sp>
        <p:nvSpPr>
          <p:cNvPr id="3" name="Content Placeholder 2"/>
          <p:cNvSpPr>
            <a:spLocks noGrp="1"/>
          </p:cNvSpPr>
          <p:nvPr>
            <p:ph idx="1"/>
          </p:nvPr>
        </p:nvSpPr>
        <p:spPr/>
        <p:txBody>
          <a:bodyPr/>
          <a:lstStyle/>
          <a:p>
            <a:r>
              <a:rPr lang="en-US" dirty="0" smtClean="0"/>
              <a:t>Problem interviews should reveal almost nothing about your planned solution (ESPECIALLY IF YOU STILL NEED TO FILE A PATENT).</a:t>
            </a:r>
          </a:p>
          <a:p>
            <a:r>
              <a:rPr lang="en-US" dirty="0" smtClean="0"/>
              <a:t>This is </a:t>
            </a:r>
            <a:r>
              <a:rPr lang="en-US" b="1" u="sng" dirty="0" smtClean="0">
                <a:solidFill>
                  <a:srgbClr val="FF0000"/>
                </a:solidFill>
              </a:rPr>
              <a:t>NOT</a:t>
            </a:r>
            <a:r>
              <a:rPr lang="en-US" dirty="0" smtClean="0"/>
              <a:t> a pitch and ask “what do you think” moment!!!</a:t>
            </a:r>
            <a:endParaRPr lang="en-US" dirty="0"/>
          </a:p>
        </p:txBody>
      </p:sp>
    </p:spTree>
    <p:extLst>
      <p:ext uri="{BB962C8B-B14F-4D97-AF65-F5344CB8AC3E}">
        <p14:creationId xmlns:p14="http://schemas.microsoft.com/office/powerpoint/2010/main" val="4082155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Survey is NOT an Interview!</a:t>
            </a:r>
            <a:endParaRPr lang="en-US" dirty="0"/>
          </a:p>
        </p:txBody>
      </p:sp>
      <p:sp>
        <p:nvSpPr>
          <p:cNvPr id="3" name="Content Placeholder 2"/>
          <p:cNvSpPr>
            <a:spLocks noGrp="1"/>
          </p:cNvSpPr>
          <p:nvPr>
            <p:ph idx="1"/>
          </p:nvPr>
        </p:nvSpPr>
        <p:spPr/>
        <p:txBody>
          <a:bodyPr/>
          <a:lstStyle/>
          <a:p>
            <a:r>
              <a:rPr lang="en-US" dirty="0" smtClean="0"/>
              <a:t>Interviews allow open-ended exploration.</a:t>
            </a:r>
          </a:p>
          <a:p>
            <a:pPr lvl="1"/>
            <a:r>
              <a:rPr lang="en-US" dirty="0" smtClean="0"/>
              <a:t>Get to the why (and not just the what)</a:t>
            </a:r>
          </a:p>
          <a:p>
            <a:pPr lvl="1"/>
            <a:r>
              <a:rPr lang="en-US" dirty="0" smtClean="0"/>
              <a:t>Follow up on interesting responses</a:t>
            </a:r>
          </a:p>
          <a:p>
            <a:r>
              <a:rPr lang="en-US" dirty="0" smtClean="0"/>
              <a:t>Interviews provide an opportunity to seek clarification.</a:t>
            </a:r>
          </a:p>
          <a:p>
            <a:r>
              <a:rPr lang="en-US" dirty="0" smtClean="0"/>
              <a:t>Interviews capture meaning conveyed through nonverbal.</a:t>
            </a:r>
          </a:p>
          <a:p>
            <a:endParaRPr lang="en-US" dirty="0"/>
          </a:p>
        </p:txBody>
      </p:sp>
    </p:spTree>
    <p:extLst>
      <p:ext uri="{BB962C8B-B14F-4D97-AF65-F5344CB8AC3E}">
        <p14:creationId xmlns:p14="http://schemas.microsoft.com/office/powerpoint/2010/main" val="4208311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General Guidelines for Customer Interviews</a:t>
            </a:r>
            <a:endParaRPr lang="en-US" dirty="0"/>
          </a:p>
        </p:txBody>
      </p:sp>
      <p:sp>
        <p:nvSpPr>
          <p:cNvPr id="3" name="Content Placeholder 2"/>
          <p:cNvSpPr>
            <a:spLocks noGrp="1"/>
          </p:cNvSpPr>
          <p:nvPr>
            <p:ph idx="1"/>
          </p:nvPr>
        </p:nvSpPr>
        <p:spPr/>
        <p:txBody>
          <a:bodyPr>
            <a:normAutofit/>
          </a:bodyPr>
          <a:lstStyle/>
          <a:p>
            <a:r>
              <a:rPr lang="en-US" dirty="0" smtClean="0"/>
              <a:t>The script is a guide; get </a:t>
            </a:r>
            <a:r>
              <a:rPr lang="en-US" dirty="0"/>
              <a:t>comfortable with </a:t>
            </a:r>
            <a:r>
              <a:rPr lang="en-US" dirty="0" smtClean="0"/>
              <a:t>it </a:t>
            </a:r>
            <a:r>
              <a:rPr lang="en-US" dirty="0"/>
              <a:t>&amp; then </a:t>
            </a:r>
            <a:r>
              <a:rPr lang="en-US" dirty="0" smtClean="0"/>
              <a:t>try to be consistent with it for </a:t>
            </a:r>
            <a:r>
              <a:rPr lang="en-US" dirty="0"/>
              <a:t>an entire set of interviews</a:t>
            </a:r>
          </a:p>
          <a:p>
            <a:r>
              <a:rPr lang="en-US" dirty="0"/>
              <a:t>Conduct interviews with at least one other team member (they can write notes and bring discussion back to key topics, as needed)</a:t>
            </a:r>
          </a:p>
          <a:p>
            <a:r>
              <a:rPr lang="en-US" dirty="0"/>
              <a:t>Document results immediately </a:t>
            </a:r>
            <a:endParaRPr lang="en-US" dirty="0" smtClean="0"/>
          </a:p>
          <a:p>
            <a:r>
              <a:rPr lang="en-US" dirty="0" smtClean="0"/>
              <a:t>Expect </a:t>
            </a:r>
            <a:r>
              <a:rPr lang="en-US" dirty="0"/>
              <a:t>that many of your </a:t>
            </a:r>
            <a:r>
              <a:rPr lang="en-US" dirty="0" smtClean="0"/>
              <a:t>assumptions and hypotheses </a:t>
            </a:r>
            <a:r>
              <a:rPr lang="en-US" dirty="0"/>
              <a:t>will be </a:t>
            </a:r>
            <a:r>
              <a:rPr lang="en-US" dirty="0" smtClean="0"/>
              <a:t>invalidated (</a:t>
            </a:r>
            <a:r>
              <a:rPr lang="en-US" b="1" dirty="0" smtClean="0">
                <a:solidFill>
                  <a:srgbClr val="0854A0"/>
                </a:solidFill>
              </a:rPr>
              <a:t>this is actually good news, as it will prevent you from wasting your time!!!</a:t>
            </a:r>
            <a:r>
              <a:rPr lang="en-US" dirty="0" smtClean="0"/>
              <a:t>)</a:t>
            </a:r>
            <a:endParaRPr lang="en-US" dirty="0"/>
          </a:p>
        </p:txBody>
      </p:sp>
    </p:spTree>
    <p:extLst>
      <p:ext uri="{BB962C8B-B14F-4D97-AF65-F5344CB8AC3E}">
        <p14:creationId xmlns:p14="http://schemas.microsoft.com/office/powerpoint/2010/main" val="187437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Guidelines (cont.)</a:t>
            </a:r>
          </a:p>
        </p:txBody>
      </p:sp>
      <p:sp>
        <p:nvSpPr>
          <p:cNvPr id="3" name="Content Placeholder 2"/>
          <p:cNvSpPr>
            <a:spLocks noGrp="1"/>
          </p:cNvSpPr>
          <p:nvPr>
            <p:ph idx="1"/>
          </p:nvPr>
        </p:nvSpPr>
        <p:spPr/>
        <p:txBody>
          <a:bodyPr>
            <a:normAutofit/>
          </a:bodyPr>
          <a:lstStyle/>
          <a:p>
            <a:r>
              <a:rPr lang="en-US" dirty="0"/>
              <a:t>Work to their schedule; neutral location</a:t>
            </a:r>
          </a:p>
          <a:p>
            <a:r>
              <a:rPr lang="en-US" dirty="0"/>
              <a:t>Ask for sufficient time</a:t>
            </a:r>
          </a:p>
          <a:p>
            <a:r>
              <a:rPr lang="en-US" dirty="0"/>
              <a:t>Disarm “politeness” training</a:t>
            </a:r>
          </a:p>
          <a:p>
            <a:r>
              <a:rPr lang="en-US" dirty="0"/>
              <a:t>Get psyched to hear things you don’t want to hear</a:t>
            </a:r>
          </a:p>
          <a:p>
            <a:r>
              <a:rPr lang="en-US" dirty="0"/>
              <a:t>Ask open-ended questions</a:t>
            </a:r>
          </a:p>
          <a:p>
            <a:r>
              <a:rPr lang="en-US" b="1" dirty="0" smtClean="0">
                <a:solidFill>
                  <a:srgbClr val="FF0000"/>
                </a:solidFill>
              </a:rPr>
              <a:t>LISTEN</a:t>
            </a:r>
            <a:r>
              <a:rPr lang="en-US" dirty="0" smtClean="0"/>
              <a:t>, </a:t>
            </a:r>
            <a:r>
              <a:rPr lang="en-US" dirty="0"/>
              <a:t>don’t </a:t>
            </a:r>
            <a:r>
              <a:rPr lang="en-US" dirty="0" smtClean="0"/>
              <a:t>talk</a:t>
            </a:r>
            <a:endParaRPr lang="en-US" dirty="0"/>
          </a:p>
        </p:txBody>
      </p:sp>
    </p:spTree>
    <p:extLst>
      <p:ext uri="{BB962C8B-B14F-4D97-AF65-F5344CB8AC3E}">
        <p14:creationId xmlns:p14="http://schemas.microsoft.com/office/powerpoint/2010/main" val="200594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Guidelines (cont.)</a:t>
            </a:r>
            <a:endParaRPr lang="en-US" dirty="0"/>
          </a:p>
        </p:txBody>
      </p:sp>
      <p:sp>
        <p:nvSpPr>
          <p:cNvPr id="3" name="Content Placeholder 2"/>
          <p:cNvSpPr>
            <a:spLocks noGrp="1"/>
          </p:cNvSpPr>
          <p:nvPr>
            <p:ph idx="1"/>
          </p:nvPr>
        </p:nvSpPr>
        <p:spPr/>
        <p:txBody>
          <a:bodyPr>
            <a:normAutofit/>
          </a:bodyPr>
          <a:lstStyle/>
          <a:p>
            <a:r>
              <a:rPr lang="en-US" dirty="0"/>
              <a:t>Try to gain insights into their behavior, not just </a:t>
            </a:r>
            <a:r>
              <a:rPr lang="en-US" dirty="0" smtClean="0"/>
              <a:t>perceptions</a:t>
            </a:r>
            <a:endParaRPr lang="en-US" dirty="0"/>
          </a:p>
          <a:p>
            <a:r>
              <a:rPr lang="en-US" dirty="0" smtClean="0"/>
              <a:t>Don’t ask leading questions</a:t>
            </a:r>
          </a:p>
          <a:p>
            <a:r>
              <a:rPr lang="en-US" dirty="0" smtClean="0"/>
              <a:t>Follow your nose and drill down (“That’s interesting, tell me more about…”)</a:t>
            </a:r>
          </a:p>
          <a:p>
            <a:r>
              <a:rPr lang="en-US" dirty="0" smtClean="0"/>
              <a:t>Parrot back to confirm and elicit elaboration (“Let me make sure I understand. You said…”)</a:t>
            </a:r>
          </a:p>
          <a:p>
            <a:r>
              <a:rPr lang="en-US" dirty="0" smtClean="0"/>
              <a:t>Don’t forget to say “</a:t>
            </a:r>
            <a:r>
              <a:rPr lang="en-US" dirty="0"/>
              <a:t>t</a:t>
            </a:r>
            <a:r>
              <a:rPr lang="en-US" dirty="0" smtClean="0"/>
              <a:t>hank you”!</a:t>
            </a:r>
          </a:p>
          <a:p>
            <a:r>
              <a:rPr lang="en-US" dirty="0" smtClean="0"/>
              <a:t>Ask for introductions</a:t>
            </a:r>
          </a:p>
        </p:txBody>
      </p:sp>
    </p:spTree>
    <p:extLst>
      <p:ext uri="{BB962C8B-B14F-4D97-AF65-F5344CB8AC3E}">
        <p14:creationId xmlns:p14="http://schemas.microsoft.com/office/powerpoint/2010/main" val="111085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Tips for Finding Customers to Interview</a:t>
            </a:r>
            <a:endParaRPr lang="en-US" dirty="0"/>
          </a:p>
        </p:txBody>
      </p:sp>
      <p:sp>
        <p:nvSpPr>
          <p:cNvPr id="3" name="Content Placeholder 2"/>
          <p:cNvSpPr>
            <a:spLocks noGrp="1"/>
          </p:cNvSpPr>
          <p:nvPr>
            <p:ph idx="1"/>
          </p:nvPr>
        </p:nvSpPr>
        <p:spPr/>
        <p:txBody>
          <a:bodyPr>
            <a:normAutofit fontScale="92500"/>
          </a:bodyPr>
          <a:lstStyle/>
          <a:p>
            <a:r>
              <a:rPr lang="en-US" dirty="0" smtClean="0"/>
              <a:t>Emphasize value of their opinions, expertise and experience</a:t>
            </a:r>
          </a:p>
          <a:p>
            <a:r>
              <a:rPr lang="en-US" dirty="0" smtClean="0"/>
              <a:t>Play the student card (if relevant)</a:t>
            </a:r>
          </a:p>
          <a:p>
            <a:r>
              <a:rPr lang="en-US" dirty="0" smtClean="0"/>
              <a:t>Start with 1</a:t>
            </a:r>
            <a:r>
              <a:rPr lang="en-US" baseline="30000" dirty="0" smtClean="0"/>
              <a:t>st</a:t>
            </a:r>
            <a:r>
              <a:rPr lang="en-US" dirty="0" smtClean="0"/>
              <a:t> degree contacts, but not close friends or relatives</a:t>
            </a:r>
          </a:p>
          <a:p>
            <a:r>
              <a:rPr lang="en-US" dirty="0" smtClean="0"/>
              <a:t>Ask for introductions</a:t>
            </a:r>
          </a:p>
          <a:p>
            <a:r>
              <a:rPr lang="en-US" dirty="0" smtClean="0"/>
              <a:t>Ask others to help with connecting with people in their networks</a:t>
            </a:r>
          </a:p>
          <a:p>
            <a:r>
              <a:rPr lang="en-US" dirty="0" smtClean="0"/>
              <a:t>Cold calling/email/LinkedIn – try to find weak ties (affiliation with your school or church)</a:t>
            </a:r>
          </a:p>
          <a:p>
            <a:r>
              <a:rPr lang="en-US" dirty="0" smtClean="0"/>
              <a:t>Find the moment of pain (when customers are experiencing the problem)</a:t>
            </a:r>
          </a:p>
          <a:p>
            <a:r>
              <a:rPr lang="en-US" dirty="0" smtClean="0"/>
              <a:t>Try conferences and meet ups</a:t>
            </a:r>
          </a:p>
          <a:p>
            <a:endParaRPr lang="en-US" dirty="0"/>
          </a:p>
        </p:txBody>
      </p:sp>
    </p:spTree>
    <p:extLst>
      <p:ext uri="{BB962C8B-B14F-4D97-AF65-F5344CB8AC3E}">
        <p14:creationId xmlns:p14="http://schemas.microsoft.com/office/powerpoint/2010/main" val="419197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a:t>Customer discovery is about searching for clues to confirm or invalidate your </a:t>
            </a:r>
            <a:r>
              <a:rPr lang="en-US" dirty="0" smtClean="0"/>
              <a:t>guesses </a:t>
            </a:r>
            <a:endParaRPr lang="en-US" dirty="0"/>
          </a:p>
          <a:p>
            <a:r>
              <a:rPr lang="en-US" dirty="0" smtClean="0"/>
              <a:t>Interviews </a:t>
            </a:r>
            <a:r>
              <a:rPr lang="en-US" dirty="0"/>
              <a:t>are the best way to test hypotheses about customers and their problems because they offer more flexibility and insight than other methods (they can also help to uncover promising business model pivots)</a:t>
            </a:r>
          </a:p>
        </p:txBody>
      </p:sp>
    </p:spTree>
    <p:extLst>
      <p:ext uri="{BB962C8B-B14F-4D97-AF65-F5344CB8AC3E}">
        <p14:creationId xmlns:p14="http://schemas.microsoft.com/office/powerpoint/2010/main" val="36625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Discovery</a:t>
            </a:r>
            <a:endParaRPr lang="en-US" dirty="0"/>
          </a:p>
        </p:txBody>
      </p:sp>
      <p:sp>
        <p:nvSpPr>
          <p:cNvPr id="3" name="Content Placeholder 2"/>
          <p:cNvSpPr>
            <a:spLocks noGrp="1"/>
          </p:cNvSpPr>
          <p:nvPr>
            <p:ph idx="1"/>
          </p:nvPr>
        </p:nvSpPr>
        <p:spPr/>
        <p:txBody>
          <a:bodyPr>
            <a:normAutofit lnSpcReduction="10000"/>
          </a:bodyPr>
          <a:lstStyle/>
          <a:p>
            <a:r>
              <a:rPr lang="en-US" dirty="0" smtClean="0"/>
              <a:t>Customer discovery involves beginning to systematically de-risk a new venture concept by gathering evidence to turn guesses about value creation into facts</a:t>
            </a:r>
          </a:p>
          <a:p>
            <a:r>
              <a:rPr lang="en-US" dirty="0" smtClean="0"/>
              <a:t>For example, initial responses to value creation questions are usually guesses based on the founders’ beliefs, rather than customer data</a:t>
            </a:r>
          </a:p>
          <a:p>
            <a:pPr lvl="1"/>
            <a:r>
              <a:rPr lang="en-US" dirty="0" smtClean="0"/>
              <a:t>What problem are your solving? [</a:t>
            </a:r>
            <a:r>
              <a:rPr lang="en-US" dirty="0" smtClean="0">
                <a:solidFill>
                  <a:srgbClr val="0854A0"/>
                </a:solidFill>
              </a:rPr>
              <a:t>guess</a:t>
            </a:r>
            <a:r>
              <a:rPr lang="en-US" dirty="0" smtClean="0"/>
              <a:t>]</a:t>
            </a:r>
          </a:p>
          <a:p>
            <a:pPr lvl="1"/>
            <a:r>
              <a:rPr lang="en-US" dirty="0" smtClean="0"/>
              <a:t>Who has the problem? [</a:t>
            </a:r>
            <a:r>
              <a:rPr lang="en-US" dirty="0" smtClean="0">
                <a:solidFill>
                  <a:srgbClr val="0854A0"/>
                </a:solidFill>
              </a:rPr>
              <a:t>guess</a:t>
            </a:r>
            <a:r>
              <a:rPr lang="en-US" dirty="0" smtClean="0"/>
              <a:t>]</a:t>
            </a:r>
          </a:p>
          <a:p>
            <a:pPr lvl="1"/>
            <a:r>
              <a:rPr lang="en-US" dirty="0" smtClean="0"/>
              <a:t>How are people solving the problem today? [</a:t>
            </a:r>
            <a:r>
              <a:rPr lang="en-US" dirty="0" smtClean="0">
                <a:solidFill>
                  <a:srgbClr val="0854A0"/>
                </a:solidFill>
              </a:rPr>
              <a:t>guess</a:t>
            </a:r>
            <a:r>
              <a:rPr lang="en-US" dirty="0" smtClean="0"/>
              <a:t>]</a:t>
            </a:r>
          </a:p>
          <a:p>
            <a:pPr lvl="1"/>
            <a:r>
              <a:rPr lang="en-US" dirty="0" smtClean="0"/>
              <a:t>Why will customers prefer your solution? [</a:t>
            </a:r>
            <a:r>
              <a:rPr lang="en-US" dirty="0" smtClean="0">
                <a:solidFill>
                  <a:srgbClr val="0854A0"/>
                </a:solidFill>
              </a:rPr>
              <a:t>guess</a:t>
            </a:r>
            <a:r>
              <a:rPr lang="en-US" dirty="0" smtClean="0"/>
              <a:t>]</a:t>
            </a:r>
          </a:p>
          <a:p>
            <a:r>
              <a:rPr lang="en-US" dirty="0" smtClean="0"/>
              <a:t>A process akin to the scientific method can be used to turn these guesses into facts</a:t>
            </a:r>
            <a:endParaRPr lang="en-US" dirty="0"/>
          </a:p>
        </p:txBody>
      </p:sp>
    </p:spTree>
    <p:extLst>
      <p:ext uri="{BB962C8B-B14F-4D97-AF65-F5344CB8AC3E}">
        <p14:creationId xmlns:p14="http://schemas.microsoft.com/office/powerpoint/2010/main" val="401919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Discovery Process</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Set vision (your idea &amp; its many associated guesses)</a:t>
            </a:r>
          </a:p>
          <a:p>
            <a:pPr marL="514350" indent="-514350">
              <a:buAutoNum type="arabicPeriod"/>
            </a:pPr>
            <a:r>
              <a:rPr lang="en-US" dirty="0" smtClean="0"/>
              <a:t>Translate vision into falsifiable hypotheses</a:t>
            </a:r>
          </a:p>
          <a:p>
            <a:pPr marL="514350" indent="-514350">
              <a:buAutoNum type="arabicPeriod"/>
            </a:pPr>
            <a:r>
              <a:rPr lang="en-US" dirty="0" smtClean="0"/>
              <a:t>Specify tests </a:t>
            </a:r>
          </a:p>
          <a:p>
            <a:pPr marL="514350" indent="-514350">
              <a:buAutoNum type="arabicPeriod"/>
            </a:pPr>
            <a:r>
              <a:rPr lang="en-US" dirty="0" smtClean="0"/>
              <a:t>Prioritize tests</a:t>
            </a:r>
          </a:p>
          <a:p>
            <a:pPr marL="514350" indent="-514350">
              <a:buAutoNum type="arabicPeriod"/>
            </a:pPr>
            <a:r>
              <a:rPr lang="en-US" dirty="0" smtClean="0"/>
              <a:t>Run tests &amp; learn</a:t>
            </a:r>
          </a:p>
          <a:p>
            <a:pPr marL="514350" indent="-514350">
              <a:buAutoNum type="arabicPeriod"/>
            </a:pPr>
            <a:r>
              <a:rPr lang="en-US" dirty="0" smtClean="0"/>
              <a:t>Persevere, pivot, perish?</a:t>
            </a:r>
          </a:p>
          <a:p>
            <a:pPr marL="514350" indent="-514350">
              <a:buAutoNum type="arabicPeriod"/>
            </a:pPr>
            <a:r>
              <a:rPr lang="en-US" dirty="0" smtClean="0">
                <a:solidFill>
                  <a:srgbClr val="FF0000"/>
                </a:solidFill>
              </a:rPr>
              <a:t>Continue searching by repeating steps #1-6 as needed</a:t>
            </a:r>
          </a:p>
        </p:txBody>
      </p:sp>
    </p:spTree>
    <p:extLst>
      <p:ext uri="{BB962C8B-B14F-4D97-AF65-F5344CB8AC3E}">
        <p14:creationId xmlns:p14="http://schemas.microsoft.com/office/powerpoint/2010/main" val="414287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Tips for Customer Discovery</a:t>
            </a:r>
            <a:endParaRPr lang="en-US" dirty="0"/>
          </a:p>
        </p:txBody>
      </p:sp>
      <p:sp>
        <p:nvSpPr>
          <p:cNvPr id="3" name="Content Placeholder 2"/>
          <p:cNvSpPr>
            <a:spLocks noGrp="1"/>
          </p:cNvSpPr>
          <p:nvPr>
            <p:ph idx="1"/>
          </p:nvPr>
        </p:nvSpPr>
        <p:spPr/>
        <p:txBody>
          <a:bodyPr>
            <a:normAutofit/>
          </a:bodyPr>
          <a:lstStyle/>
          <a:p>
            <a:r>
              <a:rPr lang="en-US" dirty="0" smtClean="0"/>
              <a:t>Test riskiest guesses first by turning them into falsifiable hypotheses</a:t>
            </a:r>
          </a:p>
          <a:p>
            <a:r>
              <a:rPr lang="en-US" dirty="0" smtClean="0"/>
              <a:t>In most cases, the riskiest guesses relate to value creation (because if no cares about the problem then they won’t care about the solution)</a:t>
            </a:r>
          </a:p>
          <a:p>
            <a:r>
              <a:rPr lang="en-US" dirty="0" smtClean="0"/>
              <a:t>Customer discovery interviews are the primary method for testing guesses related to value creation</a:t>
            </a:r>
          </a:p>
        </p:txBody>
      </p:sp>
    </p:spTree>
    <p:extLst>
      <p:ext uri="{BB962C8B-B14F-4D97-AF65-F5344CB8AC3E}">
        <p14:creationId xmlns:p14="http://schemas.microsoft.com/office/powerpoint/2010/main" val="348904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Customer Discovery Interviews </a:t>
            </a:r>
            <a:r>
              <a:rPr lang="en-US" u="sng" dirty="0" smtClean="0"/>
              <a:t>ARE</a:t>
            </a:r>
            <a:endParaRPr lang="en-US" dirty="0"/>
          </a:p>
        </p:txBody>
      </p:sp>
      <p:sp>
        <p:nvSpPr>
          <p:cNvPr id="3" name="Content Placeholder 2"/>
          <p:cNvSpPr>
            <a:spLocks noGrp="1"/>
          </p:cNvSpPr>
          <p:nvPr>
            <p:ph idx="1"/>
          </p:nvPr>
        </p:nvSpPr>
        <p:spPr/>
        <p:txBody>
          <a:bodyPr/>
          <a:lstStyle/>
          <a:p>
            <a:r>
              <a:rPr lang="en-US" dirty="0" smtClean="0"/>
              <a:t>Asking people to share their experiences in the problem domain</a:t>
            </a:r>
          </a:p>
          <a:p>
            <a:r>
              <a:rPr lang="en-US" dirty="0" smtClean="0"/>
              <a:t>Actively assessing an initial vision (and value creation hypothesis)</a:t>
            </a:r>
            <a:endParaRPr lang="en-US" dirty="0"/>
          </a:p>
          <a:p>
            <a:r>
              <a:rPr lang="en-US" dirty="0"/>
              <a:t>Engaging in interactive dialog with prospective </a:t>
            </a:r>
            <a:r>
              <a:rPr lang="en-US" dirty="0" smtClean="0"/>
              <a:t>customers</a:t>
            </a:r>
            <a:endParaRPr lang="en-US" dirty="0"/>
          </a:p>
          <a:p>
            <a:r>
              <a:rPr lang="en-US" dirty="0" smtClean="0"/>
              <a:t>Looking for evidence to confirm or deny your guesses</a:t>
            </a:r>
          </a:p>
        </p:txBody>
      </p:sp>
    </p:spTree>
    <p:extLst>
      <p:ext uri="{BB962C8B-B14F-4D97-AF65-F5344CB8AC3E}">
        <p14:creationId xmlns:p14="http://schemas.microsoft.com/office/powerpoint/2010/main" val="13950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Customer Discovery Interviews are </a:t>
            </a:r>
            <a:r>
              <a:rPr lang="en-US" u="sng" dirty="0" smtClean="0"/>
              <a:t>NOT</a:t>
            </a:r>
            <a:r>
              <a:rPr lang="en-US" dirty="0" smtClean="0"/>
              <a:t> </a:t>
            </a:r>
            <a:endParaRPr lang="en-US" dirty="0"/>
          </a:p>
        </p:txBody>
      </p:sp>
      <p:sp>
        <p:nvSpPr>
          <p:cNvPr id="3" name="Content Placeholder 2"/>
          <p:cNvSpPr>
            <a:spLocks noGrp="1"/>
          </p:cNvSpPr>
          <p:nvPr>
            <p:ph idx="1"/>
          </p:nvPr>
        </p:nvSpPr>
        <p:spPr/>
        <p:txBody>
          <a:bodyPr/>
          <a:lstStyle/>
          <a:p>
            <a:r>
              <a:rPr lang="en-US" dirty="0" smtClean="0"/>
              <a:t>Asking people to design your product for you</a:t>
            </a:r>
          </a:p>
          <a:p>
            <a:r>
              <a:rPr lang="en-US" dirty="0" smtClean="0"/>
              <a:t>Abdicating your vision</a:t>
            </a:r>
          </a:p>
          <a:p>
            <a:r>
              <a:rPr lang="en-US" dirty="0"/>
              <a:t>Asking customers to complete survey or participate in focus </a:t>
            </a:r>
            <a:r>
              <a:rPr lang="en-US" dirty="0" smtClean="0"/>
              <a:t>groups</a:t>
            </a:r>
            <a:endParaRPr lang="en-US" dirty="0"/>
          </a:p>
          <a:p>
            <a:r>
              <a:rPr lang="en-US" dirty="0" smtClean="0"/>
              <a:t>Pitching your product to prospective customers</a:t>
            </a:r>
          </a:p>
          <a:p>
            <a:endParaRPr lang="en-US" dirty="0" smtClean="0"/>
          </a:p>
        </p:txBody>
      </p:sp>
    </p:spTree>
    <p:extLst>
      <p:ext uri="{BB962C8B-B14F-4D97-AF65-F5344CB8AC3E}">
        <p14:creationId xmlns:p14="http://schemas.microsoft.com/office/powerpoint/2010/main" val="11534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Turning Guesses into Hypotheses</a:t>
            </a:r>
            <a:endParaRPr lang="en-US" dirty="0"/>
          </a:p>
        </p:txBody>
      </p:sp>
      <p:sp>
        <p:nvSpPr>
          <p:cNvPr id="3" name="Content Placeholder 2"/>
          <p:cNvSpPr>
            <a:spLocks noGrp="1"/>
          </p:cNvSpPr>
          <p:nvPr>
            <p:ph idx="1"/>
          </p:nvPr>
        </p:nvSpPr>
        <p:spPr/>
        <p:txBody>
          <a:bodyPr>
            <a:normAutofit/>
          </a:bodyPr>
          <a:lstStyle/>
          <a:p>
            <a:r>
              <a:rPr lang="en-US" dirty="0" smtClean="0"/>
              <a:t>An important step in looking for clues is to turn your guesses into falsifiable hypotheses – i.e., statements that can be demonstrated as valid or invalid based on evidence</a:t>
            </a:r>
          </a:p>
          <a:p>
            <a:r>
              <a:rPr lang="en-US" dirty="0" smtClean="0"/>
              <a:t>Guess: University students struggle to know what classes they need to take to fulfill their graduation requirements</a:t>
            </a:r>
          </a:p>
          <a:p>
            <a:r>
              <a:rPr lang="en-US" dirty="0" smtClean="0"/>
              <a:t>Falsifiable hypothesis: 60% of University students will rank frustration with knowing what classes they need to take as a “very painful” part of the academic advising process  </a:t>
            </a:r>
            <a:endParaRPr lang="en-US" dirty="0"/>
          </a:p>
          <a:p>
            <a:endParaRPr lang="en-US" dirty="0"/>
          </a:p>
        </p:txBody>
      </p:sp>
    </p:spTree>
    <p:extLst>
      <p:ext uri="{BB962C8B-B14F-4D97-AF65-F5344CB8AC3E}">
        <p14:creationId xmlns:p14="http://schemas.microsoft.com/office/powerpoint/2010/main" val="97413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What are Your Riskiest </a:t>
            </a:r>
            <a:r>
              <a:rPr lang="en-US" sz="3200" dirty="0" smtClean="0"/>
              <a:t>Guesses </a:t>
            </a:r>
            <a:r>
              <a:rPr lang="en-US" sz="3200" dirty="0"/>
              <a:t>and How Will You </a:t>
            </a:r>
            <a:r>
              <a:rPr lang="en-US" sz="3200" dirty="0" smtClean="0"/>
              <a:t>Gather Evidence to De-Risk </a:t>
            </a:r>
            <a:r>
              <a:rPr lang="en-US" sz="3200" dirty="0"/>
              <a:t>Them?</a:t>
            </a:r>
          </a:p>
        </p:txBody>
      </p:sp>
      <p:sp>
        <p:nvSpPr>
          <p:cNvPr id="3" name="Content Placeholder 2"/>
          <p:cNvSpPr>
            <a:spLocks noGrp="1"/>
          </p:cNvSpPr>
          <p:nvPr>
            <p:ph idx="1"/>
          </p:nvPr>
        </p:nvSpPr>
        <p:spPr/>
        <p:txBody>
          <a:bodyPr>
            <a:normAutofit/>
          </a:bodyPr>
          <a:lstStyle/>
          <a:p>
            <a:r>
              <a:rPr lang="en-US" dirty="0" smtClean="0"/>
              <a:t>Take about 10 minutes to discuss what you see as the biggest risks to the validity of your value creation hypothesis.</a:t>
            </a:r>
          </a:p>
          <a:p>
            <a:r>
              <a:rPr lang="en-US" dirty="0" smtClean="0"/>
              <a:t>Then think about how you’d </a:t>
            </a:r>
            <a:r>
              <a:rPr lang="en-US" dirty="0"/>
              <a:t>de-risk your </a:t>
            </a:r>
            <a:r>
              <a:rPr lang="en-US" dirty="0" smtClean="0"/>
              <a:t>guesses</a:t>
            </a:r>
            <a:r>
              <a:rPr lang="en-US" dirty="0"/>
              <a:t>?</a:t>
            </a:r>
          </a:p>
          <a:p>
            <a:pPr lvl="1"/>
            <a:r>
              <a:rPr lang="en-US" dirty="0" smtClean="0"/>
              <a:t>What is a falsifiable hypothesis that you can test to assess the validity of your guess about the problem and who has the problem?</a:t>
            </a:r>
          </a:p>
          <a:p>
            <a:pPr lvl="1"/>
            <a:r>
              <a:rPr lang="en-US" dirty="0" smtClean="0"/>
              <a:t>What </a:t>
            </a:r>
            <a:r>
              <a:rPr lang="en-US" dirty="0"/>
              <a:t>kinds of questions would you ask?</a:t>
            </a:r>
          </a:p>
          <a:p>
            <a:pPr lvl="1"/>
            <a:r>
              <a:rPr lang="en-US" dirty="0" smtClean="0"/>
              <a:t>Who would you ask?</a:t>
            </a:r>
            <a:endParaRPr lang="en-US" dirty="0"/>
          </a:p>
          <a:p>
            <a:endParaRPr lang="en-US" dirty="0"/>
          </a:p>
        </p:txBody>
      </p:sp>
    </p:spTree>
    <p:extLst>
      <p:ext uri="{BB962C8B-B14F-4D97-AF65-F5344CB8AC3E}">
        <p14:creationId xmlns:p14="http://schemas.microsoft.com/office/powerpoint/2010/main" val="706432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5980</TotalTime>
  <Words>2520</Words>
  <Application>Microsoft Office PowerPoint</Application>
  <PresentationFormat>Widescreen</PresentationFormat>
  <Paragraphs>185</Paragraphs>
  <Slides>26</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Customer Discovery</vt:lpstr>
      <vt:lpstr>PowerPoint Presentation</vt:lpstr>
      <vt:lpstr>Customer Discovery</vt:lpstr>
      <vt:lpstr>Customer Discovery Process</vt:lpstr>
      <vt:lpstr>Tips for Customer Discovery</vt:lpstr>
      <vt:lpstr>What Customer Discovery Interviews ARE</vt:lpstr>
      <vt:lpstr>What Customer Discovery Interviews are NOT </vt:lpstr>
      <vt:lpstr>Turning Guesses into Hypotheses</vt:lpstr>
      <vt:lpstr>What are Your Riskiest Guesses and How Will You Gather Evidence to De-Risk Them?</vt:lpstr>
      <vt:lpstr>Customer Interviewing 101:  Problem Interviews</vt:lpstr>
      <vt:lpstr>Develop an Interview Script</vt:lpstr>
      <vt:lpstr>Welcome</vt:lpstr>
      <vt:lpstr>Customer Characteristics Questions</vt:lpstr>
      <vt:lpstr>Tell a Story to Set the Problem Context</vt:lpstr>
      <vt:lpstr>Explore Customers’ Experiences</vt:lpstr>
      <vt:lpstr>Customer-Problem Fit</vt:lpstr>
      <vt:lpstr>Explore the Customer’s Worldview</vt:lpstr>
      <vt:lpstr>Wrapping Up</vt:lpstr>
      <vt:lpstr>Document Results</vt:lpstr>
      <vt:lpstr>A Pitch is Not Included</vt:lpstr>
      <vt:lpstr>A Survey is NOT an Interview!</vt:lpstr>
      <vt:lpstr>General Guidelines for Customer Interviews</vt:lpstr>
      <vt:lpstr>General Guidelines (cont.)</vt:lpstr>
      <vt:lpstr>General Guidelines (cont.)</vt:lpstr>
      <vt:lpstr>Tips for Finding Customers to Interview</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63</cp:revision>
  <dcterms:created xsi:type="dcterms:W3CDTF">2017-06-21T18:21:54Z</dcterms:created>
  <dcterms:modified xsi:type="dcterms:W3CDTF">2019-08-19T15:19:58Z</dcterms:modified>
</cp:coreProperties>
</file>