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1" d="100"/>
          <a:sy n="61"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F1F3C4A-37A5-4621-81F2-04DD80A20EC6}" type="datetimeFigureOut">
              <a:rPr lang="en-US" smtClean="0"/>
              <a:t>8/19/2019</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0F165DF-7DC1-45F9-8D71-98F409DE42A9}" type="slidenum">
              <a:rPr lang="en-US" smtClean="0"/>
              <a:t>‹#›</a:t>
            </a:fld>
            <a:endParaRPr lang="en-US"/>
          </a:p>
        </p:txBody>
      </p:sp>
    </p:spTree>
    <p:extLst>
      <p:ext uri="{BB962C8B-B14F-4D97-AF65-F5344CB8AC3E}">
        <p14:creationId xmlns:p14="http://schemas.microsoft.com/office/powerpoint/2010/main" val="324951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dirty="0" smtClean="0"/>
              <a:t>Many efforts</a:t>
            </a:r>
            <a:r>
              <a:rPr lang="en-US" baseline="0" dirty="0" smtClean="0"/>
              <a:t> to create, deliver and capture value from new ideas suffer from one or more of these common problem solving shortcomings.</a:t>
            </a:r>
            <a:endParaRPr lang="en-US" dirty="0"/>
          </a:p>
        </p:txBody>
      </p:sp>
      <p:sp>
        <p:nvSpPr>
          <p:cNvPr id="4" name="Slide Number Placeholder 3"/>
          <p:cNvSpPr>
            <a:spLocks noGrp="1"/>
          </p:cNvSpPr>
          <p:nvPr>
            <p:ph type="sldNum" sz="quarter" idx="10"/>
          </p:nvPr>
        </p:nvSpPr>
        <p:spPr/>
        <p:txBody>
          <a:bodyPr/>
          <a:lstStyle/>
          <a:p>
            <a:fld id="{4F86DDC0-F6F9-496C-8BCC-C6DFDE046BA5}" type="slidenum">
              <a:rPr lang="en-US" smtClean="0"/>
              <a:t>2</a:t>
            </a:fld>
            <a:endParaRPr lang="en-US"/>
          </a:p>
        </p:txBody>
      </p:sp>
    </p:spTree>
    <p:extLst>
      <p:ext uri="{BB962C8B-B14F-4D97-AF65-F5344CB8AC3E}">
        <p14:creationId xmlns:p14="http://schemas.microsoft.com/office/powerpoint/2010/main" val="2969247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tips</a:t>
            </a:r>
            <a:r>
              <a:rPr lang="en-US" baseline="0" dirty="0" smtClean="0"/>
              <a:t> for divergent thinking. All focus on really opening your mind and avoiding judgment.</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12</a:t>
            </a:fld>
            <a:endParaRPr lang="en-US"/>
          </a:p>
        </p:txBody>
      </p:sp>
    </p:spTree>
    <p:extLst>
      <p:ext uri="{BB962C8B-B14F-4D97-AF65-F5344CB8AC3E}">
        <p14:creationId xmlns:p14="http://schemas.microsoft.com/office/powerpoint/2010/main" val="303874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Brainwriting</a:t>
            </a:r>
            <a:r>
              <a:rPr lang="en-US" dirty="0" smtClean="0"/>
              <a:t> – individual brainstorming that is done quietly; group members can</a:t>
            </a:r>
            <a:r>
              <a:rPr lang="en-US" baseline="0" dirty="0" smtClean="0"/>
              <a:t> share their ideas with each other at the end of a </a:t>
            </a:r>
            <a:r>
              <a:rPr lang="en-US" baseline="0" dirty="0" err="1" smtClean="0"/>
              <a:t>brainwriting</a:t>
            </a:r>
            <a:r>
              <a:rPr lang="en-US" baseline="0" dirty="0" smtClean="0"/>
              <a:t> session to benefit from interplay with others</a:t>
            </a:r>
          </a:p>
          <a:p>
            <a:r>
              <a:rPr lang="en-US" baseline="0" dirty="0" smtClean="0"/>
              <a:t>Reverse brainstorming – trying to devise ways to make the problem worse</a:t>
            </a:r>
          </a:p>
          <a:p>
            <a:r>
              <a:rPr lang="en-US" baseline="0" dirty="0" smtClean="0"/>
              <a:t>SCAMPER – How might we improve an existing solution (or modify one of our brainstormed solutions) by: substituting? combining? Adapting?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A85389C-D395-40E6-8518-0AE3BE81102A}" type="slidenum">
              <a:rPr lang="en-US" smtClean="0"/>
              <a:t>13</a:t>
            </a:fld>
            <a:endParaRPr lang="en-US"/>
          </a:p>
        </p:txBody>
      </p:sp>
    </p:spTree>
    <p:extLst>
      <p:ext uri="{BB962C8B-B14F-4D97-AF65-F5344CB8AC3E}">
        <p14:creationId xmlns:p14="http://schemas.microsoft.com/office/powerpoint/2010/main" val="248540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Whereas divergent thinking is all about creating</a:t>
            </a:r>
            <a:r>
              <a:rPr lang="en-US" baseline="0" dirty="0" smtClean="0"/>
              <a:t> possibilities, convergent thinking is about trying to identify the most promising solution(s) for further consideration.</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14</a:t>
            </a:fld>
            <a:endParaRPr lang="en-US"/>
          </a:p>
        </p:txBody>
      </p:sp>
    </p:spTree>
    <p:extLst>
      <p:ext uri="{BB962C8B-B14F-4D97-AF65-F5344CB8AC3E}">
        <p14:creationId xmlns:p14="http://schemas.microsoft.com/office/powerpoint/2010/main" val="3523387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student have developed a rich understanding</a:t>
            </a:r>
            <a:r>
              <a:rPr lang="en-US" baseline="0" dirty="0" smtClean="0"/>
              <a:t> and gone through a divergence and convergence process, they should be well-positioned to consider how to put their ideas into action. The next module of the course will take a deep dive into how to do this.</a:t>
            </a:r>
          </a:p>
          <a:p>
            <a:endParaRPr lang="en-US" baseline="0" dirty="0" smtClean="0"/>
          </a:p>
        </p:txBody>
      </p:sp>
      <p:sp>
        <p:nvSpPr>
          <p:cNvPr id="4" name="Slide Number Placeholder 3"/>
          <p:cNvSpPr>
            <a:spLocks noGrp="1"/>
          </p:cNvSpPr>
          <p:nvPr>
            <p:ph type="sldNum" sz="quarter" idx="10"/>
          </p:nvPr>
        </p:nvSpPr>
        <p:spPr/>
        <p:txBody>
          <a:bodyPr/>
          <a:lstStyle/>
          <a:p>
            <a:fld id="{64BE0735-D35C-493E-95EE-3788DD48E7A3}" type="slidenum">
              <a:rPr lang="en-US" smtClean="0"/>
              <a:t>16</a:t>
            </a:fld>
            <a:endParaRPr lang="en-US"/>
          </a:p>
        </p:txBody>
      </p:sp>
    </p:spTree>
    <p:extLst>
      <p:ext uri="{BB962C8B-B14F-4D97-AF65-F5344CB8AC3E}">
        <p14:creationId xmlns:p14="http://schemas.microsoft.com/office/powerpoint/2010/main" val="3202658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dirty="0" smtClean="0"/>
              <a:t>If you follow the design thinking process by: (1) understanding, (2) imagining and (3) iterating, then you can avoid the most common problem solving shortcomings.</a:t>
            </a:r>
            <a:endParaRPr lang="en-US" dirty="0"/>
          </a:p>
        </p:txBody>
      </p:sp>
      <p:sp>
        <p:nvSpPr>
          <p:cNvPr id="4" name="Slide Number Placeholder 3"/>
          <p:cNvSpPr>
            <a:spLocks noGrp="1"/>
          </p:cNvSpPr>
          <p:nvPr>
            <p:ph type="sldNum" sz="quarter" idx="10"/>
          </p:nvPr>
        </p:nvSpPr>
        <p:spPr/>
        <p:txBody>
          <a:bodyPr/>
          <a:lstStyle/>
          <a:p>
            <a:fld id="{4F86DDC0-F6F9-496C-8BCC-C6DFDE046BA5}" type="slidenum">
              <a:rPr lang="en-US" smtClean="0"/>
              <a:t>17</a:t>
            </a:fld>
            <a:endParaRPr lang="en-US"/>
          </a:p>
        </p:txBody>
      </p:sp>
    </p:spTree>
    <p:extLst>
      <p:ext uri="{BB962C8B-B14F-4D97-AF65-F5344CB8AC3E}">
        <p14:creationId xmlns:p14="http://schemas.microsoft.com/office/powerpoint/2010/main" val="1944080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overcome these</a:t>
            </a:r>
            <a:r>
              <a:rPr lang="en-US" baseline="0" dirty="0" smtClean="0"/>
              <a:t> common shortcoming by </a:t>
            </a:r>
            <a:r>
              <a:rPr lang="en-US" dirty="0" smtClean="0"/>
              <a:t>following a process – the design thinking process – as</a:t>
            </a:r>
            <a:r>
              <a:rPr lang="en-US" baseline="0" dirty="0" smtClean="0"/>
              <a:t> part of an overall evidence-based entrepreneurship process. While there are several variations of the designing thinking process, we are going to focus on one of the most straightforward, which specifies three basic steps: understand, imagine and iterate.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309604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step in the design thinking process is to gain</a:t>
            </a:r>
            <a:r>
              <a:rPr lang="en-US" baseline="0" dirty="0" smtClean="0"/>
              <a:t> a rich and full understanding of the problem we are trying to solve. To do this we need to map what we think we know about the problem, confirm what we actually know and then explore and fill in facets of the problem that are unknown.</a:t>
            </a:r>
          </a:p>
          <a:p>
            <a:endParaRPr lang="en-US" baseline="0" dirty="0" smtClean="0"/>
          </a:p>
          <a:p>
            <a:r>
              <a:rPr lang="en-US" baseline="0" dirty="0" smtClean="0"/>
              <a:t>Some questions you can ask yourself to map what you know about the problem include:</a:t>
            </a:r>
          </a:p>
          <a:p>
            <a:pPr lvl="1"/>
            <a:r>
              <a:rPr lang="en-US" sz="2800" dirty="0" smtClean="0"/>
              <a:t>Who’s does the problem affect, how?</a:t>
            </a:r>
          </a:p>
          <a:p>
            <a:pPr lvl="1"/>
            <a:r>
              <a:rPr lang="en-US" sz="2800" dirty="0" smtClean="0"/>
              <a:t>What are the direct &amp; indirect consequences?</a:t>
            </a:r>
          </a:p>
          <a:p>
            <a:pPr lvl="1"/>
            <a:r>
              <a:rPr lang="en-US" sz="2800" dirty="0" smtClean="0"/>
              <a:t>What are the root causes? Are</a:t>
            </a:r>
            <a:r>
              <a:rPr lang="en-US" sz="2800" baseline="0" dirty="0" smtClean="0"/>
              <a:t> there any moderating or </a:t>
            </a:r>
            <a:r>
              <a:rPr lang="en-US" sz="2800" dirty="0" smtClean="0"/>
              <a:t>contributing factors?</a:t>
            </a:r>
          </a:p>
          <a:p>
            <a:pPr lvl="1"/>
            <a:r>
              <a:rPr lang="en-US" sz="2800" dirty="0" smtClean="0"/>
              <a:t>What has been done before to “solve the problem”?</a:t>
            </a:r>
          </a:p>
          <a:p>
            <a:pPr lvl="1"/>
            <a:r>
              <a:rPr lang="en-US" sz="2800" dirty="0" smtClean="0"/>
              <a:t>What else do we know about the problem?</a:t>
            </a:r>
          </a:p>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882273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we feel like we know everything possible</a:t>
            </a:r>
            <a:r>
              <a:rPr lang="en-US" baseline="0" dirty="0" smtClean="0"/>
              <a:t> about the problem we are trying to solve, it’s time to pressure test our understanding. Specifically, we need to share our understanding with domain experts, prospective customers/beneficiaries and others who can help to illuminate errors in our understanding while also helping us to become aware of our </a:t>
            </a:r>
            <a:r>
              <a:rPr lang="en-US" baseline="0" dirty="0" err="1" smtClean="0"/>
              <a:t>blindspots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6</a:t>
            </a:fld>
            <a:endParaRPr lang="en-US"/>
          </a:p>
        </p:txBody>
      </p:sp>
    </p:spTree>
    <p:extLst>
      <p:ext uri="{BB962C8B-B14F-4D97-AF65-F5344CB8AC3E}">
        <p14:creationId xmlns:p14="http://schemas.microsoft.com/office/powerpoint/2010/main" val="1986309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example of how talking to others can be helpful, you can have the students in your course share their problem with another student/team.</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327258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biggest risks in entrepreneurship is spending too little time falling in love with an important problem</a:t>
            </a:r>
            <a:r>
              <a:rPr lang="en-US" baseline="0" dirty="0" smtClean="0"/>
              <a:t> and really becoming THE expert on the problem before trying to develop a unique solution. Most students want to skip the problem understanding step and move right to generating ideas, but understanding is critical.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8</a:t>
            </a:fld>
            <a:endParaRPr lang="en-US"/>
          </a:p>
        </p:txBody>
      </p:sp>
    </p:spTree>
    <p:extLst>
      <p:ext uri="{BB962C8B-B14F-4D97-AF65-F5344CB8AC3E}">
        <p14:creationId xmlns:p14="http://schemas.microsoft.com/office/powerpoint/2010/main" val="1898492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really understand your problem, then you should be able to share</a:t>
            </a:r>
            <a:r>
              <a:rPr lang="en-US" baseline="0" dirty="0" smtClean="0"/>
              <a:t> it with people in a way that will make them care about it. If you want to see where your students are in terms of the development of a rich understanding of the problem, have them pitch just their problem to the class. </a:t>
            </a:r>
          </a:p>
          <a:p>
            <a:endParaRPr lang="en-US" baseline="0" dirty="0" smtClean="0"/>
          </a:p>
          <a:p>
            <a:r>
              <a:rPr lang="en-US" baseline="0" dirty="0" smtClean="0"/>
              <a:t>One thing you will likely hear in their pitches is solution creep. In other words, you can expect that the allure of ideas/solutions is so strong that students who are asked to “talk about the problem you want to solve” will often skip past the problem to share their solution instead. When this occurs it is important to point out that they are presenting a solution, not explaining the problem that the solution is meant to solve.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9</a:t>
            </a:fld>
            <a:endParaRPr lang="en-US"/>
          </a:p>
        </p:txBody>
      </p:sp>
    </p:spTree>
    <p:extLst>
      <p:ext uri="{BB962C8B-B14F-4D97-AF65-F5344CB8AC3E}">
        <p14:creationId xmlns:p14="http://schemas.microsoft.com/office/powerpoint/2010/main" val="1097423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students truly possess a rich understanding of the problem they are trying</a:t>
            </a:r>
            <a:r>
              <a:rPr lang="en-US" baseline="0" dirty="0" smtClean="0"/>
              <a:t> to solve, it is time to move to the imagine phase of the design thinking process. During this phase, the goal is divergence – imagining as many different, creative solutions as possible without worrying about their feasibility or practical constraints. Those enter into the process later, when we try to converge around the most promising solution to test and iterate.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10</a:t>
            </a:fld>
            <a:endParaRPr lang="en-US"/>
          </a:p>
        </p:txBody>
      </p:sp>
    </p:spTree>
    <p:extLst>
      <p:ext uri="{BB962C8B-B14F-4D97-AF65-F5344CB8AC3E}">
        <p14:creationId xmlns:p14="http://schemas.microsoft.com/office/powerpoint/2010/main" val="4227691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the goal of divergent thinking is to come up with the broadest, most creative</a:t>
            </a:r>
            <a:r>
              <a:rPr lang="en-US" baseline="0" dirty="0" smtClean="0"/>
              <a:t> set of possible solutions. By so doing, we can overcome the limitations of any preconceptions or hidden assumptions to ultimately develop the most compelling, value creating solutions possible.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11</a:t>
            </a:fld>
            <a:endParaRPr lang="en-US"/>
          </a:p>
        </p:txBody>
      </p:sp>
    </p:spTree>
    <p:extLst>
      <p:ext uri="{BB962C8B-B14F-4D97-AF65-F5344CB8AC3E}">
        <p14:creationId xmlns:p14="http://schemas.microsoft.com/office/powerpoint/2010/main" val="30983938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06824" y="2493777"/>
            <a:ext cx="10623176" cy="1835200"/>
          </a:xfrm>
        </p:spPr>
        <p:txBody>
          <a:bodyPr>
            <a:noAutofit/>
          </a:bodyPr>
          <a:lstStyle/>
          <a:p>
            <a:r>
              <a:rPr lang="en-US" sz="6600" dirty="0" smtClean="0"/>
              <a:t>Creativity &amp; Design Thinking</a:t>
            </a:r>
            <a:endParaRPr lang="en-US" sz="6600" dirty="0"/>
          </a:p>
        </p:txBody>
      </p:sp>
    </p:spTree>
    <p:extLst>
      <p:ext uri="{BB962C8B-B14F-4D97-AF65-F5344CB8AC3E}">
        <p14:creationId xmlns:p14="http://schemas.microsoft.com/office/powerpoint/2010/main" val="2842858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Imagining Solutions</a:t>
            </a:r>
            <a:endParaRPr lang="en-US" dirty="0"/>
          </a:p>
        </p:txBody>
      </p:sp>
      <p:sp>
        <p:nvSpPr>
          <p:cNvPr id="3" name="Content Placeholder 2"/>
          <p:cNvSpPr>
            <a:spLocks noGrp="1"/>
          </p:cNvSpPr>
          <p:nvPr>
            <p:ph idx="1"/>
          </p:nvPr>
        </p:nvSpPr>
        <p:spPr/>
        <p:txBody>
          <a:bodyPr>
            <a:normAutofit/>
          </a:bodyPr>
          <a:lstStyle/>
          <a:p>
            <a:r>
              <a:rPr lang="en-US" dirty="0" smtClean="0"/>
              <a:t>Once the problem is defined, use divergent thinking to imagine possible solutions</a:t>
            </a:r>
          </a:p>
          <a:p>
            <a:pPr lvl="1"/>
            <a:r>
              <a:rPr lang="en-US" sz="2800" dirty="0" smtClean="0"/>
              <a:t>Brainstorming</a:t>
            </a:r>
          </a:p>
          <a:p>
            <a:pPr lvl="1"/>
            <a:r>
              <a:rPr lang="en-US" sz="2800" dirty="0" smtClean="0"/>
              <a:t>Reverse brainstorming</a:t>
            </a:r>
          </a:p>
          <a:p>
            <a:pPr lvl="1"/>
            <a:r>
              <a:rPr lang="en-US" sz="2800" dirty="0" smtClean="0"/>
              <a:t>Brain writing</a:t>
            </a:r>
          </a:p>
          <a:p>
            <a:pPr lvl="1"/>
            <a:r>
              <a:rPr lang="en-US" sz="2800" dirty="0" smtClean="0"/>
              <a:t>Scamper</a:t>
            </a:r>
          </a:p>
          <a:p>
            <a:pPr lvl="1"/>
            <a:r>
              <a:rPr lang="en-US" sz="2800" dirty="0" smtClean="0"/>
              <a:t>Many others…</a:t>
            </a:r>
            <a:endParaRPr lang="en-US" sz="2800" dirty="0"/>
          </a:p>
        </p:txBody>
      </p:sp>
    </p:spTree>
    <p:extLst>
      <p:ext uri="{BB962C8B-B14F-4D97-AF65-F5344CB8AC3E}">
        <p14:creationId xmlns:p14="http://schemas.microsoft.com/office/powerpoint/2010/main" val="1772464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Divergent Thinking!</a:t>
            </a:r>
            <a:endParaRPr lang="en-US" b="1" dirty="0"/>
          </a:p>
        </p:txBody>
      </p:sp>
      <p:pic>
        <p:nvPicPr>
          <p:cNvPr id="1026" name="Picture 2" descr="C:\Users\tmiddleb\AppData\Local\Microsoft\Windows\Temporary Internet Files\Content.IE5\F3JJRTES\Diverge2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2717" y="1624315"/>
            <a:ext cx="4125901" cy="401234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477605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4" presetClass="entr" presetSubtype="1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animEffect transition="in" filter="randombar(horizontal)">
                                      <p:cBhvr>
                                        <p:cTn id="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for Divergence</a:t>
            </a:r>
            <a:endParaRPr lang="en-US" dirty="0"/>
          </a:p>
        </p:txBody>
      </p:sp>
      <p:sp>
        <p:nvSpPr>
          <p:cNvPr id="3" name="Content Placeholder 2"/>
          <p:cNvSpPr>
            <a:spLocks noGrp="1"/>
          </p:cNvSpPr>
          <p:nvPr>
            <p:ph idx="1"/>
          </p:nvPr>
        </p:nvSpPr>
        <p:spPr/>
        <p:txBody>
          <a:bodyPr>
            <a:normAutofit/>
          </a:bodyPr>
          <a:lstStyle/>
          <a:p>
            <a:r>
              <a:rPr lang="en-US" dirty="0" smtClean="0"/>
              <a:t>Start with a “how might we” question about your problem</a:t>
            </a:r>
          </a:p>
          <a:p>
            <a:r>
              <a:rPr lang="en-US" dirty="0" smtClean="0"/>
              <a:t>Defer judgment</a:t>
            </a:r>
          </a:p>
          <a:p>
            <a:r>
              <a:rPr lang="en-US" dirty="0" smtClean="0"/>
              <a:t>Go for quantity</a:t>
            </a:r>
          </a:p>
          <a:p>
            <a:r>
              <a:rPr lang="en-US" dirty="0" smtClean="0"/>
              <a:t>Support the strange</a:t>
            </a:r>
          </a:p>
          <a:p>
            <a:r>
              <a:rPr lang="en-US" dirty="0" smtClean="0"/>
              <a:t>Build off other ideas</a:t>
            </a:r>
          </a:p>
          <a:p>
            <a:r>
              <a:rPr lang="en-US" dirty="0" smtClean="0"/>
              <a:t>Stay on topic</a:t>
            </a:r>
            <a:endParaRPr lang="en-US" dirty="0"/>
          </a:p>
        </p:txBody>
      </p:sp>
    </p:spTree>
    <p:extLst>
      <p:ext uri="{BB962C8B-B14F-4D97-AF65-F5344CB8AC3E}">
        <p14:creationId xmlns:p14="http://schemas.microsoft.com/office/powerpoint/2010/main" val="143809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camper"/>
          <p:cNvPicPr>
            <a:picLocks noChangeAspect="1" noChangeArrowheads="1"/>
          </p:cNvPicPr>
          <p:nvPr/>
        </p:nvPicPr>
        <p:blipFill rotWithShape="1">
          <a:blip r:embed="rId3">
            <a:extLst>
              <a:ext uri="{28A0092B-C50C-407E-A947-70E740481C1C}">
                <a14:useLocalDpi xmlns:a14="http://schemas.microsoft.com/office/drawing/2010/main" val="0"/>
              </a:ext>
            </a:extLst>
          </a:blip>
          <a:srcRect b="6685"/>
          <a:stretch/>
        </p:blipFill>
        <p:spPr bwMode="auto">
          <a:xfrm>
            <a:off x="7279997" y="1711234"/>
            <a:ext cx="4129591" cy="385354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dirty="0" smtClean="0"/>
              <a:t>Activity #4: Imagine Solutions</a:t>
            </a:r>
            <a:endParaRPr lang="en-US" dirty="0"/>
          </a:p>
        </p:txBody>
      </p:sp>
      <p:sp>
        <p:nvSpPr>
          <p:cNvPr id="4" name="Content Placeholder 3"/>
          <p:cNvSpPr>
            <a:spLocks noGrp="1"/>
          </p:cNvSpPr>
          <p:nvPr>
            <p:ph idx="1"/>
          </p:nvPr>
        </p:nvSpPr>
        <p:spPr>
          <a:xfrm>
            <a:off x="1024568" y="1702386"/>
            <a:ext cx="5768118" cy="4084459"/>
          </a:xfrm>
        </p:spPr>
        <p:txBody>
          <a:bodyPr/>
          <a:lstStyle/>
          <a:p>
            <a:pPr marL="0" indent="0">
              <a:buNone/>
            </a:pPr>
            <a:r>
              <a:rPr lang="en-US" dirty="0" smtClean="0"/>
              <a:t>Try using a variety of creativity techniques to imagine possible solutions to your problem, including:</a:t>
            </a:r>
          </a:p>
          <a:p>
            <a:pPr lvl="1"/>
            <a:r>
              <a:rPr lang="en-US" sz="2800" dirty="0"/>
              <a:t>Brainstorming</a:t>
            </a:r>
          </a:p>
          <a:p>
            <a:pPr lvl="1"/>
            <a:r>
              <a:rPr lang="en-US" sz="2800" dirty="0"/>
              <a:t>Brain </a:t>
            </a:r>
            <a:r>
              <a:rPr lang="en-US" sz="2800" dirty="0" smtClean="0"/>
              <a:t>writing</a:t>
            </a:r>
            <a:endParaRPr lang="en-US" sz="2800" dirty="0"/>
          </a:p>
          <a:p>
            <a:pPr lvl="1"/>
            <a:r>
              <a:rPr lang="en-US" sz="2800" dirty="0" smtClean="0"/>
              <a:t>Reverse </a:t>
            </a:r>
            <a:r>
              <a:rPr lang="en-US" sz="2800" dirty="0"/>
              <a:t>brainstorming</a:t>
            </a:r>
          </a:p>
          <a:p>
            <a:pPr marL="0" indent="0">
              <a:buNone/>
            </a:pPr>
            <a:endParaRPr lang="en-US" dirty="0"/>
          </a:p>
        </p:txBody>
      </p:sp>
    </p:spTree>
    <p:extLst>
      <p:ext uri="{BB962C8B-B14F-4D97-AF65-F5344CB8AC3E}">
        <p14:creationId xmlns:p14="http://schemas.microsoft.com/office/powerpoint/2010/main" val="3400958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Convergent Thinking!</a:t>
            </a:r>
            <a:endParaRPr lang="en-US" b="1" dirty="0"/>
          </a:p>
        </p:txBody>
      </p:sp>
      <p:pic>
        <p:nvPicPr>
          <p:cNvPr id="3" name="Picture 2"/>
          <p:cNvPicPr>
            <a:picLocks noChangeAspect="1"/>
          </p:cNvPicPr>
          <p:nvPr/>
        </p:nvPicPr>
        <p:blipFill>
          <a:blip r:embed="rId3"/>
          <a:stretch>
            <a:fillRect/>
          </a:stretch>
        </p:blipFill>
        <p:spPr>
          <a:xfrm>
            <a:off x="3766128" y="1447880"/>
            <a:ext cx="4763918" cy="5024954"/>
          </a:xfrm>
          <a:prstGeom prst="rect">
            <a:avLst/>
          </a:prstGeom>
        </p:spPr>
      </p:pic>
    </p:spTree>
    <p:extLst>
      <p:ext uri="{BB962C8B-B14F-4D97-AF65-F5344CB8AC3E}">
        <p14:creationId xmlns:p14="http://schemas.microsoft.com/office/powerpoint/2010/main" val="39525889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28127"/>
            <a:ext cx="10515600" cy="1325563"/>
          </a:xfrm>
        </p:spPr>
        <p:txBody>
          <a:bodyPr/>
          <a:lstStyle/>
          <a:p>
            <a:r>
              <a:rPr lang="en-US" dirty="0" smtClean="0"/>
              <a:t>Convergence</a:t>
            </a:r>
            <a:endParaRPr lang="en-US" dirty="0"/>
          </a:p>
        </p:txBody>
      </p:sp>
      <p:sp>
        <p:nvSpPr>
          <p:cNvPr id="3" name="Content Placeholder 2"/>
          <p:cNvSpPr>
            <a:spLocks noGrp="1"/>
          </p:cNvSpPr>
          <p:nvPr>
            <p:ph idx="1"/>
          </p:nvPr>
        </p:nvSpPr>
        <p:spPr>
          <a:xfrm>
            <a:off x="1024568" y="1297436"/>
            <a:ext cx="10515600" cy="4351338"/>
          </a:xfrm>
        </p:spPr>
        <p:txBody>
          <a:bodyPr>
            <a:noAutofit/>
          </a:bodyPr>
          <a:lstStyle/>
          <a:p>
            <a:r>
              <a:rPr lang="en-US" dirty="0" smtClean="0"/>
              <a:t>Develop and apply solution criteria</a:t>
            </a:r>
          </a:p>
          <a:p>
            <a:pPr lvl="1"/>
            <a:r>
              <a:rPr lang="en-US" sz="2800" dirty="0" smtClean="0"/>
              <a:t>Cost </a:t>
            </a:r>
          </a:p>
          <a:p>
            <a:pPr lvl="1"/>
            <a:r>
              <a:rPr lang="en-US" sz="2800" dirty="0" smtClean="0"/>
              <a:t>Scope, magnitude of impact</a:t>
            </a:r>
          </a:p>
          <a:p>
            <a:pPr lvl="1"/>
            <a:r>
              <a:rPr lang="en-US" sz="2800" dirty="0" smtClean="0"/>
              <a:t>Speed</a:t>
            </a:r>
          </a:p>
          <a:p>
            <a:pPr lvl="1"/>
            <a:r>
              <a:rPr lang="en-US" sz="2800" dirty="0" smtClean="0"/>
              <a:t>Feasibility</a:t>
            </a:r>
          </a:p>
          <a:p>
            <a:pPr lvl="1"/>
            <a:r>
              <a:rPr lang="en-US" sz="2800" dirty="0" smtClean="0"/>
              <a:t>Availability of partners</a:t>
            </a:r>
          </a:p>
          <a:p>
            <a:pPr lvl="1"/>
            <a:r>
              <a:rPr lang="en-US" sz="2800" dirty="0" smtClean="0"/>
              <a:t>Potential for unintended consequences</a:t>
            </a:r>
          </a:p>
          <a:p>
            <a:pPr lvl="1"/>
            <a:r>
              <a:rPr lang="en-US" sz="2800" dirty="0" smtClean="0"/>
              <a:t>Etc.</a:t>
            </a:r>
          </a:p>
          <a:p>
            <a:r>
              <a:rPr lang="en-US" dirty="0" smtClean="0"/>
              <a:t>Choose what you think is the most promising solution</a:t>
            </a:r>
          </a:p>
          <a:p>
            <a:r>
              <a:rPr lang="en-US" dirty="0" smtClean="0"/>
              <a:t>This solution will then be tested, iterated</a:t>
            </a:r>
            <a:endParaRPr lang="en-US" dirty="0"/>
          </a:p>
        </p:txBody>
      </p:sp>
    </p:spTree>
    <p:extLst>
      <p:ext uri="{BB962C8B-B14F-4D97-AF65-F5344CB8AC3E}">
        <p14:creationId xmlns:p14="http://schemas.microsoft.com/office/powerpoint/2010/main" val="84688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Iterate</a:t>
            </a:r>
            <a:endParaRPr lang="en-US" dirty="0"/>
          </a:p>
        </p:txBody>
      </p:sp>
      <p:sp>
        <p:nvSpPr>
          <p:cNvPr id="3" name="Content Placeholder 2"/>
          <p:cNvSpPr>
            <a:spLocks noGrp="1"/>
          </p:cNvSpPr>
          <p:nvPr>
            <p:ph idx="1"/>
          </p:nvPr>
        </p:nvSpPr>
        <p:spPr>
          <a:xfrm>
            <a:off x="1024568" y="1702387"/>
            <a:ext cx="10927946" cy="4351338"/>
          </a:xfrm>
        </p:spPr>
        <p:txBody>
          <a:bodyPr/>
          <a:lstStyle/>
          <a:p>
            <a:pPr marL="0" indent="0">
              <a:buNone/>
            </a:pPr>
            <a:r>
              <a:rPr lang="en-US" dirty="0" smtClean="0"/>
              <a:t>Once you have:</a:t>
            </a:r>
          </a:p>
          <a:p>
            <a:pPr marL="971550" lvl="1" indent="-514350">
              <a:buFont typeface="+mj-lt"/>
              <a:buAutoNum type="arabicPeriod"/>
            </a:pPr>
            <a:r>
              <a:rPr lang="en-US" dirty="0" smtClean="0"/>
              <a:t>Developed a rich understanding of the problem,</a:t>
            </a:r>
          </a:p>
          <a:p>
            <a:pPr marL="971550" lvl="1" indent="-514350">
              <a:buFont typeface="+mj-lt"/>
              <a:buAutoNum type="arabicPeriod"/>
            </a:pPr>
            <a:r>
              <a:rPr lang="en-US" dirty="0" smtClean="0"/>
              <a:t>Explored the full universe of potential solutions, and</a:t>
            </a:r>
          </a:p>
          <a:p>
            <a:pPr marL="971550" lvl="1" indent="-514350">
              <a:buFont typeface="+mj-lt"/>
              <a:buAutoNum type="arabicPeriod"/>
            </a:pPr>
            <a:r>
              <a:rPr lang="en-US" dirty="0" smtClean="0"/>
              <a:t>Converged on the most promising solution(s), then its time to put your idea into action </a:t>
            </a:r>
            <a:endParaRPr lang="en-US" dirty="0"/>
          </a:p>
          <a:p>
            <a:pPr marL="0" indent="0">
              <a:buNone/>
            </a:pPr>
            <a:r>
              <a:rPr lang="en-US" dirty="0" smtClean="0"/>
              <a:t>Putting your idea into action involves:</a:t>
            </a:r>
          </a:p>
          <a:p>
            <a:pPr lvl="1"/>
            <a:r>
              <a:rPr lang="en-US" dirty="0" smtClean="0"/>
              <a:t>Systematically gathering data to validate/invalidate specific aspects of your idea</a:t>
            </a:r>
          </a:p>
          <a:p>
            <a:pPr lvl="1"/>
            <a:r>
              <a:rPr lang="en-US" dirty="0" smtClean="0"/>
              <a:t>Using data to guide decisions on whether to iterate, pivot or perish</a:t>
            </a:r>
          </a:p>
          <a:p>
            <a:pPr marL="0" indent="0">
              <a:buNone/>
            </a:pPr>
            <a:endParaRPr lang="en-US" dirty="0"/>
          </a:p>
        </p:txBody>
      </p:sp>
    </p:spTree>
    <p:extLst>
      <p:ext uri="{BB962C8B-B14F-4D97-AF65-F5344CB8AC3E}">
        <p14:creationId xmlns:p14="http://schemas.microsoft.com/office/powerpoint/2010/main" val="4073587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109182" y="1208315"/>
          <a:ext cx="6346371" cy="5433060"/>
        </p:xfrm>
        <a:graphic>
          <a:graphicData uri="http://schemas.openxmlformats.org/drawingml/2006/table">
            <a:tbl>
              <a:tblPr firstRow="1" firstCol="1" bandRow="1">
                <a:tableStyleId>{5C22544A-7EE6-4342-B048-85BDC9FD1C3A}</a:tableStyleId>
              </a:tblPr>
              <a:tblGrid>
                <a:gridCol w="6346371">
                  <a:extLst>
                    <a:ext uri="{9D8B030D-6E8A-4147-A177-3AD203B41FA5}">
                      <a16:colId xmlns:a16="http://schemas.microsoft.com/office/drawing/2014/main" val="20000"/>
                    </a:ext>
                  </a:extLst>
                </a:gridCol>
              </a:tblGrid>
              <a:tr h="519249">
                <a:tc>
                  <a:txBody>
                    <a:bodyPr/>
                    <a:lstStyle/>
                    <a:p>
                      <a:pPr marL="0" marR="0">
                        <a:lnSpc>
                          <a:spcPct val="150000"/>
                        </a:lnSpc>
                        <a:spcBef>
                          <a:spcPts val="0"/>
                        </a:spcBef>
                        <a:spcAft>
                          <a:spcPts val="0"/>
                        </a:spcAft>
                      </a:pPr>
                      <a:r>
                        <a:rPr lang="en-US" sz="2300" dirty="0">
                          <a:effectLst/>
                        </a:rPr>
                        <a:t>1. </a:t>
                      </a:r>
                      <a:r>
                        <a:rPr lang="en-US" sz="2300" strike="sngStrike" dirty="0">
                          <a:solidFill>
                            <a:srgbClr val="006DAE"/>
                          </a:solidFill>
                          <a:effectLst/>
                        </a:rPr>
                        <a:t>Don’t</a:t>
                      </a:r>
                      <a:r>
                        <a:rPr lang="en-US" sz="2300" dirty="0">
                          <a:effectLst/>
                        </a:rPr>
                        <a:t> </a:t>
                      </a:r>
                      <a:r>
                        <a:rPr lang="en-US" sz="2300" dirty="0" smtClean="0">
                          <a:effectLst/>
                        </a:rPr>
                        <a:t>HAVE an </a:t>
                      </a:r>
                      <a:r>
                        <a:rPr lang="en-US" sz="2300" dirty="0">
                          <a:effectLst/>
                        </a:rPr>
                        <a:t>identified problem</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1"/>
                  </a:ext>
                </a:extLst>
              </a:tr>
              <a:tr h="519249">
                <a:tc>
                  <a:txBody>
                    <a:bodyPr/>
                    <a:lstStyle/>
                    <a:p>
                      <a:pPr marL="0" marR="0">
                        <a:lnSpc>
                          <a:spcPct val="150000"/>
                        </a:lnSpc>
                        <a:spcBef>
                          <a:spcPts val="0"/>
                        </a:spcBef>
                        <a:spcAft>
                          <a:spcPts val="0"/>
                        </a:spcAft>
                      </a:pPr>
                      <a:r>
                        <a:rPr lang="en-US" sz="2300" dirty="0">
                          <a:effectLst/>
                        </a:rPr>
                        <a:t>2. </a:t>
                      </a:r>
                      <a:r>
                        <a:rPr lang="en-US" sz="2300" strike="sngStrike" dirty="0">
                          <a:solidFill>
                            <a:srgbClr val="006DAE"/>
                          </a:solidFill>
                          <a:effectLst/>
                        </a:rPr>
                        <a:t>Don’t</a:t>
                      </a:r>
                      <a:r>
                        <a:rPr lang="en-US" sz="2300" dirty="0">
                          <a:effectLst/>
                        </a:rPr>
                        <a:t> </a:t>
                      </a:r>
                      <a:r>
                        <a:rPr lang="en-US" sz="2300" dirty="0" smtClean="0">
                          <a:effectLst/>
                        </a:rPr>
                        <a:t>KNOW enough </a:t>
                      </a:r>
                      <a:r>
                        <a:rPr lang="en-US" sz="2300" dirty="0">
                          <a:effectLst/>
                        </a:rPr>
                        <a:t>about the problem</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2"/>
                  </a:ext>
                </a:extLst>
              </a:tr>
              <a:tr h="519249">
                <a:tc>
                  <a:txBody>
                    <a:bodyPr/>
                    <a:lstStyle/>
                    <a:p>
                      <a:pPr marL="0" marR="0">
                        <a:lnSpc>
                          <a:spcPct val="150000"/>
                        </a:lnSpc>
                        <a:spcBef>
                          <a:spcPts val="0"/>
                        </a:spcBef>
                        <a:spcAft>
                          <a:spcPts val="0"/>
                        </a:spcAft>
                      </a:pPr>
                      <a:r>
                        <a:rPr lang="en-US" sz="2300" dirty="0">
                          <a:effectLst/>
                        </a:rPr>
                        <a:t>3. </a:t>
                      </a:r>
                      <a:r>
                        <a:rPr lang="en-US" sz="2300" strike="sngStrike" dirty="0">
                          <a:solidFill>
                            <a:srgbClr val="006DAE"/>
                          </a:solidFill>
                          <a:effectLst/>
                        </a:rPr>
                        <a:t>Don’t</a:t>
                      </a:r>
                      <a:r>
                        <a:rPr lang="en-US" sz="2300" dirty="0">
                          <a:effectLst/>
                        </a:rPr>
                        <a:t> </a:t>
                      </a:r>
                      <a:r>
                        <a:rPr lang="en-US" sz="2300" dirty="0" smtClean="0">
                          <a:effectLst/>
                        </a:rPr>
                        <a:t>KNOW about </a:t>
                      </a:r>
                      <a:r>
                        <a:rPr lang="en-US" sz="2300" dirty="0">
                          <a:effectLst/>
                        </a:rPr>
                        <a:t>the user</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3"/>
                  </a:ext>
                </a:extLst>
              </a:tr>
              <a:tr h="519249">
                <a:tc>
                  <a:txBody>
                    <a:bodyPr/>
                    <a:lstStyle/>
                    <a:p>
                      <a:pPr marL="0" marR="0">
                        <a:lnSpc>
                          <a:spcPct val="150000"/>
                        </a:lnSpc>
                        <a:spcBef>
                          <a:spcPts val="0"/>
                        </a:spcBef>
                        <a:spcAft>
                          <a:spcPts val="0"/>
                        </a:spcAft>
                      </a:pPr>
                      <a:r>
                        <a:rPr lang="en-US" sz="2300" dirty="0">
                          <a:effectLst/>
                        </a:rPr>
                        <a:t>4. </a:t>
                      </a:r>
                      <a:r>
                        <a:rPr lang="en-US" sz="2300" strike="sngStrike" dirty="0">
                          <a:solidFill>
                            <a:srgbClr val="006DAE"/>
                          </a:solidFill>
                          <a:effectLst/>
                        </a:rPr>
                        <a:t>Don’t</a:t>
                      </a:r>
                      <a:r>
                        <a:rPr lang="en-US" sz="2300" dirty="0">
                          <a:effectLst/>
                        </a:rPr>
                        <a:t> </a:t>
                      </a:r>
                      <a:r>
                        <a:rPr lang="en-US" sz="2300" dirty="0" smtClean="0">
                          <a:effectLst/>
                        </a:rPr>
                        <a:t>HAVE a </a:t>
                      </a:r>
                      <a:r>
                        <a:rPr lang="en-US" sz="2300" dirty="0">
                          <a:effectLst/>
                        </a:rPr>
                        <a:t>goal and/or ideal solution</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4"/>
                  </a:ext>
                </a:extLst>
              </a:tr>
              <a:tr h="519249">
                <a:tc>
                  <a:txBody>
                    <a:bodyPr/>
                    <a:lstStyle/>
                    <a:p>
                      <a:pPr marL="0" marR="0">
                        <a:lnSpc>
                          <a:spcPct val="150000"/>
                        </a:lnSpc>
                        <a:spcBef>
                          <a:spcPts val="0"/>
                        </a:spcBef>
                        <a:spcAft>
                          <a:spcPts val="0"/>
                        </a:spcAft>
                      </a:pPr>
                      <a:r>
                        <a:rPr lang="en-US" sz="2300" dirty="0">
                          <a:effectLst/>
                        </a:rPr>
                        <a:t>5. </a:t>
                      </a:r>
                      <a:r>
                        <a:rPr lang="en-US" sz="2300" dirty="0" err="1" smtClean="0">
                          <a:solidFill>
                            <a:srgbClr val="006DAE"/>
                          </a:solidFill>
                          <a:effectLst/>
                        </a:rPr>
                        <a:t>DID</a:t>
                      </a:r>
                      <a:r>
                        <a:rPr lang="en-US" sz="2300" strike="sngStrike" dirty="0" err="1" smtClean="0">
                          <a:solidFill>
                            <a:srgbClr val="006DAE"/>
                          </a:solidFill>
                          <a:effectLst/>
                        </a:rPr>
                        <a:t>n’t</a:t>
                      </a:r>
                      <a:r>
                        <a:rPr lang="en-US" sz="2300" dirty="0" smtClean="0">
                          <a:effectLst/>
                        </a:rPr>
                        <a:t> </a:t>
                      </a:r>
                      <a:r>
                        <a:rPr lang="en-US" sz="2300" dirty="0">
                          <a:effectLst/>
                        </a:rPr>
                        <a:t>generate lots of ideas</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5"/>
                  </a:ext>
                </a:extLst>
              </a:tr>
              <a:tr h="519249">
                <a:tc>
                  <a:txBody>
                    <a:bodyPr/>
                    <a:lstStyle/>
                    <a:p>
                      <a:pPr marL="0" marR="0">
                        <a:lnSpc>
                          <a:spcPct val="150000"/>
                        </a:lnSpc>
                        <a:spcBef>
                          <a:spcPts val="0"/>
                        </a:spcBef>
                        <a:spcAft>
                          <a:spcPts val="0"/>
                        </a:spcAft>
                      </a:pPr>
                      <a:r>
                        <a:rPr lang="en-US" sz="2300" dirty="0">
                          <a:effectLst/>
                        </a:rPr>
                        <a:t>6. </a:t>
                      </a:r>
                      <a:r>
                        <a:rPr lang="en-US" sz="2300" dirty="0" err="1" smtClean="0">
                          <a:solidFill>
                            <a:srgbClr val="006DAE"/>
                          </a:solidFill>
                          <a:effectLst/>
                        </a:rPr>
                        <a:t>DID</a:t>
                      </a:r>
                      <a:r>
                        <a:rPr lang="en-US" sz="2300" strike="sngStrike" dirty="0" err="1" smtClean="0">
                          <a:solidFill>
                            <a:srgbClr val="006DAE"/>
                          </a:solidFill>
                          <a:effectLst/>
                        </a:rPr>
                        <a:t>n’t</a:t>
                      </a:r>
                      <a:r>
                        <a:rPr lang="en-US" sz="2300" dirty="0" smtClean="0">
                          <a:solidFill>
                            <a:srgbClr val="006DAE"/>
                          </a:solidFill>
                          <a:effectLst/>
                        </a:rPr>
                        <a:t> </a:t>
                      </a:r>
                      <a:r>
                        <a:rPr lang="en-US" sz="2300" dirty="0">
                          <a:effectLst/>
                        </a:rPr>
                        <a:t>consider human element</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6"/>
                  </a:ext>
                </a:extLst>
              </a:tr>
              <a:tr h="519249">
                <a:tc>
                  <a:txBody>
                    <a:bodyPr/>
                    <a:lstStyle/>
                    <a:p>
                      <a:pPr marL="0" marR="0">
                        <a:lnSpc>
                          <a:spcPct val="150000"/>
                        </a:lnSpc>
                        <a:spcBef>
                          <a:spcPts val="0"/>
                        </a:spcBef>
                        <a:spcAft>
                          <a:spcPts val="0"/>
                        </a:spcAft>
                      </a:pPr>
                      <a:r>
                        <a:rPr lang="en-US" sz="2300" dirty="0">
                          <a:effectLst/>
                        </a:rPr>
                        <a:t>7. </a:t>
                      </a:r>
                      <a:r>
                        <a:rPr lang="en-US" sz="2300" dirty="0" err="1" smtClean="0">
                          <a:solidFill>
                            <a:srgbClr val="006DAE"/>
                          </a:solidFill>
                          <a:effectLst/>
                        </a:rPr>
                        <a:t>DID</a:t>
                      </a:r>
                      <a:r>
                        <a:rPr lang="en-US" sz="2300" strike="sngStrike" dirty="0" err="1" smtClean="0">
                          <a:solidFill>
                            <a:srgbClr val="006DAE"/>
                          </a:solidFill>
                          <a:effectLst/>
                        </a:rPr>
                        <a:t>n’t</a:t>
                      </a:r>
                      <a:r>
                        <a:rPr lang="en-US" sz="2300" dirty="0" smtClean="0">
                          <a:effectLst/>
                        </a:rPr>
                        <a:t> </a:t>
                      </a:r>
                      <a:r>
                        <a:rPr lang="en-US" sz="2300" dirty="0">
                          <a:effectLst/>
                        </a:rPr>
                        <a:t>see other perspectives</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7"/>
                  </a:ext>
                </a:extLst>
              </a:tr>
              <a:tr h="519249">
                <a:tc>
                  <a:txBody>
                    <a:bodyPr/>
                    <a:lstStyle/>
                    <a:p>
                      <a:pPr marL="0" marR="0">
                        <a:lnSpc>
                          <a:spcPct val="150000"/>
                        </a:lnSpc>
                        <a:spcBef>
                          <a:spcPts val="0"/>
                        </a:spcBef>
                        <a:spcAft>
                          <a:spcPts val="0"/>
                        </a:spcAft>
                      </a:pPr>
                      <a:r>
                        <a:rPr lang="en-US" sz="2300" dirty="0">
                          <a:effectLst/>
                        </a:rPr>
                        <a:t>8. </a:t>
                      </a:r>
                      <a:r>
                        <a:rPr lang="en-US" sz="2300" dirty="0" err="1" smtClean="0">
                          <a:solidFill>
                            <a:srgbClr val="006DAE"/>
                          </a:solidFill>
                          <a:effectLst/>
                        </a:rPr>
                        <a:t>DID</a:t>
                      </a:r>
                      <a:r>
                        <a:rPr lang="en-US" sz="2300" strike="sngStrike" dirty="0" err="1" smtClean="0">
                          <a:solidFill>
                            <a:srgbClr val="006DAE"/>
                          </a:solidFill>
                          <a:effectLst/>
                        </a:rPr>
                        <a:t>n’t</a:t>
                      </a:r>
                      <a:r>
                        <a:rPr lang="en-US" sz="2300" dirty="0" smtClean="0">
                          <a:effectLst/>
                        </a:rPr>
                        <a:t> </a:t>
                      </a:r>
                      <a:r>
                        <a:rPr lang="en-US" sz="2300" dirty="0">
                          <a:effectLst/>
                        </a:rPr>
                        <a:t>work with others</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8"/>
                  </a:ext>
                </a:extLst>
              </a:tr>
              <a:tr h="519249">
                <a:tc>
                  <a:txBody>
                    <a:bodyPr/>
                    <a:lstStyle/>
                    <a:p>
                      <a:pPr marL="0" marR="0">
                        <a:lnSpc>
                          <a:spcPct val="150000"/>
                        </a:lnSpc>
                        <a:spcBef>
                          <a:spcPts val="0"/>
                        </a:spcBef>
                        <a:spcAft>
                          <a:spcPts val="0"/>
                        </a:spcAft>
                      </a:pPr>
                      <a:r>
                        <a:rPr lang="en-US" sz="2300" dirty="0">
                          <a:effectLst/>
                        </a:rPr>
                        <a:t>9. </a:t>
                      </a:r>
                      <a:r>
                        <a:rPr lang="en-US" sz="2300" dirty="0" err="1" smtClean="0">
                          <a:effectLst/>
                        </a:rPr>
                        <a:t>DID</a:t>
                      </a:r>
                      <a:r>
                        <a:rPr lang="en-US" sz="2300" strike="sngStrike" dirty="0" err="1" smtClean="0">
                          <a:solidFill>
                            <a:srgbClr val="006DAE"/>
                          </a:solidFill>
                          <a:effectLst/>
                        </a:rPr>
                        <a:t>n’t</a:t>
                      </a:r>
                      <a:r>
                        <a:rPr lang="en-US" sz="2300" dirty="0" smtClean="0">
                          <a:effectLst/>
                        </a:rPr>
                        <a:t> </a:t>
                      </a:r>
                      <a:r>
                        <a:rPr lang="en-US" sz="2300" dirty="0">
                          <a:effectLst/>
                        </a:rPr>
                        <a:t>try/pilot/prototype solution</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09"/>
                  </a:ext>
                </a:extLst>
              </a:tr>
              <a:tr h="519249">
                <a:tc>
                  <a:txBody>
                    <a:bodyPr/>
                    <a:lstStyle/>
                    <a:p>
                      <a:pPr marL="0" marR="0">
                        <a:lnSpc>
                          <a:spcPct val="100000"/>
                        </a:lnSpc>
                        <a:spcBef>
                          <a:spcPts val="0"/>
                        </a:spcBef>
                        <a:spcAft>
                          <a:spcPts val="0"/>
                        </a:spcAft>
                      </a:pPr>
                      <a:r>
                        <a:rPr lang="en-US" sz="2300" dirty="0">
                          <a:effectLst/>
                        </a:rPr>
                        <a:t>10. </a:t>
                      </a:r>
                      <a:r>
                        <a:rPr lang="en-US" sz="2300" dirty="0" err="1" smtClean="0">
                          <a:effectLst/>
                        </a:rPr>
                        <a:t>DID</a:t>
                      </a:r>
                      <a:r>
                        <a:rPr lang="en-US" sz="2300" strike="sngStrike" dirty="0" err="1" smtClean="0">
                          <a:solidFill>
                            <a:srgbClr val="006DAE"/>
                          </a:solidFill>
                          <a:effectLst/>
                        </a:rPr>
                        <a:t>n’t</a:t>
                      </a:r>
                      <a:r>
                        <a:rPr lang="en-US" sz="2300" dirty="0" smtClean="0">
                          <a:effectLst/>
                        </a:rPr>
                        <a:t> </a:t>
                      </a:r>
                      <a:r>
                        <a:rPr lang="en-US" sz="2300" dirty="0">
                          <a:effectLst/>
                        </a:rPr>
                        <a:t>iterate – </a:t>
                      </a:r>
                      <a:r>
                        <a:rPr lang="en-US" sz="2300" dirty="0">
                          <a:solidFill>
                            <a:srgbClr val="006DAE"/>
                          </a:solidFill>
                          <a:effectLst/>
                        </a:rPr>
                        <a:t>“thought I was done</a:t>
                      </a:r>
                      <a:r>
                        <a:rPr lang="en-US" sz="2300" dirty="0" smtClean="0">
                          <a:solidFill>
                            <a:srgbClr val="006DAE"/>
                          </a:solidFill>
                          <a:effectLst/>
                        </a:rPr>
                        <a:t>!” </a:t>
                      </a:r>
                      <a:r>
                        <a:rPr lang="en-US" sz="2300" dirty="0" smtClean="0">
                          <a:solidFill>
                            <a:schemeClr val="lt1"/>
                          </a:solidFill>
                          <a:effectLst/>
                        </a:rPr>
                        <a:t>gathered</a:t>
                      </a:r>
                      <a:r>
                        <a:rPr lang="en-US" sz="2300" baseline="0" dirty="0" smtClean="0">
                          <a:solidFill>
                            <a:schemeClr val="lt1"/>
                          </a:solidFill>
                          <a:effectLst/>
                        </a:rPr>
                        <a:t> evidence to </a:t>
                      </a:r>
                      <a:r>
                        <a:rPr lang="en-US" sz="2300" baseline="0" dirty="0" smtClean="0">
                          <a:effectLst/>
                        </a:rPr>
                        <a:t>make it better.</a:t>
                      </a:r>
                      <a:endParaRPr lang="en-US" sz="2300" dirty="0">
                        <a:effectLst/>
                        <a:latin typeface="Cambria"/>
                        <a:ea typeface="Cambria"/>
                        <a:cs typeface="Times New Roman"/>
                      </a:endParaRPr>
                    </a:p>
                  </a:txBody>
                  <a:tcPr marL="64906" marR="64906" marT="0" marB="0"/>
                </a:tc>
                <a:extLst>
                  <a:ext uri="{0D108BD9-81ED-4DB2-BD59-A6C34878D82A}">
                    <a16:rowId xmlns:a16="http://schemas.microsoft.com/office/drawing/2014/main" val="10010"/>
                  </a:ext>
                </a:extLst>
              </a:tr>
            </a:tbl>
          </a:graphicData>
        </a:graphic>
      </p:graphicFrame>
      <p:sp>
        <p:nvSpPr>
          <p:cNvPr id="3" name="Title 2"/>
          <p:cNvSpPr>
            <a:spLocks noGrp="1"/>
          </p:cNvSpPr>
          <p:nvPr>
            <p:ph type="title"/>
          </p:nvPr>
        </p:nvSpPr>
        <p:spPr>
          <a:xfrm>
            <a:off x="1024568" y="108388"/>
            <a:ext cx="10515600" cy="1325563"/>
          </a:xfrm>
        </p:spPr>
        <p:txBody>
          <a:bodyPr/>
          <a:lstStyle/>
          <a:p>
            <a:r>
              <a:rPr lang="en-US" dirty="0" smtClean="0"/>
              <a:t>Benefits of Using Design Thinking</a:t>
            </a:r>
            <a:endParaRPr lang="en-US" dirty="0"/>
          </a:p>
        </p:txBody>
      </p:sp>
    </p:spTree>
    <p:extLst>
      <p:ext uri="{BB962C8B-B14F-4D97-AF65-F5344CB8AC3E}">
        <p14:creationId xmlns:p14="http://schemas.microsoft.com/office/powerpoint/2010/main" val="2545512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100196" y="1165820"/>
          <a:ext cx="6364343" cy="5311090"/>
        </p:xfrm>
        <a:graphic>
          <a:graphicData uri="http://schemas.openxmlformats.org/drawingml/2006/table">
            <a:tbl>
              <a:tblPr firstRow="1" firstCol="1" bandRow="1">
                <a:tableStyleId>{5C22544A-7EE6-4342-B048-85BDC9FD1C3A}</a:tableStyleId>
              </a:tblPr>
              <a:tblGrid>
                <a:gridCol w="6364343">
                  <a:extLst>
                    <a:ext uri="{9D8B030D-6E8A-4147-A177-3AD203B41FA5}">
                      <a16:colId xmlns:a16="http://schemas.microsoft.com/office/drawing/2014/main" val="20000"/>
                    </a:ext>
                  </a:extLst>
                </a:gridCol>
              </a:tblGrid>
              <a:tr h="531109">
                <a:tc>
                  <a:txBody>
                    <a:bodyPr/>
                    <a:lstStyle/>
                    <a:p>
                      <a:pPr marL="0" marR="0">
                        <a:lnSpc>
                          <a:spcPct val="150000"/>
                        </a:lnSpc>
                        <a:spcBef>
                          <a:spcPts val="0"/>
                        </a:spcBef>
                        <a:spcAft>
                          <a:spcPts val="0"/>
                        </a:spcAft>
                      </a:pPr>
                      <a:r>
                        <a:rPr lang="en-US" sz="2300" dirty="0">
                          <a:effectLst/>
                        </a:rPr>
                        <a:t>1. Don’t have an identified problem</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1"/>
                  </a:ext>
                </a:extLst>
              </a:tr>
              <a:tr h="531109">
                <a:tc>
                  <a:txBody>
                    <a:bodyPr/>
                    <a:lstStyle/>
                    <a:p>
                      <a:pPr marL="0" marR="0">
                        <a:lnSpc>
                          <a:spcPct val="150000"/>
                        </a:lnSpc>
                        <a:spcBef>
                          <a:spcPts val="0"/>
                        </a:spcBef>
                        <a:spcAft>
                          <a:spcPts val="0"/>
                        </a:spcAft>
                      </a:pPr>
                      <a:r>
                        <a:rPr lang="en-US" sz="2300" dirty="0">
                          <a:effectLst/>
                        </a:rPr>
                        <a:t>2. Don’t know enough about the problem</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2"/>
                  </a:ext>
                </a:extLst>
              </a:tr>
              <a:tr h="531109">
                <a:tc>
                  <a:txBody>
                    <a:bodyPr/>
                    <a:lstStyle/>
                    <a:p>
                      <a:pPr marL="0" marR="0">
                        <a:lnSpc>
                          <a:spcPct val="150000"/>
                        </a:lnSpc>
                        <a:spcBef>
                          <a:spcPts val="0"/>
                        </a:spcBef>
                        <a:spcAft>
                          <a:spcPts val="0"/>
                        </a:spcAft>
                      </a:pPr>
                      <a:r>
                        <a:rPr lang="en-US" sz="2300" dirty="0">
                          <a:effectLst/>
                        </a:rPr>
                        <a:t>3. Don’t know about the </a:t>
                      </a:r>
                      <a:r>
                        <a:rPr lang="en-US" sz="2300" dirty="0" smtClean="0">
                          <a:effectLst/>
                        </a:rPr>
                        <a:t>user/beneficiary</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3"/>
                  </a:ext>
                </a:extLst>
              </a:tr>
              <a:tr h="531109">
                <a:tc>
                  <a:txBody>
                    <a:bodyPr/>
                    <a:lstStyle/>
                    <a:p>
                      <a:pPr marL="0" marR="0">
                        <a:lnSpc>
                          <a:spcPct val="150000"/>
                        </a:lnSpc>
                        <a:spcBef>
                          <a:spcPts val="0"/>
                        </a:spcBef>
                        <a:spcAft>
                          <a:spcPts val="0"/>
                        </a:spcAft>
                      </a:pPr>
                      <a:r>
                        <a:rPr lang="en-US" sz="2300" dirty="0">
                          <a:effectLst/>
                        </a:rPr>
                        <a:t>4. Don’t have a goal and/or ideal solution</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4"/>
                  </a:ext>
                </a:extLst>
              </a:tr>
              <a:tr h="531109">
                <a:tc>
                  <a:txBody>
                    <a:bodyPr/>
                    <a:lstStyle/>
                    <a:p>
                      <a:pPr marL="0" marR="0">
                        <a:lnSpc>
                          <a:spcPct val="150000"/>
                        </a:lnSpc>
                        <a:spcBef>
                          <a:spcPts val="0"/>
                        </a:spcBef>
                        <a:spcAft>
                          <a:spcPts val="0"/>
                        </a:spcAft>
                      </a:pPr>
                      <a:r>
                        <a:rPr lang="en-US" sz="2300" dirty="0">
                          <a:effectLst/>
                        </a:rPr>
                        <a:t>5. Didn’t generate lots of ideas</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5"/>
                  </a:ext>
                </a:extLst>
              </a:tr>
              <a:tr h="531109">
                <a:tc>
                  <a:txBody>
                    <a:bodyPr/>
                    <a:lstStyle/>
                    <a:p>
                      <a:pPr marL="0" marR="0">
                        <a:lnSpc>
                          <a:spcPct val="150000"/>
                        </a:lnSpc>
                        <a:spcBef>
                          <a:spcPts val="0"/>
                        </a:spcBef>
                        <a:spcAft>
                          <a:spcPts val="0"/>
                        </a:spcAft>
                      </a:pPr>
                      <a:r>
                        <a:rPr lang="en-US" sz="2300" dirty="0">
                          <a:effectLst/>
                        </a:rPr>
                        <a:t>6. Didn’t consider human element</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6"/>
                  </a:ext>
                </a:extLst>
              </a:tr>
              <a:tr h="531109">
                <a:tc>
                  <a:txBody>
                    <a:bodyPr/>
                    <a:lstStyle/>
                    <a:p>
                      <a:pPr marL="0" marR="0">
                        <a:lnSpc>
                          <a:spcPct val="150000"/>
                        </a:lnSpc>
                        <a:spcBef>
                          <a:spcPts val="0"/>
                        </a:spcBef>
                        <a:spcAft>
                          <a:spcPts val="0"/>
                        </a:spcAft>
                      </a:pPr>
                      <a:r>
                        <a:rPr lang="en-US" sz="2300" dirty="0">
                          <a:effectLst/>
                        </a:rPr>
                        <a:t>7. Didn’t see other perspectives</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7"/>
                  </a:ext>
                </a:extLst>
              </a:tr>
              <a:tr h="531109">
                <a:tc>
                  <a:txBody>
                    <a:bodyPr/>
                    <a:lstStyle/>
                    <a:p>
                      <a:pPr marL="0" marR="0">
                        <a:lnSpc>
                          <a:spcPct val="150000"/>
                        </a:lnSpc>
                        <a:spcBef>
                          <a:spcPts val="0"/>
                        </a:spcBef>
                        <a:spcAft>
                          <a:spcPts val="0"/>
                        </a:spcAft>
                      </a:pPr>
                      <a:r>
                        <a:rPr lang="en-US" sz="2300" dirty="0">
                          <a:effectLst/>
                        </a:rPr>
                        <a:t>8. Didn’t work with others</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8"/>
                  </a:ext>
                </a:extLst>
              </a:tr>
              <a:tr h="531109">
                <a:tc>
                  <a:txBody>
                    <a:bodyPr/>
                    <a:lstStyle/>
                    <a:p>
                      <a:pPr marL="0" marR="0">
                        <a:lnSpc>
                          <a:spcPct val="150000"/>
                        </a:lnSpc>
                        <a:spcBef>
                          <a:spcPts val="0"/>
                        </a:spcBef>
                        <a:spcAft>
                          <a:spcPts val="0"/>
                        </a:spcAft>
                      </a:pPr>
                      <a:r>
                        <a:rPr lang="en-US" sz="2300" dirty="0">
                          <a:effectLst/>
                        </a:rPr>
                        <a:t>9. Didn’t try/pilot/prototype solution</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09"/>
                  </a:ext>
                </a:extLst>
              </a:tr>
              <a:tr h="531109">
                <a:tc>
                  <a:txBody>
                    <a:bodyPr/>
                    <a:lstStyle/>
                    <a:p>
                      <a:pPr marL="0" marR="0">
                        <a:lnSpc>
                          <a:spcPct val="150000"/>
                        </a:lnSpc>
                        <a:spcBef>
                          <a:spcPts val="0"/>
                        </a:spcBef>
                        <a:spcAft>
                          <a:spcPts val="0"/>
                        </a:spcAft>
                      </a:pPr>
                      <a:r>
                        <a:rPr lang="en-US" sz="2300" dirty="0">
                          <a:effectLst/>
                        </a:rPr>
                        <a:t>10. Didn’t iterate – “thought I was done!”</a:t>
                      </a:r>
                      <a:endParaRPr lang="en-US" sz="2300" dirty="0">
                        <a:effectLst/>
                        <a:latin typeface="Cambria"/>
                        <a:ea typeface="Cambria"/>
                        <a:cs typeface="Times New Roman"/>
                      </a:endParaRPr>
                    </a:p>
                  </a:txBody>
                  <a:tcPr marL="65090" marR="65090" marT="0" marB="0"/>
                </a:tc>
                <a:extLst>
                  <a:ext uri="{0D108BD9-81ED-4DB2-BD59-A6C34878D82A}">
                    <a16:rowId xmlns:a16="http://schemas.microsoft.com/office/drawing/2014/main" val="10010"/>
                  </a:ext>
                </a:extLst>
              </a:tr>
            </a:tbl>
          </a:graphicData>
        </a:graphic>
      </p:graphicFrame>
      <p:sp>
        <p:nvSpPr>
          <p:cNvPr id="3" name="Title 2"/>
          <p:cNvSpPr>
            <a:spLocks noGrp="1"/>
          </p:cNvSpPr>
          <p:nvPr>
            <p:ph type="title"/>
          </p:nvPr>
        </p:nvSpPr>
        <p:spPr>
          <a:xfrm>
            <a:off x="1024567" y="0"/>
            <a:ext cx="10515600" cy="1325563"/>
          </a:xfrm>
        </p:spPr>
        <p:txBody>
          <a:bodyPr/>
          <a:lstStyle/>
          <a:p>
            <a:r>
              <a:rPr lang="en-US" dirty="0"/>
              <a:t>Common </a:t>
            </a:r>
            <a:r>
              <a:rPr lang="en-US" dirty="0" smtClean="0"/>
              <a:t>Problem Solving Shortcomings</a:t>
            </a:r>
            <a:endParaRPr lang="en-US" dirty="0"/>
          </a:p>
        </p:txBody>
      </p:sp>
    </p:spTree>
    <p:extLst>
      <p:ext uri="{BB962C8B-B14F-4D97-AF65-F5344CB8AC3E}">
        <p14:creationId xmlns:p14="http://schemas.microsoft.com/office/powerpoint/2010/main" val="651093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735028" cy="1320800"/>
          </a:xfrm>
        </p:spPr>
        <p:txBody>
          <a:bodyPr/>
          <a:lstStyle/>
          <a:p>
            <a:r>
              <a:rPr lang="en-US" dirty="0" smtClean="0"/>
              <a:t>Design Thinking Process</a:t>
            </a:r>
            <a:endParaRPr lang="en-US" dirty="0"/>
          </a:p>
        </p:txBody>
      </p:sp>
      <p:sp>
        <p:nvSpPr>
          <p:cNvPr id="3" name="Content Placeholder 2"/>
          <p:cNvSpPr>
            <a:spLocks noGrp="1"/>
          </p:cNvSpPr>
          <p:nvPr>
            <p:ph idx="1"/>
          </p:nvPr>
        </p:nvSpPr>
        <p:spPr/>
        <p:txBody>
          <a:bodyPr>
            <a:normAutofit/>
          </a:bodyPr>
          <a:lstStyle/>
          <a:p>
            <a:r>
              <a:rPr lang="en-US" dirty="0" smtClean="0"/>
              <a:t>Understand</a:t>
            </a:r>
          </a:p>
          <a:p>
            <a:r>
              <a:rPr lang="en-US" dirty="0" smtClean="0"/>
              <a:t>Imagine</a:t>
            </a:r>
          </a:p>
          <a:p>
            <a:r>
              <a:rPr lang="en-US" dirty="0" smtClean="0"/>
              <a:t>Iterate</a:t>
            </a:r>
            <a:endParaRPr lang="en-US" dirty="0"/>
          </a:p>
        </p:txBody>
      </p:sp>
    </p:spTree>
    <p:extLst>
      <p:ext uri="{BB962C8B-B14F-4D97-AF65-F5344CB8AC3E}">
        <p14:creationId xmlns:p14="http://schemas.microsoft.com/office/powerpoint/2010/main" val="1583990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a:t>
            </a:r>
            <a:endParaRPr lang="en-US" dirty="0"/>
          </a:p>
        </p:txBody>
      </p:sp>
      <p:sp>
        <p:nvSpPr>
          <p:cNvPr id="3" name="Content Placeholder 2"/>
          <p:cNvSpPr>
            <a:spLocks noGrp="1"/>
          </p:cNvSpPr>
          <p:nvPr>
            <p:ph idx="1"/>
          </p:nvPr>
        </p:nvSpPr>
        <p:spPr/>
        <p:txBody>
          <a:bodyPr>
            <a:normAutofit/>
          </a:bodyPr>
          <a:lstStyle/>
          <a:p>
            <a:r>
              <a:rPr lang="en-US" dirty="0" smtClean="0"/>
              <a:t>“A well-defined problem is a problem half-solved”</a:t>
            </a:r>
          </a:p>
          <a:p>
            <a:r>
              <a:rPr lang="en-US" dirty="0" smtClean="0"/>
              <a:t>Start by mapping what we think we know about the problem</a:t>
            </a:r>
          </a:p>
          <a:p>
            <a:pPr lvl="1"/>
            <a:r>
              <a:rPr lang="en-US" sz="2800" dirty="0"/>
              <a:t>Who’s </a:t>
            </a:r>
            <a:r>
              <a:rPr lang="en-US" sz="2800" dirty="0" smtClean="0"/>
              <a:t>does the problem affect, </a:t>
            </a:r>
            <a:r>
              <a:rPr lang="en-US" sz="2800" dirty="0"/>
              <a:t>how?</a:t>
            </a:r>
          </a:p>
          <a:p>
            <a:pPr lvl="1"/>
            <a:r>
              <a:rPr lang="en-US" sz="2800" dirty="0" smtClean="0"/>
              <a:t>What are the direct &amp; indirect consequences?</a:t>
            </a:r>
            <a:endParaRPr lang="en-US" sz="2800" dirty="0"/>
          </a:p>
          <a:p>
            <a:pPr lvl="1"/>
            <a:r>
              <a:rPr lang="en-US" sz="2800" dirty="0" smtClean="0"/>
              <a:t>What are the root causes? </a:t>
            </a:r>
          </a:p>
          <a:p>
            <a:pPr lvl="1"/>
            <a:r>
              <a:rPr lang="en-US" sz="2800" dirty="0" smtClean="0"/>
              <a:t>What has been done before to “solve the problem”?</a:t>
            </a:r>
          </a:p>
          <a:p>
            <a:pPr lvl="1"/>
            <a:r>
              <a:rPr lang="en-US" sz="2800" dirty="0" smtClean="0"/>
              <a:t>What else do we know about the problem?</a:t>
            </a:r>
          </a:p>
        </p:txBody>
      </p:sp>
    </p:spTree>
    <p:extLst>
      <p:ext uri="{BB962C8B-B14F-4D97-AF65-F5344CB8AC3E}">
        <p14:creationId xmlns:p14="http://schemas.microsoft.com/office/powerpoint/2010/main" val="101166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 Problem Mapping</a:t>
            </a:r>
            <a:endParaRPr lang="en-US" dirty="0"/>
          </a:p>
        </p:txBody>
      </p:sp>
      <p:sp>
        <p:nvSpPr>
          <p:cNvPr id="3" name="Content Placeholder 2"/>
          <p:cNvSpPr>
            <a:spLocks noGrp="1"/>
          </p:cNvSpPr>
          <p:nvPr>
            <p:ph idx="1"/>
          </p:nvPr>
        </p:nvSpPr>
        <p:spPr/>
        <p:txBody>
          <a:bodyPr>
            <a:normAutofit fontScale="92500"/>
          </a:bodyPr>
          <a:lstStyle/>
          <a:p>
            <a:r>
              <a:rPr lang="en-US" dirty="0"/>
              <a:t>Take </a:t>
            </a:r>
            <a:r>
              <a:rPr lang="en-US" dirty="0" smtClean="0"/>
              <a:t>10-15 </a:t>
            </a:r>
            <a:r>
              <a:rPr lang="en-US" dirty="0"/>
              <a:t>minutes to map </a:t>
            </a:r>
            <a:r>
              <a:rPr lang="en-US" dirty="0" smtClean="0"/>
              <a:t>everything </a:t>
            </a:r>
            <a:r>
              <a:rPr lang="en-US" dirty="0"/>
              <a:t>you know about your problem</a:t>
            </a:r>
          </a:p>
          <a:p>
            <a:r>
              <a:rPr lang="en-US" dirty="0" smtClean="0"/>
              <a:t>Start with a statement that defines what the problem is and who has the problem</a:t>
            </a:r>
          </a:p>
          <a:p>
            <a:r>
              <a:rPr lang="en-US" dirty="0" smtClean="0"/>
              <a:t>Then, explore:</a:t>
            </a:r>
          </a:p>
          <a:p>
            <a:pPr lvl="1"/>
            <a:r>
              <a:rPr lang="en-US" sz="2800" dirty="0" smtClean="0"/>
              <a:t>What </a:t>
            </a:r>
            <a:r>
              <a:rPr lang="en-US" sz="2800" dirty="0"/>
              <a:t>are the direct </a:t>
            </a:r>
            <a:r>
              <a:rPr lang="en-US" sz="2800" dirty="0" smtClean="0"/>
              <a:t>and indirect consequences</a:t>
            </a:r>
            <a:r>
              <a:rPr lang="en-US" sz="2800" dirty="0"/>
              <a:t>?</a:t>
            </a:r>
          </a:p>
          <a:p>
            <a:pPr lvl="1"/>
            <a:r>
              <a:rPr lang="en-US" sz="2800" dirty="0" smtClean="0"/>
              <a:t>What causes the problem? Are there any factors that make it worse?</a:t>
            </a:r>
            <a:endParaRPr lang="en-US" sz="2800" dirty="0"/>
          </a:p>
          <a:p>
            <a:pPr lvl="1"/>
            <a:r>
              <a:rPr lang="en-US" sz="2800" dirty="0" smtClean="0"/>
              <a:t>What has been done before to solve the problem?</a:t>
            </a:r>
          </a:p>
          <a:p>
            <a:pPr lvl="1"/>
            <a:r>
              <a:rPr lang="en-US" sz="2800" dirty="0" smtClean="0"/>
              <a:t>What </a:t>
            </a:r>
            <a:r>
              <a:rPr lang="en-US" sz="2800" dirty="0"/>
              <a:t>else </a:t>
            </a:r>
            <a:r>
              <a:rPr lang="en-US" sz="2800" dirty="0" smtClean="0"/>
              <a:t>do </a:t>
            </a:r>
            <a:r>
              <a:rPr lang="en-US" sz="2800" dirty="0"/>
              <a:t>we know about </a:t>
            </a:r>
            <a:r>
              <a:rPr lang="en-US" sz="2800" dirty="0" smtClean="0"/>
              <a:t>the problem</a:t>
            </a:r>
            <a:r>
              <a:rPr lang="en-US" sz="2800" dirty="0"/>
              <a:t>? </a:t>
            </a:r>
            <a:endParaRPr lang="en-US" sz="2800" dirty="0" smtClean="0"/>
          </a:p>
          <a:p>
            <a:pPr lvl="1"/>
            <a:r>
              <a:rPr lang="en-US" sz="2800" dirty="0" smtClean="0"/>
              <a:t>Who </a:t>
            </a:r>
            <a:r>
              <a:rPr lang="en-US" sz="2800" dirty="0"/>
              <a:t>can we talk to </a:t>
            </a:r>
            <a:r>
              <a:rPr lang="en-US" sz="2800" dirty="0" smtClean="0"/>
              <a:t>and how can we learn more about </a:t>
            </a:r>
            <a:r>
              <a:rPr lang="en-US" sz="2800" dirty="0"/>
              <a:t>the problem?</a:t>
            </a:r>
          </a:p>
          <a:p>
            <a:pPr lvl="1"/>
            <a:endParaRPr lang="en-US" dirty="0"/>
          </a:p>
          <a:p>
            <a:endParaRPr lang="en-US" dirty="0"/>
          </a:p>
        </p:txBody>
      </p:sp>
    </p:spTree>
    <p:extLst>
      <p:ext uri="{BB962C8B-B14F-4D97-AF65-F5344CB8AC3E}">
        <p14:creationId xmlns:p14="http://schemas.microsoft.com/office/powerpoint/2010/main" val="295953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Next?</a:t>
            </a:r>
            <a:endParaRPr lang="en-US" dirty="0"/>
          </a:p>
        </p:txBody>
      </p:sp>
      <p:sp>
        <p:nvSpPr>
          <p:cNvPr id="3" name="Content Placeholder 2"/>
          <p:cNvSpPr>
            <a:spLocks noGrp="1"/>
          </p:cNvSpPr>
          <p:nvPr>
            <p:ph idx="1"/>
          </p:nvPr>
        </p:nvSpPr>
        <p:spPr/>
        <p:txBody>
          <a:bodyPr>
            <a:normAutofit/>
          </a:bodyPr>
          <a:lstStyle/>
          <a:p>
            <a:r>
              <a:rPr lang="en-US" dirty="0" smtClean="0"/>
              <a:t>Do you feel like you know enough about the problem to develop the best possible solution?</a:t>
            </a:r>
          </a:p>
          <a:p>
            <a:r>
              <a:rPr lang="en-US" dirty="0" smtClean="0"/>
              <a:t>How can we pressure test our understanding and figure out what we don’t know?</a:t>
            </a:r>
            <a:endParaRPr lang="en-US" dirty="0"/>
          </a:p>
        </p:txBody>
      </p:sp>
    </p:spTree>
    <p:extLst>
      <p:ext uri="{BB962C8B-B14F-4D97-AF65-F5344CB8AC3E}">
        <p14:creationId xmlns:p14="http://schemas.microsoft.com/office/powerpoint/2010/main" val="326033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 Gaining Input</a:t>
            </a:r>
            <a:endParaRPr lang="en-US" dirty="0"/>
          </a:p>
        </p:txBody>
      </p:sp>
      <p:sp>
        <p:nvSpPr>
          <p:cNvPr id="3" name="Content Placeholder 2"/>
          <p:cNvSpPr>
            <a:spLocks noGrp="1"/>
          </p:cNvSpPr>
          <p:nvPr>
            <p:ph idx="1"/>
          </p:nvPr>
        </p:nvSpPr>
        <p:spPr/>
        <p:txBody>
          <a:bodyPr>
            <a:normAutofit/>
          </a:bodyPr>
          <a:lstStyle/>
          <a:p>
            <a:r>
              <a:rPr lang="en-US" dirty="0" smtClean="0"/>
              <a:t>Take 10-15 minutes to share your problem with another team</a:t>
            </a:r>
          </a:p>
          <a:p>
            <a:r>
              <a:rPr lang="en-US" dirty="0" smtClean="0"/>
              <a:t>Start with your problem definition to set the context, then ask:</a:t>
            </a:r>
          </a:p>
          <a:p>
            <a:pPr lvl="1"/>
            <a:r>
              <a:rPr lang="en-US" sz="2800" dirty="0" smtClean="0"/>
              <a:t>What are your initial thoughts about [the problem]?</a:t>
            </a:r>
          </a:p>
          <a:p>
            <a:pPr lvl="1"/>
            <a:r>
              <a:rPr lang="en-US" sz="2800" dirty="0" smtClean="0"/>
              <a:t>Tell me about your </a:t>
            </a:r>
            <a:r>
              <a:rPr lang="en-US" sz="2800" dirty="0"/>
              <a:t>experiences </a:t>
            </a:r>
            <a:r>
              <a:rPr lang="en-US" sz="2800" dirty="0" smtClean="0"/>
              <a:t>with [the problem]?</a:t>
            </a:r>
            <a:endParaRPr lang="en-US" sz="2800" dirty="0"/>
          </a:p>
          <a:p>
            <a:pPr lvl="1"/>
            <a:r>
              <a:rPr lang="en-US" sz="2800" dirty="0" smtClean="0"/>
              <a:t>What do you see as causing [the problem]?</a:t>
            </a:r>
          </a:p>
          <a:p>
            <a:pPr lvl="1"/>
            <a:r>
              <a:rPr lang="en-US" sz="2800" dirty="0" smtClean="0"/>
              <a:t>Does [the problem] matter? Why?</a:t>
            </a:r>
          </a:p>
          <a:p>
            <a:pPr lvl="1"/>
            <a:r>
              <a:rPr lang="en-US" sz="2800" dirty="0" smtClean="0"/>
              <a:t>Who is impacted by [the problem], how?</a:t>
            </a:r>
          </a:p>
          <a:p>
            <a:r>
              <a:rPr lang="en-US" dirty="0" smtClean="0"/>
              <a:t>Follow up on interesting responses to probe for deeper understanding (tell me more about that…)</a:t>
            </a:r>
          </a:p>
        </p:txBody>
      </p:sp>
    </p:spTree>
    <p:extLst>
      <p:ext uri="{BB962C8B-B14F-4D97-AF65-F5344CB8AC3E}">
        <p14:creationId xmlns:p14="http://schemas.microsoft.com/office/powerpoint/2010/main" val="21926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Understanding</a:t>
            </a:r>
            <a:endParaRPr lang="en-US" dirty="0"/>
          </a:p>
        </p:txBody>
      </p:sp>
      <p:sp>
        <p:nvSpPr>
          <p:cNvPr id="3" name="Content Placeholder 2"/>
          <p:cNvSpPr>
            <a:spLocks noGrp="1"/>
          </p:cNvSpPr>
          <p:nvPr>
            <p:ph idx="1"/>
          </p:nvPr>
        </p:nvSpPr>
        <p:spPr/>
        <p:txBody>
          <a:bodyPr/>
          <a:lstStyle/>
          <a:p>
            <a:r>
              <a:rPr lang="en-US" dirty="0" smtClean="0"/>
              <a:t>How did speaking to someone else enrich your understanding of the problem?</a:t>
            </a:r>
          </a:p>
          <a:p>
            <a:r>
              <a:rPr lang="en-US" dirty="0" smtClean="0"/>
              <a:t>In general, we want to test </a:t>
            </a:r>
            <a:r>
              <a:rPr lang="en-US" dirty="0"/>
              <a:t>and </a:t>
            </a:r>
            <a:r>
              <a:rPr lang="en-US" dirty="0" smtClean="0"/>
              <a:t>develop </a:t>
            </a:r>
            <a:r>
              <a:rPr lang="en-US" dirty="0"/>
              <a:t>our understanding through interaction and observation with beneficiaries, customers, domain </a:t>
            </a:r>
            <a:r>
              <a:rPr lang="en-US" dirty="0" smtClean="0"/>
              <a:t>experts</a:t>
            </a:r>
            <a:endParaRPr lang="en-US" dirty="0"/>
          </a:p>
          <a:p>
            <a:r>
              <a:rPr lang="en-US" dirty="0"/>
              <a:t>End when </a:t>
            </a:r>
            <a:r>
              <a:rPr lang="en-US" dirty="0" smtClean="0"/>
              <a:t>you stop </a:t>
            </a:r>
            <a:r>
              <a:rPr lang="en-US" dirty="0"/>
              <a:t>gaining new insights on the </a:t>
            </a:r>
            <a:r>
              <a:rPr lang="en-US" dirty="0" smtClean="0"/>
              <a:t>problem</a:t>
            </a:r>
            <a:endParaRPr lang="en-US" dirty="0"/>
          </a:p>
          <a:p>
            <a:endParaRPr lang="en-US" dirty="0"/>
          </a:p>
        </p:txBody>
      </p:sp>
    </p:spTree>
    <p:extLst>
      <p:ext uri="{BB962C8B-B14F-4D97-AF65-F5344CB8AC3E}">
        <p14:creationId xmlns:p14="http://schemas.microsoft.com/office/powerpoint/2010/main" val="406766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#3: Problem Pitches</a:t>
            </a:r>
            <a:endParaRPr lang="en-US" dirty="0"/>
          </a:p>
        </p:txBody>
      </p:sp>
      <p:sp>
        <p:nvSpPr>
          <p:cNvPr id="3" name="Content Placeholder 2"/>
          <p:cNvSpPr>
            <a:spLocks noGrp="1"/>
          </p:cNvSpPr>
          <p:nvPr>
            <p:ph idx="1"/>
          </p:nvPr>
        </p:nvSpPr>
        <p:spPr/>
        <p:txBody>
          <a:bodyPr>
            <a:normAutofit/>
          </a:bodyPr>
          <a:lstStyle/>
          <a:p>
            <a:r>
              <a:rPr lang="en-US" dirty="0" smtClean="0"/>
              <a:t>Who feels like they understand enough about their problem to pitch it to the group?</a:t>
            </a:r>
          </a:p>
          <a:p>
            <a:r>
              <a:rPr lang="en-US" dirty="0" smtClean="0"/>
              <a:t>No more than 90 seconds</a:t>
            </a:r>
            <a:endParaRPr lang="en-US" dirty="0"/>
          </a:p>
        </p:txBody>
      </p:sp>
    </p:spTree>
    <p:extLst>
      <p:ext uri="{BB962C8B-B14F-4D97-AF65-F5344CB8AC3E}">
        <p14:creationId xmlns:p14="http://schemas.microsoft.com/office/powerpoint/2010/main" val="2034698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1563</Words>
  <Application>Microsoft Office PowerPoint</Application>
  <PresentationFormat>Widescreen</PresentationFormat>
  <Paragraphs>142</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Cambria</vt:lpstr>
      <vt:lpstr>Times New Roman</vt:lpstr>
      <vt:lpstr>Office Theme</vt:lpstr>
      <vt:lpstr>Creativity &amp; Design Thinking</vt:lpstr>
      <vt:lpstr>Common Problem Solving Shortcomings</vt:lpstr>
      <vt:lpstr>Design Thinking Process</vt:lpstr>
      <vt:lpstr>Understand</vt:lpstr>
      <vt:lpstr>Activity #1: Problem Mapping</vt:lpstr>
      <vt:lpstr>What Next?</vt:lpstr>
      <vt:lpstr>Activity #2: Gaining Input</vt:lpstr>
      <vt:lpstr>Problem Understanding</vt:lpstr>
      <vt:lpstr>Activity #3: Problem Pitches</vt:lpstr>
      <vt:lpstr>Imagining Solutions</vt:lpstr>
      <vt:lpstr>Divergent Thinking!</vt:lpstr>
      <vt:lpstr>Keys for Divergence</vt:lpstr>
      <vt:lpstr>Activity #4: Imagine Solutions</vt:lpstr>
      <vt:lpstr>Convergent Thinking!</vt:lpstr>
      <vt:lpstr>Convergence</vt:lpstr>
      <vt:lpstr>Iterate</vt:lpstr>
      <vt:lpstr>Benefits of Using Design Thinking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20</cp:revision>
  <cp:lastPrinted>2019-08-19T15:12:03Z</cp:lastPrinted>
  <dcterms:created xsi:type="dcterms:W3CDTF">2017-06-21T18:21:54Z</dcterms:created>
  <dcterms:modified xsi:type="dcterms:W3CDTF">2019-08-19T15:13:29Z</dcterms:modified>
</cp:coreProperties>
</file>