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94" r:id="rId2"/>
    <p:sldId id="305" r:id="rId3"/>
    <p:sldId id="307" r:id="rId4"/>
    <p:sldId id="306" r:id="rId5"/>
    <p:sldId id="308" r:id="rId6"/>
    <p:sldId id="309" r:id="rId7"/>
    <p:sldId id="310" r:id="rId8"/>
    <p:sldId id="311" r:id="rId9"/>
    <p:sldId id="312" r:id="rId10"/>
    <p:sldId id="313" r:id="rId11"/>
    <p:sldId id="314" r:id="rId12"/>
    <p:sldId id="315"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45AA4"/>
    <a:srgbClr val="D2436C"/>
    <a:srgbClr val="006DAE"/>
    <a:srgbClr val="ADCD41"/>
    <a:srgbClr val="FEDF1A"/>
    <a:srgbClr val="FFC317"/>
    <a:srgbClr val="0854A0"/>
    <a:srgbClr val="5A8E22"/>
    <a:srgbClr val="002663"/>
    <a:srgbClr val="FFD2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0" autoAdjust="0"/>
    <p:restoredTop sz="78129" autoAdjust="0"/>
  </p:normalViewPr>
  <p:slideViewPr>
    <p:cSldViewPr snapToGrid="0">
      <p:cViewPr varScale="1">
        <p:scale>
          <a:sx n="56" d="100"/>
          <a:sy n="56" d="100"/>
        </p:scale>
        <p:origin x="27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045704-C7CF-4B6C-AB22-5F771861E848}" type="datetimeFigureOut">
              <a:rPr lang="en-US" smtClean="0"/>
              <a:t>8/19/2019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4BE0735-D35C-493E-95EE-3788DD48E7A3}" type="slidenum">
              <a:rPr lang="en-US" smtClean="0"/>
              <a:t>‹#›</a:t>
            </a:fld>
            <a:endParaRPr lang="en-US"/>
          </a:p>
        </p:txBody>
      </p:sp>
    </p:spTree>
    <p:extLst>
      <p:ext uri="{BB962C8B-B14F-4D97-AF65-F5344CB8AC3E}">
        <p14:creationId xmlns:p14="http://schemas.microsoft.com/office/powerpoint/2010/main" val="33437993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you will recall, entrepreneurship can be defined as pursuing</a:t>
            </a:r>
            <a:r>
              <a:rPr lang="en-US" baseline="0" dirty="0" smtClean="0"/>
              <a:t> the creation, delivery and capture of value from new ideas, so the topic of creating value is central to the practice of entrepreneurship. </a:t>
            </a:r>
            <a:endParaRPr lang="en-US" dirty="0"/>
          </a:p>
        </p:txBody>
      </p:sp>
      <p:sp>
        <p:nvSpPr>
          <p:cNvPr id="4" name="Slide Number Placeholder 3"/>
          <p:cNvSpPr>
            <a:spLocks noGrp="1"/>
          </p:cNvSpPr>
          <p:nvPr>
            <p:ph type="sldNum" sz="quarter" idx="10"/>
          </p:nvPr>
        </p:nvSpPr>
        <p:spPr/>
        <p:txBody>
          <a:bodyPr/>
          <a:lstStyle/>
          <a:p>
            <a:fld id="{64BE0735-D35C-493E-95EE-3788DD48E7A3}" type="slidenum">
              <a:rPr lang="en-US" smtClean="0"/>
              <a:t>1</a:t>
            </a:fld>
            <a:endParaRPr lang="en-US"/>
          </a:p>
        </p:txBody>
      </p:sp>
    </p:spTree>
    <p:extLst>
      <p:ext uri="{BB962C8B-B14F-4D97-AF65-F5344CB8AC3E}">
        <p14:creationId xmlns:p14="http://schemas.microsoft.com/office/powerpoint/2010/main" val="28833816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what does it mean to “create</a:t>
            </a:r>
            <a:r>
              <a:rPr lang="en-US" baseline="0" dirty="0" smtClean="0"/>
              <a:t> value”. Essentially what it means is engaging in activities that transform inputs into outputs that provide benefits to customers.</a:t>
            </a:r>
          </a:p>
          <a:p>
            <a:endParaRPr lang="en-US" baseline="0" dirty="0" smtClean="0"/>
          </a:p>
          <a:p>
            <a:r>
              <a:rPr lang="en-US" baseline="0" dirty="0" smtClean="0"/>
              <a:t>New ventures and new products are often launched into crowded and noisy markets. Therefore, entrepreneurs can expect to need to offer unique and superior products to break through the clutter, attract customer attention and motivate purchases of their new products.</a:t>
            </a:r>
            <a:endParaRPr lang="en-US" dirty="0"/>
          </a:p>
        </p:txBody>
      </p:sp>
      <p:sp>
        <p:nvSpPr>
          <p:cNvPr id="4" name="Slide Number Placeholder 3"/>
          <p:cNvSpPr>
            <a:spLocks noGrp="1"/>
          </p:cNvSpPr>
          <p:nvPr>
            <p:ph type="sldNum" sz="quarter" idx="10"/>
          </p:nvPr>
        </p:nvSpPr>
        <p:spPr/>
        <p:txBody>
          <a:bodyPr/>
          <a:lstStyle/>
          <a:p>
            <a:fld id="{64BE0735-D35C-493E-95EE-3788DD48E7A3}" type="slidenum">
              <a:rPr lang="en-US" smtClean="0"/>
              <a:t>2</a:t>
            </a:fld>
            <a:endParaRPr lang="en-US"/>
          </a:p>
        </p:txBody>
      </p:sp>
    </p:spTree>
    <p:extLst>
      <p:ext uri="{BB962C8B-B14F-4D97-AF65-F5344CB8AC3E}">
        <p14:creationId xmlns:p14="http://schemas.microsoft.com/office/powerpoint/2010/main" val="7394370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Offering</a:t>
            </a:r>
            <a:r>
              <a:rPr lang="en-US" baseline="0" dirty="0" smtClean="0"/>
              <a:t> a compelling value proposition is critical for acquiring new customers.</a:t>
            </a:r>
          </a:p>
          <a:p>
            <a:endParaRPr lang="en-US" baseline="0" dirty="0" smtClean="0"/>
          </a:p>
          <a:p>
            <a:r>
              <a:rPr lang="en-US" baseline="0" dirty="0" smtClean="0"/>
              <a:t>Basically, you can think of a value proposition as the constellation of benefits or the value that is promised to the customer if he/she purchases and consumes the product.</a:t>
            </a:r>
          </a:p>
          <a:p>
            <a:endParaRPr lang="en-US" baseline="0" dirty="0" smtClean="0"/>
          </a:p>
          <a:p>
            <a:r>
              <a:rPr lang="en-US" baseline="0" dirty="0" smtClean="0"/>
              <a:t>Alternatively, you can think of a product’s value proposition as the answer to the question of why someone would want to purchase and use a particular product instead of an alternative offering.</a:t>
            </a:r>
          </a:p>
          <a:p>
            <a:endParaRPr lang="en-US" baseline="0" dirty="0" smtClean="0"/>
          </a:p>
          <a:p>
            <a:r>
              <a:rPr lang="en-US" baseline="0" dirty="0" smtClean="0"/>
              <a:t>For example, why would someone choose to hire an Uber instead of a taxi? The Uber is likely to be a lot more convenient and hassle free.</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64BE0735-D35C-493E-95EE-3788DD48E7A3}" type="slidenum">
              <a:rPr lang="en-US" smtClean="0"/>
              <a:t>3</a:t>
            </a:fld>
            <a:endParaRPr lang="en-US"/>
          </a:p>
        </p:txBody>
      </p:sp>
    </p:spTree>
    <p:extLst>
      <p:ext uri="{BB962C8B-B14F-4D97-AF65-F5344CB8AC3E}">
        <p14:creationId xmlns:p14="http://schemas.microsoft.com/office/powerpoint/2010/main" val="7014540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Products</a:t>
            </a:r>
            <a:r>
              <a:rPr lang="en-US" baseline="0" dirty="0" smtClean="0"/>
              <a:t> can offer a lot of different types of benefits (or types of value) to customers.</a:t>
            </a:r>
          </a:p>
          <a:p>
            <a:endParaRPr lang="en-US" baseline="0" dirty="0" smtClean="0"/>
          </a:p>
          <a:p>
            <a:r>
              <a:rPr lang="en-US" baseline="0" dirty="0" smtClean="0"/>
              <a:t>For example, a sports jersey might offer both the functional value of covering body parts and the social value of conveying an affiliation with a particular player or team.</a:t>
            </a:r>
          </a:p>
          <a:p>
            <a:endParaRPr lang="en-US" baseline="0" dirty="0" smtClean="0"/>
          </a:p>
          <a:p>
            <a:r>
              <a:rPr lang="en-US" baseline="0" dirty="0" smtClean="0"/>
              <a:t>The many home meal delivery services like Plated, Hello Fresh and Blue Apron and offer time value and convenience.</a:t>
            </a:r>
          </a:p>
          <a:p>
            <a:endParaRPr lang="en-US" baseline="0" dirty="0" smtClean="0"/>
          </a:p>
          <a:p>
            <a:r>
              <a:rPr lang="en-US" baseline="0" dirty="0" smtClean="0"/>
              <a:t>A good cup of coffee may offer hedonic value (or pleasure) and perhaps also some moral value if the coffee is certified as fair trade.</a:t>
            </a:r>
          </a:p>
          <a:p>
            <a:endParaRPr lang="en-US" baseline="0" dirty="0" smtClean="0"/>
          </a:p>
          <a:p>
            <a:r>
              <a:rPr lang="en-US" baseline="0" dirty="0" smtClean="0"/>
              <a:t>NOTE: You can describe these various types of value and ask your students to provide examples.</a:t>
            </a:r>
            <a:endParaRPr lang="en-US" dirty="0"/>
          </a:p>
        </p:txBody>
      </p:sp>
      <p:sp>
        <p:nvSpPr>
          <p:cNvPr id="4" name="Slide Number Placeholder 3"/>
          <p:cNvSpPr>
            <a:spLocks noGrp="1"/>
          </p:cNvSpPr>
          <p:nvPr>
            <p:ph type="sldNum" sz="quarter" idx="10"/>
          </p:nvPr>
        </p:nvSpPr>
        <p:spPr/>
        <p:txBody>
          <a:bodyPr/>
          <a:lstStyle/>
          <a:p>
            <a:fld id="{64BE0735-D35C-493E-95EE-3788DD48E7A3}" type="slidenum">
              <a:rPr lang="en-US" smtClean="0"/>
              <a:t>4</a:t>
            </a:fld>
            <a:endParaRPr lang="en-US"/>
          </a:p>
        </p:txBody>
      </p:sp>
    </p:spTree>
    <p:extLst>
      <p:ext uri="{BB962C8B-B14F-4D97-AF65-F5344CB8AC3E}">
        <p14:creationId xmlns:p14="http://schemas.microsoft.com/office/powerpoint/2010/main" val="20946936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Creating</a:t>
            </a:r>
            <a:r>
              <a:rPr lang="en-US" baseline="0" dirty="0" smtClean="0"/>
              <a:t> value and a corresponding value proposition to convey a new product’s promised benefits to would be customers is critical for new venture success. </a:t>
            </a:r>
          </a:p>
          <a:p>
            <a:endParaRPr lang="en-US" baseline="0" dirty="0" smtClean="0"/>
          </a:p>
          <a:p>
            <a:pPr marL="0" indent="0">
              <a:buFont typeface="+mj-lt"/>
              <a:buNone/>
            </a:pPr>
            <a:r>
              <a:rPr lang="en-US" baseline="0" dirty="0" smtClean="0"/>
              <a:t>To create a compelling value proposition, founders need to be able to answer four basic questions: </a:t>
            </a:r>
            <a:r>
              <a:rPr lang="en-US" dirty="0" smtClean="0"/>
              <a:t>What problem are you solving?,</a:t>
            </a:r>
            <a:r>
              <a:rPr lang="en-US" baseline="0" dirty="0" smtClean="0"/>
              <a:t> </a:t>
            </a:r>
            <a:r>
              <a:rPr lang="en-US" dirty="0" smtClean="0"/>
              <a:t>Who has the problem?, How are potential customers solving the problem today?, and What unique and highly valued benefits could a novel solution promise and deliver to customers?</a:t>
            </a:r>
          </a:p>
          <a:p>
            <a:pPr marL="0" indent="0">
              <a:buFont typeface="+mj-lt"/>
              <a:buNone/>
            </a:pPr>
            <a:endParaRPr lang="en-US" dirty="0" smtClean="0"/>
          </a:p>
          <a:p>
            <a:pPr marL="0" indent="0">
              <a:buFont typeface="+mj-lt"/>
              <a:buNone/>
            </a:pPr>
            <a:r>
              <a:rPr lang="en-US" dirty="0" smtClean="0"/>
              <a:t>Let’s talk about each of these questions and how to answer them in turn.</a:t>
            </a:r>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64BE0735-D35C-493E-95EE-3788DD48E7A3}" type="slidenum">
              <a:rPr lang="en-US" smtClean="0"/>
              <a:t>5</a:t>
            </a:fld>
            <a:endParaRPr lang="en-US"/>
          </a:p>
        </p:txBody>
      </p:sp>
    </p:spTree>
    <p:extLst>
      <p:ext uri="{BB962C8B-B14F-4D97-AF65-F5344CB8AC3E}">
        <p14:creationId xmlns:p14="http://schemas.microsoft.com/office/powerpoint/2010/main" val="1793903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well-defined problem is a problem half solved” – it is imperative</a:t>
            </a:r>
            <a:r>
              <a:rPr lang="en-US" baseline="0" dirty="0" smtClean="0"/>
              <a:t> to understand what problem customers may want to hire your new product to solve. Without such understanding, founders are unlikely to develop successful new products and ventures.</a:t>
            </a:r>
          </a:p>
          <a:p>
            <a:endParaRPr lang="en-US" baseline="0" dirty="0" smtClean="0"/>
          </a:p>
          <a:p>
            <a:r>
              <a:rPr lang="en-US" baseline="0" dirty="0" smtClean="0"/>
              <a:t>The general term “problem” refers to a variety of situations in which current marketplace offerings fail to completely satisfy customers.</a:t>
            </a:r>
          </a:p>
          <a:p>
            <a:endParaRPr lang="en-US" baseline="0" dirty="0" smtClean="0"/>
          </a:p>
          <a:p>
            <a:r>
              <a:rPr lang="en-US" baseline="0" dirty="0" smtClean="0"/>
              <a:t>In some of these situations, the resulting “pain” is relatively minor and can be thought of as akin to missing out on taking a vitamin on a particular day. And in other situations, the resulting pain is consequential and can be thought of as akin to missing out on having a pain killer available to customers who have massive headaches.  Determining whether a solution you envision is more like a vitamin or more like a pain killer is thus a critical factor for new venture success.</a:t>
            </a:r>
            <a:endParaRPr lang="en-US" dirty="0"/>
          </a:p>
        </p:txBody>
      </p:sp>
      <p:sp>
        <p:nvSpPr>
          <p:cNvPr id="4" name="Slide Number Placeholder 3"/>
          <p:cNvSpPr>
            <a:spLocks noGrp="1"/>
          </p:cNvSpPr>
          <p:nvPr>
            <p:ph type="sldNum" sz="quarter" idx="10"/>
          </p:nvPr>
        </p:nvSpPr>
        <p:spPr/>
        <p:txBody>
          <a:bodyPr/>
          <a:lstStyle/>
          <a:p>
            <a:fld id="{64BE0735-D35C-493E-95EE-3788DD48E7A3}" type="slidenum">
              <a:rPr lang="en-US" smtClean="0"/>
              <a:t>6</a:t>
            </a:fld>
            <a:endParaRPr lang="en-US"/>
          </a:p>
        </p:txBody>
      </p:sp>
    </p:spTree>
    <p:extLst>
      <p:ext uri="{BB962C8B-B14F-4D97-AF65-F5344CB8AC3E}">
        <p14:creationId xmlns:p14="http://schemas.microsoft.com/office/powerpoint/2010/main" val="26432478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Knowing who has the problem and understanding what</a:t>
            </a:r>
            <a:r>
              <a:rPr lang="en-US" baseline="0" dirty="0" smtClean="0"/>
              <a:t> motivates their behavior is also a critical success factor.</a:t>
            </a:r>
            <a:endParaRPr lang="en-US" dirty="0"/>
          </a:p>
        </p:txBody>
      </p:sp>
      <p:sp>
        <p:nvSpPr>
          <p:cNvPr id="4" name="Slide Number Placeholder 3"/>
          <p:cNvSpPr>
            <a:spLocks noGrp="1"/>
          </p:cNvSpPr>
          <p:nvPr>
            <p:ph type="sldNum" sz="quarter" idx="10"/>
          </p:nvPr>
        </p:nvSpPr>
        <p:spPr/>
        <p:txBody>
          <a:bodyPr/>
          <a:lstStyle/>
          <a:p>
            <a:fld id="{64BE0735-D35C-493E-95EE-3788DD48E7A3}" type="slidenum">
              <a:rPr lang="en-US" smtClean="0"/>
              <a:t>7</a:t>
            </a:fld>
            <a:endParaRPr lang="en-US"/>
          </a:p>
        </p:txBody>
      </p:sp>
    </p:spTree>
    <p:extLst>
      <p:ext uri="{BB962C8B-B14F-4D97-AF65-F5344CB8AC3E}">
        <p14:creationId xmlns:p14="http://schemas.microsoft.com/office/powerpoint/2010/main" val="26731680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All new products and ventures face competition. Founders</a:t>
            </a:r>
            <a:r>
              <a:rPr lang="en-US" baseline="0" dirty="0" smtClean="0"/>
              <a:t> who fail to recognize this fact do so at their own peril (and often end up amusing experienced business people and venture capitalists with their naivety).</a:t>
            </a:r>
          </a:p>
          <a:p>
            <a:endParaRPr lang="en-US" baseline="0" dirty="0" smtClean="0"/>
          </a:p>
          <a:p>
            <a:r>
              <a:rPr lang="en-US" baseline="0" dirty="0" smtClean="0"/>
              <a:t>If a founder can’t figure out who the competition is, then they can always explain their idea to would-be customers or industry experts and ask them to suggest who their stiffest competition is likely to be</a:t>
            </a:r>
            <a:endParaRPr lang="en-US" dirty="0"/>
          </a:p>
        </p:txBody>
      </p:sp>
      <p:sp>
        <p:nvSpPr>
          <p:cNvPr id="4" name="Slide Number Placeholder 3"/>
          <p:cNvSpPr>
            <a:spLocks noGrp="1"/>
          </p:cNvSpPr>
          <p:nvPr>
            <p:ph type="sldNum" sz="quarter" idx="10"/>
          </p:nvPr>
        </p:nvSpPr>
        <p:spPr/>
        <p:txBody>
          <a:bodyPr/>
          <a:lstStyle/>
          <a:p>
            <a:fld id="{64BE0735-D35C-493E-95EE-3788DD48E7A3}" type="slidenum">
              <a:rPr lang="en-US" smtClean="0"/>
              <a:t>8</a:t>
            </a:fld>
            <a:endParaRPr lang="en-US"/>
          </a:p>
        </p:txBody>
      </p:sp>
    </p:spTree>
    <p:extLst>
      <p:ext uri="{BB962C8B-B14F-4D97-AF65-F5344CB8AC3E}">
        <p14:creationId xmlns:p14="http://schemas.microsoft.com/office/powerpoint/2010/main" val="4997265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BE0735-D35C-493E-95EE-3788DD48E7A3}" type="slidenum">
              <a:rPr lang="en-US" smtClean="0"/>
              <a:t>12</a:t>
            </a:fld>
            <a:endParaRPr lang="en-US"/>
          </a:p>
        </p:txBody>
      </p:sp>
    </p:spTree>
    <p:extLst>
      <p:ext uri="{BB962C8B-B14F-4D97-AF65-F5344CB8AC3E}">
        <p14:creationId xmlns:p14="http://schemas.microsoft.com/office/powerpoint/2010/main" val="293592342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991755"/>
            <a:ext cx="9144000" cy="1835200"/>
          </a:xfrm>
        </p:spPr>
        <p:txBody>
          <a:bodyPr anchor="b"/>
          <a:lstStyle>
            <a:lvl1pPr algn="ctr">
              <a:defRPr sz="6000" b="1">
                <a:solidFill>
                  <a:srgbClr val="0854A0"/>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524000" y="4026339"/>
            <a:ext cx="9144000" cy="103092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a:xfrm>
            <a:off x="574714" y="6344951"/>
            <a:ext cx="2743200" cy="365125"/>
          </a:xfrm>
          <a:prstGeom prst="rect">
            <a:avLst/>
          </a:prstGeom>
        </p:spPr>
        <p:txBody>
          <a:bodyPr/>
          <a:lstStyle/>
          <a:p>
            <a:r>
              <a:rPr lang="en-US" dirty="0" smtClean="0"/>
              <a:t>September 17, 2018</a:t>
            </a:r>
            <a:endParaRPr lang="en-US" dirty="0"/>
          </a:p>
        </p:txBody>
      </p:sp>
      <p:sp>
        <p:nvSpPr>
          <p:cNvPr id="6" name="Slide Number Placeholder 5"/>
          <p:cNvSpPr>
            <a:spLocks noGrp="1"/>
          </p:cNvSpPr>
          <p:nvPr>
            <p:ph type="sldNum" sz="quarter" idx="12"/>
          </p:nvPr>
        </p:nvSpPr>
        <p:spPr/>
        <p:txBody>
          <a:bodyPr/>
          <a:lstStyle/>
          <a:p>
            <a:fld id="{774A01CA-4700-4A25-BDA2-A4540B46A2A8}" type="slidenum">
              <a:rPr lang="en-US" smtClean="0"/>
              <a:t>‹#›</a:t>
            </a:fld>
            <a:endParaRPr lang="en-US"/>
          </a:p>
        </p:txBody>
      </p:sp>
      <p:sp>
        <p:nvSpPr>
          <p:cNvPr id="10" name="TextBox 9"/>
          <p:cNvSpPr txBox="1"/>
          <p:nvPr userDrawn="1"/>
        </p:nvSpPr>
        <p:spPr>
          <a:xfrm>
            <a:off x="3182112" y="6369635"/>
            <a:ext cx="5827776" cy="369332"/>
          </a:xfrm>
          <a:prstGeom prst="rect">
            <a:avLst/>
          </a:prstGeom>
          <a:noFill/>
        </p:spPr>
        <p:txBody>
          <a:bodyPr wrap="square" rtlCol="0">
            <a:spAutoFit/>
          </a:bodyPr>
          <a:lstStyle/>
          <a:p>
            <a:pPr algn="ctr"/>
            <a:r>
              <a:rPr lang="en-US" sz="1800" i="0" dirty="0" smtClean="0">
                <a:solidFill>
                  <a:srgbClr val="0854A0"/>
                </a:solidFill>
              </a:rPr>
              <a:t>Built by entrepreneurs</a:t>
            </a:r>
            <a:r>
              <a:rPr lang="en-US" sz="1800" i="0" baseline="0" dirty="0" smtClean="0">
                <a:solidFill>
                  <a:srgbClr val="0854A0"/>
                </a:solidFill>
              </a:rPr>
              <a:t> to power a better world</a:t>
            </a:r>
            <a:r>
              <a:rPr lang="en-US" sz="1800" i="0" dirty="0" smtClean="0">
                <a:solidFill>
                  <a:srgbClr val="0854A0"/>
                </a:solidFill>
              </a:rPr>
              <a:t>.</a:t>
            </a:r>
            <a:endParaRPr lang="en-US" sz="1800" i="0" dirty="0">
              <a:solidFill>
                <a:srgbClr val="0854A0"/>
              </a:solidFill>
            </a:endParaRPr>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193084" y="462476"/>
            <a:ext cx="5505938" cy="1355307"/>
          </a:xfrm>
          <a:prstGeom prst="rect">
            <a:avLst/>
          </a:prstGeom>
        </p:spPr>
      </p:pic>
      <p:sp>
        <p:nvSpPr>
          <p:cNvPr id="8" name="Rectangle 7"/>
          <p:cNvSpPr/>
          <p:nvPr userDrawn="1"/>
        </p:nvSpPr>
        <p:spPr>
          <a:xfrm>
            <a:off x="0" y="6763651"/>
            <a:ext cx="12192000" cy="94349"/>
          </a:xfrm>
          <a:prstGeom prst="rect">
            <a:avLst/>
          </a:prstGeom>
          <a:gradFill>
            <a:gsLst>
              <a:gs pos="0">
                <a:srgbClr val="F28726"/>
              </a:gs>
              <a:gs pos="100000">
                <a:srgbClr val="D7294E"/>
              </a:gs>
              <a:gs pos="21000">
                <a:srgbClr val="FFD92E"/>
              </a:gs>
              <a:gs pos="82000">
                <a:srgbClr val="6C388A"/>
              </a:gs>
              <a:gs pos="61000">
                <a:srgbClr val="0B5C9D"/>
              </a:gs>
              <a:gs pos="40000">
                <a:srgbClr val="6DB83E"/>
              </a:gs>
            </a:gsLst>
            <a:lin ang="1890000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8276782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36599556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1276002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13349040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202794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20567699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17514105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35638767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301634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29409589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11726892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568" y="376824"/>
            <a:ext cx="105156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1024568" y="1702387"/>
            <a:ext cx="105156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8874086" y="63449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4A01CA-4700-4A25-BDA2-A4540B46A2A8}" type="slidenum">
              <a:rPr lang="en-US" smtClean="0"/>
              <a:t>‹#›</a:t>
            </a:fld>
            <a:endParaRPr lang="en-US"/>
          </a:p>
        </p:txBody>
      </p:sp>
      <p:pic>
        <p:nvPicPr>
          <p:cNvPr id="15" name="Picture 14"/>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96496" y="6012687"/>
            <a:ext cx="2833143" cy="697389"/>
          </a:xfrm>
          <a:prstGeom prst="rect">
            <a:avLst/>
          </a:prstGeom>
        </p:spPr>
      </p:pic>
      <p:sp>
        <p:nvSpPr>
          <p:cNvPr id="7" name="Rectangle 6"/>
          <p:cNvSpPr/>
          <p:nvPr userDrawn="1"/>
        </p:nvSpPr>
        <p:spPr>
          <a:xfrm flipH="1" flipV="1">
            <a:off x="481748" y="177280"/>
            <a:ext cx="115412" cy="5691676"/>
          </a:xfrm>
          <a:prstGeom prst="rect">
            <a:avLst/>
          </a:prstGeom>
          <a:gradFill>
            <a:gsLst>
              <a:gs pos="0">
                <a:srgbClr val="F28726"/>
              </a:gs>
              <a:gs pos="100000">
                <a:srgbClr val="D7294E"/>
              </a:gs>
              <a:gs pos="21000">
                <a:srgbClr val="FFD92E"/>
              </a:gs>
              <a:gs pos="82000">
                <a:srgbClr val="6C388A"/>
              </a:gs>
              <a:gs pos="61000">
                <a:srgbClr val="0B5C9D"/>
              </a:gs>
              <a:gs pos="40000">
                <a:srgbClr val="6DB83E"/>
              </a:gs>
            </a:gsLst>
            <a:lin ang="1890000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041198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b="1" kern="1200">
          <a:solidFill>
            <a:srgbClr val="0854A0"/>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4236" y="2457235"/>
            <a:ext cx="9144000" cy="1835200"/>
          </a:xfrm>
        </p:spPr>
        <p:txBody>
          <a:bodyPr>
            <a:normAutofit/>
          </a:bodyPr>
          <a:lstStyle/>
          <a:p>
            <a:r>
              <a:rPr lang="en-US" sz="7200" dirty="0" smtClean="0"/>
              <a:t>Creating Value</a:t>
            </a:r>
            <a:endParaRPr lang="en-US" sz="7200" dirty="0"/>
          </a:p>
        </p:txBody>
      </p:sp>
    </p:spTree>
    <p:extLst>
      <p:ext uri="{BB962C8B-B14F-4D97-AF65-F5344CB8AC3E}">
        <p14:creationId xmlns:p14="http://schemas.microsoft.com/office/powerpoint/2010/main" val="38563905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Value Creation Hypothesis</a:t>
            </a:r>
            <a:endParaRPr lang="en-US" dirty="0"/>
          </a:p>
        </p:txBody>
      </p:sp>
      <p:sp>
        <p:nvSpPr>
          <p:cNvPr id="3" name="Content Placeholder 2"/>
          <p:cNvSpPr>
            <a:spLocks noGrp="1"/>
          </p:cNvSpPr>
          <p:nvPr>
            <p:ph idx="1"/>
          </p:nvPr>
        </p:nvSpPr>
        <p:spPr/>
        <p:txBody>
          <a:bodyPr>
            <a:normAutofit fontScale="92500" lnSpcReduction="10000"/>
          </a:bodyPr>
          <a:lstStyle/>
          <a:p>
            <a:r>
              <a:rPr lang="en-US" b="1" u="sng" dirty="0" smtClean="0"/>
              <a:t>Value creation hypothesis </a:t>
            </a:r>
            <a:r>
              <a:rPr lang="en-US" dirty="0" smtClean="0"/>
              <a:t>– a concise statement that describes a new idea and explains the unique value it promises to deliver to a targeted segment of customers</a:t>
            </a:r>
          </a:p>
          <a:p>
            <a:r>
              <a:rPr lang="en-US" dirty="0" smtClean="0"/>
              <a:t>A value creation hypothesis lies at the heart of every entrepreneurial venture</a:t>
            </a:r>
          </a:p>
          <a:p>
            <a:r>
              <a:rPr lang="en-US" dirty="0" smtClean="0"/>
              <a:t>A value creation hypothesis provides the foundation for a new venture narrative by conveying the entrepreneur’s answers to four basic questions:</a:t>
            </a:r>
          </a:p>
          <a:p>
            <a:pPr marL="457200" lvl="1" indent="0">
              <a:buNone/>
            </a:pPr>
            <a:r>
              <a:rPr lang="en-US" sz="2600" dirty="0" smtClean="0"/>
              <a:t>1. What product or service is being developed?</a:t>
            </a:r>
          </a:p>
          <a:p>
            <a:pPr marL="457200" lvl="1" indent="0">
              <a:buNone/>
            </a:pPr>
            <a:r>
              <a:rPr lang="en-US" sz="2600" dirty="0" smtClean="0"/>
              <a:t>2. What makes it different/unique?</a:t>
            </a:r>
          </a:p>
          <a:p>
            <a:pPr marL="457200" lvl="1" indent="0">
              <a:buNone/>
            </a:pPr>
            <a:r>
              <a:rPr lang="en-US" sz="2600" dirty="0" smtClean="0"/>
              <a:t>3. Who cares?</a:t>
            </a:r>
          </a:p>
          <a:p>
            <a:pPr marL="457200" lvl="1" indent="0">
              <a:buNone/>
            </a:pPr>
            <a:r>
              <a:rPr lang="en-US" sz="2600" dirty="0" smtClean="0"/>
              <a:t>4. Why do they care? </a:t>
            </a:r>
            <a:endParaRPr lang="en-US" sz="2600" dirty="0"/>
          </a:p>
        </p:txBody>
      </p:sp>
    </p:spTree>
    <p:extLst>
      <p:ext uri="{BB962C8B-B14F-4D97-AF65-F5344CB8AC3E}">
        <p14:creationId xmlns:p14="http://schemas.microsoft.com/office/powerpoint/2010/main" val="26805448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Venture Narrative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Developing and sharing a compelling new venture narrative is useful for gathering feedback and enlisting the help of others (adding to the founders’ means)</a:t>
            </a:r>
          </a:p>
          <a:p>
            <a:r>
              <a:rPr lang="en-US" dirty="0" smtClean="0"/>
              <a:t>Compelling narratives focus on the value creation hypothesis</a:t>
            </a:r>
          </a:p>
          <a:p>
            <a:r>
              <a:rPr lang="en-US" dirty="0" smtClean="0"/>
              <a:t>They tell a story that: draws the audience in, sells the pain, builds empathy for those who have the pain, describes the solution, highlights its unique value, sells the team and makes an ask.</a:t>
            </a:r>
          </a:p>
          <a:p>
            <a:r>
              <a:rPr lang="en-US" dirty="0" smtClean="0"/>
              <a:t>The best narratives can be written or presented and they can be communicated in as little as 1 minute (ex. via an “elevator pitch”)</a:t>
            </a:r>
          </a:p>
          <a:p>
            <a:r>
              <a:rPr lang="en-US" dirty="0" smtClean="0"/>
              <a:t>New venture narratives should be viewed as evolving stories that will grow and improve through continuous revision based on feedback &amp; evidence</a:t>
            </a:r>
            <a:endParaRPr lang="en-US" dirty="0"/>
          </a:p>
        </p:txBody>
      </p:sp>
    </p:spTree>
    <p:extLst>
      <p:ext uri="{BB962C8B-B14F-4D97-AF65-F5344CB8AC3E}">
        <p14:creationId xmlns:p14="http://schemas.microsoft.com/office/powerpoint/2010/main" val="4225140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Developing Your New Venture Narrative</a:t>
            </a:r>
            <a:endParaRPr lang="en-US" dirty="0"/>
          </a:p>
        </p:txBody>
      </p:sp>
      <p:sp>
        <p:nvSpPr>
          <p:cNvPr id="3" name="Content Placeholder 2"/>
          <p:cNvSpPr>
            <a:spLocks noGrp="1"/>
          </p:cNvSpPr>
          <p:nvPr>
            <p:ph idx="1"/>
          </p:nvPr>
        </p:nvSpPr>
        <p:spPr/>
        <p:txBody>
          <a:bodyPr/>
          <a:lstStyle/>
          <a:p>
            <a:r>
              <a:rPr lang="en-US" dirty="0" smtClean="0"/>
              <a:t>To guide your development of a compelling new venture narrative, a series of worksheets has been provided</a:t>
            </a:r>
          </a:p>
          <a:p>
            <a:r>
              <a:rPr lang="en-US" dirty="0" smtClean="0"/>
              <a:t>The worksheets emphasize both in-depth exploration of key questions and concise, summary statements</a:t>
            </a:r>
          </a:p>
          <a:p>
            <a:r>
              <a:rPr lang="en-US" dirty="0" smtClean="0"/>
              <a:t>Completion of the worksheets will also provide you with a head start in populating a business model canvas (covered in subsequent sessions)</a:t>
            </a:r>
          </a:p>
          <a:p>
            <a:endParaRPr lang="en-US" dirty="0"/>
          </a:p>
        </p:txBody>
      </p:sp>
    </p:spTree>
    <p:extLst>
      <p:ext uri="{BB962C8B-B14F-4D97-AF65-F5344CB8AC3E}">
        <p14:creationId xmlns:p14="http://schemas.microsoft.com/office/powerpoint/2010/main" val="42226876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Does It Mean to “Create Value”?</a:t>
            </a:r>
            <a:endParaRPr lang="en-US" dirty="0"/>
          </a:p>
        </p:txBody>
      </p:sp>
      <p:sp>
        <p:nvSpPr>
          <p:cNvPr id="3" name="Content Placeholder 2"/>
          <p:cNvSpPr>
            <a:spLocks noGrp="1"/>
          </p:cNvSpPr>
          <p:nvPr>
            <p:ph idx="1"/>
          </p:nvPr>
        </p:nvSpPr>
        <p:spPr/>
        <p:txBody>
          <a:bodyPr>
            <a:normAutofit lnSpcReduction="10000"/>
          </a:bodyPr>
          <a:lstStyle/>
          <a:p>
            <a:r>
              <a:rPr lang="en-US" b="1" u="sng" dirty="0" smtClean="0"/>
              <a:t>Creating value</a:t>
            </a:r>
            <a:r>
              <a:rPr lang="en-US" b="1" dirty="0" smtClean="0"/>
              <a:t> </a:t>
            </a:r>
            <a:r>
              <a:rPr lang="en-US" dirty="0" smtClean="0"/>
              <a:t>- transforming inputs like raw materials, labor and energy into outputs like goods and services that offer desirable benefits to customers (ex., a restaurant takes commodity food items and transforms them into filling and delicious meals).</a:t>
            </a:r>
          </a:p>
          <a:p>
            <a:r>
              <a:rPr lang="en-US" dirty="0" smtClean="0"/>
              <a:t>Creating </a:t>
            </a:r>
            <a:r>
              <a:rPr lang="en-US" dirty="0"/>
              <a:t>value is the </a:t>
            </a:r>
            <a:r>
              <a:rPr lang="en-US" dirty="0" smtClean="0"/>
              <a:t>fundamental aim </a:t>
            </a:r>
            <a:r>
              <a:rPr lang="en-US" dirty="0"/>
              <a:t>of all </a:t>
            </a:r>
            <a:r>
              <a:rPr lang="en-US" dirty="0" smtClean="0"/>
              <a:t>businesses because customers </a:t>
            </a:r>
            <a:r>
              <a:rPr lang="en-US" dirty="0"/>
              <a:t>make purchase decisions </a:t>
            </a:r>
            <a:r>
              <a:rPr lang="en-US" dirty="0" smtClean="0"/>
              <a:t>and determine how much they are willing to pay based </a:t>
            </a:r>
            <a:r>
              <a:rPr lang="en-US" dirty="0"/>
              <a:t>on </a:t>
            </a:r>
            <a:r>
              <a:rPr lang="en-US" dirty="0" smtClean="0"/>
              <a:t>the perceived value they will acquire and experience by purchasing the company’s product(s)</a:t>
            </a:r>
          </a:p>
          <a:p>
            <a:r>
              <a:rPr lang="en-US" dirty="0" smtClean="0"/>
              <a:t>For new ventures </a:t>
            </a:r>
            <a:r>
              <a:rPr lang="en-US" b="1" i="1" dirty="0" smtClean="0"/>
              <a:t>it is imperative to create unique and superior value </a:t>
            </a:r>
            <a:r>
              <a:rPr lang="en-US" dirty="0" smtClean="0"/>
              <a:t>so that customers will have a compelling reason to purchase the venture’s product(s) instead of existing alternatives</a:t>
            </a:r>
            <a:endParaRPr lang="en-US" dirty="0"/>
          </a:p>
          <a:p>
            <a:endParaRPr lang="en-US" dirty="0"/>
          </a:p>
        </p:txBody>
      </p:sp>
    </p:spTree>
    <p:extLst>
      <p:ext uri="{BB962C8B-B14F-4D97-AF65-F5344CB8AC3E}">
        <p14:creationId xmlns:p14="http://schemas.microsoft.com/office/powerpoint/2010/main" val="19226442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Value Proposition</a:t>
            </a:r>
            <a:endParaRPr lang="en-US" dirty="0"/>
          </a:p>
        </p:txBody>
      </p:sp>
      <p:sp>
        <p:nvSpPr>
          <p:cNvPr id="3" name="Content Placeholder 2"/>
          <p:cNvSpPr>
            <a:spLocks noGrp="1"/>
          </p:cNvSpPr>
          <p:nvPr>
            <p:ph idx="1"/>
          </p:nvPr>
        </p:nvSpPr>
        <p:spPr/>
        <p:txBody>
          <a:bodyPr>
            <a:normAutofit fontScale="92500" lnSpcReduction="20000"/>
          </a:bodyPr>
          <a:lstStyle/>
          <a:p>
            <a:r>
              <a:rPr lang="en-US" b="1" u="sng" dirty="0" smtClean="0"/>
              <a:t>Value proposition </a:t>
            </a:r>
            <a:r>
              <a:rPr lang="en-US" dirty="0" smtClean="0"/>
              <a:t>- a promise of the benefits to be delivered to and experienced by the customer</a:t>
            </a:r>
          </a:p>
          <a:p>
            <a:r>
              <a:rPr lang="en-US" dirty="0" smtClean="0"/>
              <a:t>The best way to think of a value proposition is as a compelling answer to the question of why a customer should purchase a product instead of an existing alternative</a:t>
            </a:r>
          </a:p>
          <a:p>
            <a:r>
              <a:rPr lang="en-US" dirty="0" smtClean="0"/>
              <a:t>For example, why do customers choose Uber when they need to go somewhere? (Value proposition: </a:t>
            </a:r>
            <a:r>
              <a:rPr lang="en-US" dirty="0" err="1" smtClean="0"/>
              <a:t>uber</a:t>
            </a:r>
            <a:r>
              <a:rPr lang="en-US" dirty="0" smtClean="0"/>
              <a:t> convenience)</a:t>
            </a:r>
          </a:p>
          <a:p>
            <a:r>
              <a:rPr lang="en-US" dirty="0" smtClean="0"/>
              <a:t>For example, why do customers prefer iPhones over Android phones? (Value proposition: superior user experience)</a:t>
            </a:r>
          </a:p>
          <a:p>
            <a:r>
              <a:rPr lang="en-US" b="1" u="sng" dirty="0" smtClean="0"/>
              <a:t>Unique value proposition</a:t>
            </a:r>
            <a:r>
              <a:rPr lang="en-US" b="1" dirty="0" smtClean="0"/>
              <a:t> </a:t>
            </a:r>
            <a:r>
              <a:rPr lang="en-US" dirty="0" smtClean="0"/>
              <a:t>– a promise of distinct and desirable benefits that set an offering apart from the competition (and all existing alternatives)</a:t>
            </a:r>
            <a:endParaRPr lang="en-US" dirty="0"/>
          </a:p>
        </p:txBody>
      </p:sp>
    </p:spTree>
    <p:extLst>
      <p:ext uri="{BB962C8B-B14F-4D97-AF65-F5344CB8AC3E}">
        <p14:creationId xmlns:p14="http://schemas.microsoft.com/office/powerpoint/2010/main" val="39701625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Value</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There are many distinct types of value that can be promised to customers, including:</a:t>
            </a:r>
          </a:p>
          <a:p>
            <a:r>
              <a:rPr lang="en-US" dirty="0" smtClean="0"/>
              <a:t>Social value – provides a symbol of status or affiliation</a:t>
            </a:r>
          </a:p>
          <a:p>
            <a:r>
              <a:rPr lang="en-US" dirty="0" smtClean="0"/>
              <a:t>Time/convenience/efficiency value – makes something faster or easier</a:t>
            </a:r>
          </a:p>
          <a:p>
            <a:r>
              <a:rPr lang="en-US" dirty="0" smtClean="0"/>
              <a:t>Economic value – saves $</a:t>
            </a:r>
          </a:p>
          <a:p>
            <a:r>
              <a:rPr lang="en-US" dirty="0" smtClean="0"/>
              <a:t>Functional value – does a job</a:t>
            </a:r>
          </a:p>
          <a:p>
            <a:r>
              <a:rPr lang="en-US" dirty="0" smtClean="0"/>
              <a:t>Hedonic/emotional/psychological value – provides pleasure or positive feelings</a:t>
            </a:r>
          </a:p>
          <a:p>
            <a:r>
              <a:rPr lang="en-US" dirty="0"/>
              <a:t>A</a:t>
            </a:r>
            <a:r>
              <a:rPr lang="en-US" dirty="0" smtClean="0"/>
              <a:t>esthetic value – appealing appearance or design</a:t>
            </a:r>
          </a:p>
          <a:p>
            <a:r>
              <a:rPr lang="en-US" dirty="0" smtClean="0"/>
              <a:t>Extrinsic value – has a tangible worth</a:t>
            </a:r>
          </a:p>
          <a:p>
            <a:r>
              <a:rPr lang="en-US" dirty="0" smtClean="0"/>
              <a:t>Moral value – furthers a meaningful purpose</a:t>
            </a:r>
            <a:endParaRPr lang="en-US" dirty="0"/>
          </a:p>
        </p:txBody>
      </p:sp>
    </p:spTree>
    <p:extLst>
      <p:ext uri="{BB962C8B-B14F-4D97-AF65-F5344CB8AC3E}">
        <p14:creationId xmlns:p14="http://schemas.microsoft.com/office/powerpoint/2010/main" val="22072883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Developing a Compelling Value Proposition</a:t>
            </a:r>
            <a:endParaRPr lang="en-US" dirty="0"/>
          </a:p>
        </p:txBody>
      </p:sp>
      <p:sp>
        <p:nvSpPr>
          <p:cNvPr id="3" name="Content Placeholder 2"/>
          <p:cNvSpPr>
            <a:spLocks noGrp="1"/>
          </p:cNvSpPr>
          <p:nvPr>
            <p:ph idx="1"/>
          </p:nvPr>
        </p:nvSpPr>
        <p:spPr/>
        <p:txBody>
          <a:bodyPr/>
          <a:lstStyle/>
          <a:p>
            <a:pPr marL="0" indent="0">
              <a:buNone/>
            </a:pPr>
            <a:r>
              <a:rPr lang="en-US" dirty="0" smtClean="0"/>
              <a:t>To develop a compelling value proposition, four basic questions need to be answered:</a:t>
            </a:r>
          </a:p>
          <a:p>
            <a:pPr marL="514350" indent="-514350">
              <a:buFont typeface="+mj-lt"/>
              <a:buAutoNum type="arabicPeriod"/>
            </a:pPr>
            <a:r>
              <a:rPr lang="en-US" dirty="0" smtClean="0"/>
              <a:t>What problem are you solving?</a:t>
            </a:r>
          </a:p>
          <a:p>
            <a:pPr marL="514350" indent="-514350">
              <a:buFont typeface="+mj-lt"/>
              <a:buAutoNum type="arabicPeriod"/>
            </a:pPr>
            <a:r>
              <a:rPr lang="en-US" dirty="0" smtClean="0"/>
              <a:t>Who has the problem?</a:t>
            </a:r>
          </a:p>
          <a:p>
            <a:pPr marL="514350" indent="-514350">
              <a:buFont typeface="+mj-lt"/>
              <a:buAutoNum type="arabicPeriod"/>
            </a:pPr>
            <a:r>
              <a:rPr lang="en-US" dirty="0" smtClean="0"/>
              <a:t>How are potential customers solving the problem today?</a:t>
            </a:r>
          </a:p>
          <a:p>
            <a:pPr marL="514350" indent="-514350">
              <a:buFont typeface="+mj-lt"/>
              <a:buAutoNum type="arabicPeriod"/>
            </a:pPr>
            <a:r>
              <a:rPr lang="en-US" dirty="0" smtClean="0"/>
              <a:t>What unique and highly valued benefits could </a:t>
            </a:r>
            <a:r>
              <a:rPr lang="en-US" dirty="0"/>
              <a:t>a novel </a:t>
            </a:r>
            <a:r>
              <a:rPr lang="en-US" dirty="0" smtClean="0"/>
              <a:t>solution promise and deliver to customers?</a:t>
            </a:r>
            <a:endParaRPr lang="en-US" dirty="0"/>
          </a:p>
        </p:txBody>
      </p:sp>
    </p:spTree>
    <p:extLst>
      <p:ext uri="{BB962C8B-B14F-4D97-AF65-F5344CB8AC3E}">
        <p14:creationId xmlns:p14="http://schemas.microsoft.com/office/powerpoint/2010/main" val="21893912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Problem are You Solving?</a:t>
            </a:r>
            <a:endParaRPr lang="en-US" dirty="0"/>
          </a:p>
        </p:txBody>
      </p:sp>
      <p:sp>
        <p:nvSpPr>
          <p:cNvPr id="3" name="Content Placeholder 2"/>
          <p:cNvSpPr>
            <a:spLocks noGrp="1"/>
          </p:cNvSpPr>
          <p:nvPr>
            <p:ph idx="1"/>
          </p:nvPr>
        </p:nvSpPr>
        <p:spPr/>
        <p:txBody>
          <a:bodyPr>
            <a:normAutofit fontScale="92500"/>
          </a:bodyPr>
          <a:lstStyle/>
          <a:p>
            <a:r>
              <a:rPr lang="en-US" dirty="0" smtClean="0"/>
              <a:t>The starting point for all entrepreneurial journeys is a problem to solve that has painful consequences for a defined group of customers</a:t>
            </a:r>
          </a:p>
          <a:p>
            <a:r>
              <a:rPr lang="en-US" dirty="0" smtClean="0"/>
              <a:t>Keep in mind that the notion of a “problem” includes: unmet needs, gaps in the marketplace, jobs to do, dissatisfactions, frustrations, inefficiencies and unmet desires</a:t>
            </a:r>
          </a:p>
          <a:p>
            <a:r>
              <a:rPr lang="en-US" dirty="0" smtClean="0"/>
              <a:t>Also keep in mind that “painful consequences” vary greatly in magnitude and include: financial, convenience, functional, physical health, emotional health, social, moral/values-based and other types of pains</a:t>
            </a:r>
          </a:p>
          <a:p>
            <a:r>
              <a:rPr lang="en-US" dirty="0"/>
              <a:t>T</a:t>
            </a:r>
            <a:r>
              <a:rPr lang="en-US" dirty="0" smtClean="0"/>
              <a:t>he odds of entrepreneurial success generally increase with the magnitude and immediacy of the pain being addressed (think pain killers vs. vitamins)</a:t>
            </a:r>
            <a:endParaRPr lang="en-US" dirty="0"/>
          </a:p>
        </p:txBody>
      </p:sp>
    </p:spTree>
    <p:extLst>
      <p:ext uri="{BB962C8B-B14F-4D97-AF65-F5344CB8AC3E}">
        <p14:creationId xmlns:p14="http://schemas.microsoft.com/office/powerpoint/2010/main" val="16925936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Has the Problem?</a:t>
            </a:r>
            <a:endParaRPr lang="en-US" dirty="0"/>
          </a:p>
        </p:txBody>
      </p:sp>
      <p:sp>
        <p:nvSpPr>
          <p:cNvPr id="3" name="Content Placeholder 2"/>
          <p:cNvSpPr>
            <a:spLocks noGrp="1"/>
          </p:cNvSpPr>
          <p:nvPr>
            <p:ph idx="1"/>
          </p:nvPr>
        </p:nvSpPr>
        <p:spPr/>
        <p:txBody>
          <a:bodyPr>
            <a:normAutofit/>
          </a:bodyPr>
          <a:lstStyle/>
          <a:p>
            <a:r>
              <a:rPr lang="en-US" dirty="0" smtClean="0"/>
              <a:t>Understanding </a:t>
            </a:r>
            <a:r>
              <a:rPr lang="en-US" dirty="0"/>
              <a:t>who has the </a:t>
            </a:r>
            <a:r>
              <a:rPr lang="en-US" dirty="0" smtClean="0"/>
              <a:t>problem is critical for formulating a compelling reason to purchase the entrepreneur’s new product instead of an existing alternative</a:t>
            </a:r>
          </a:p>
          <a:p>
            <a:r>
              <a:rPr lang="en-US" dirty="0" smtClean="0"/>
              <a:t>Specific factors to consider include:</a:t>
            </a:r>
          </a:p>
          <a:p>
            <a:pPr lvl="1"/>
            <a:r>
              <a:rPr lang="en-US" dirty="0" smtClean="0"/>
              <a:t>Demographics</a:t>
            </a:r>
          </a:p>
          <a:p>
            <a:pPr lvl="1"/>
            <a:r>
              <a:rPr lang="en-US" dirty="0" smtClean="0"/>
              <a:t>Life/family circumstances, lifestyle &amp; interests</a:t>
            </a:r>
          </a:p>
          <a:p>
            <a:pPr lvl="1"/>
            <a:r>
              <a:rPr lang="en-US" dirty="0" smtClean="0"/>
              <a:t>Attitudes, aspirations, motivations and sensitivities</a:t>
            </a:r>
          </a:p>
          <a:p>
            <a:pPr lvl="1"/>
            <a:r>
              <a:rPr lang="en-US" dirty="0" smtClean="0"/>
              <a:t>Current purchase behaviors and consumption patterns</a:t>
            </a:r>
          </a:p>
          <a:p>
            <a:pPr lvl="1"/>
            <a:r>
              <a:rPr lang="en-US" dirty="0" smtClean="0"/>
              <a:t>Memberships &amp; affiliations</a:t>
            </a:r>
          </a:p>
          <a:p>
            <a:pPr lvl="1"/>
            <a:r>
              <a:rPr lang="en-US" dirty="0" smtClean="0"/>
              <a:t>Values</a:t>
            </a:r>
            <a:endParaRPr lang="en-US" dirty="0"/>
          </a:p>
        </p:txBody>
      </p:sp>
    </p:spTree>
    <p:extLst>
      <p:ext uri="{BB962C8B-B14F-4D97-AF65-F5344CB8AC3E}">
        <p14:creationId xmlns:p14="http://schemas.microsoft.com/office/powerpoint/2010/main" val="37657804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Are People Solving the Problem Today?</a:t>
            </a:r>
            <a:endParaRPr lang="en-US" dirty="0"/>
          </a:p>
        </p:txBody>
      </p:sp>
      <p:sp>
        <p:nvSpPr>
          <p:cNvPr id="3" name="Content Placeholder 2"/>
          <p:cNvSpPr>
            <a:spLocks noGrp="1"/>
          </p:cNvSpPr>
          <p:nvPr>
            <p:ph idx="1"/>
          </p:nvPr>
        </p:nvSpPr>
        <p:spPr/>
        <p:txBody>
          <a:bodyPr>
            <a:normAutofit lnSpcReduction="10000"/>
          </a:bodyPr>
          <a:lstStyle/>
          <a:p>
            <a:r>
              <a:rPr lang="en-US" dirty="0" smtClean="0"/>
              <a:t>One of the biggest mistakes inexperience founders make is proclaiming that “there’s no competition”</a:t>
            </a:r>
          </a:p>
          <a:p>
            <a:r>
              <a:rPr lang="en-US" dirty="0" smtClean="0"/>
              <a:t>If there’s a real problem being solved then there’s ALWAYS competition (even if it’s a homemade workaround solution)</a:t>
            </a:r>
          </a:p>
          <a:p>
            <a:r>
              <a:rPr lang="en-US" dirty="0" smtClean="0"/>
              <a:t>There are two ways to figure out how people are solving the problem:</a:t>
            </a:r>
          </a:p>
          <a:p>
            <a:pPr lvl="1"/>
            <a:r>
              <a:rPr lang="en-US" dirty="0" smtClean="0"/>
              <a:t>Conduct secondary research (library, internet) to identify competitors who sell products similar to what’s envisioned and determine their value proposition(s)</a:t>
            </a:r>
          </a:p>
          <a:p>
            <a:pPr lvl="1"/>
            <a:r>
              <a:rPr lang="en-US" dirty="0" smtClean="0"/>
              <a:t>Conduct primary research by talking to prospective customers about their experiences in the problem domain, asking how they’re currently solving the problem and mapping the value propositions of the existing solutions</a:t>
            </a:r>
          </a:p>
          <a:p>
            <a:endParaRPr lang="en-US" dirty="0"/>
          </a:p>
        </p:txBody>
      </p:sp>
    </p:spTree>
    <p:extLst>
      <p:ext uri="{BB962C8B-B14F-4D97-AF65-F5344CB8AC3E}">
        <p14:creationId xmlns:p14="http://schemas.microsoft.com/office/powerpoint/2010/main" val="12760084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Your Unique Value Proposition?</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Researching and mapping the competitive landscape is critical for determining how to create and deliver unique value</a:t>
            </a:r>
          </a:p>
          <a:p>
            <a:pPr marL="0" indent="0">
              <a:buNone/>
            </a:pPr>
            <a:r>
              <a:rPr lang="en-US" dirty="0" smtClean="0"/>
              <a:t>In general, there are three different approaches to creating unique value:</a:t>
            </a:r>
          </a:p>
          <a:p>
            <a:pPr marL="749300" lvl="1" indent="-292100">
              <a:buNone/>
            </a:pPr>
            <a:r>
              <a:rPr lang="en-US" sz="2800" dirty="0" smtClean="0"/>
              <a:t>1. offer exponentially more of an existing benefit (ex. Uber vs. taxi)</a:t>
            </a:r>
          </a:p>
          <a:p>
            <a:pPr marL="749300" lvl="1" indent="-292100">
              <a:buNone/>
            </a:pPr>
            <a:r>
              <a:rPr lang="en-US" sz="2800" dirty="0" smtClean="0"/>
              <a:t>2. offer comparable, but slightly enhanced benefits at a MUCH lower price (ex. Dollar Shave Club vs. retail razors)</a:t>
            </a:r>
          </a:p>
          <a:p>
            <a:pPr marL="749300" lvl="1" indent="-292100">
              <a:buNone/>
            </a:pPr>
            <a:r>
              <a:rPr lang="en-US" sz="2800" dirty="0" smtClean="0"/>
              <a:t>3. offer highly desired</a:t>
            </a:r>
            <a:r>
              <a:rPr lang="en-US" sz="2800" dirty="0"/>
              <a:t>, new </a:t>
            </a:r>
            <a:r>
              <a:rPr lang="en-US" sz="2800" dirty="0" smtClean="0"/>
              <a:t>benefits (Stitch Fix personalization vs. retail clothes shopping)</a:t>
            </a:r>
          </a:p>
          <a:p>
            <a:pPr marL="0" indent="0">
              <a:buNone/>
            </a:pPr>
            <a:r>
              <a:rPr lang="en-US" dirty="0" smtClean="0"/>
              <a:t>Once the competitive landscape is understood, it’s possible to specify a compelling value proposition and consider the features that a new product or service would need to deliver on the proposition’s promise</a:t>
            </a:r>
            <a:endParaRPr lang="en-US" dirty="0"/>
          </a:p>
          <a:p>
            <a:pPr marL="292100" indent="-292100">
              <a:buNone/>
            </a:pPr>
            <a:endParaRPr lang="en-US" dirty="0"/>
          </a:p>
        </p:txBody>
      </p:sp>
    </p:spTree>
    <p:extLst>
      <p:ext uri="{BB962C8B-B14F-4D97-AF65-F5344CB8AC3E}">
        <p14:creationId xmlns:p14="http://schemas.microsoft.com/office/powerpoint/2010/main" val="4584968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1883</TotalTime>
  <Words>1768</Words>
  <Application>Microsoft Office PowerPoint</Application>
  <PresentationFormat>Widescreen</PresentationFormat>
  <Paragraphs>115</Paragraphs>
  <Slides>12</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Creating Value</vt:lpstr>
      <vt:lpstr>What Does It Mean to “Create Value”?</vt:lpstr>
      <vt:lpstr>Value Proposition</vt:lpstr>
      <vt:lpstr>Types of Value</vt:lpstr>
      <vt:lpstr>Developing a Compelling Value Proposition</vt:lpstr>
      <vt:lpstr>What Problem are You Solving?</vt:lpstr>
      <vt:lpstr>Who Has the Problem?</vt:lpstr>
      <vt:lpstr>How Are People Solving the Problem Today?</vt:lpstr>
      <vt:lpstr>What’s Your Unique Value Proposition?</vt:lpstr>
      <vt:lpstr>Value Creation Hypothesis</vt:lpstr>
      <vt:lpstr>New Venture Narrative</vt:lpstr>
      <vt:lpstr>Developing Your New Venture Narrative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Tlaseca, Nathan Lisandro</dc:creator>
  <cp:lastModifiedBy>Freeman, Daniel J</cp:lastModifiedBy>
  <cp:revision>53</cp:revision>
  <dcterms:created xsi:type="dcterms:W3CDTF">2017-06-21T18:21:54Z</dcterms:created>
  <dcterms:modified xsi:type="dcterms:W3CDTF">2019-08-19T15:18:10Z</dcterms:modified>
</cp:coreProperties>
</file>