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94" r:id="rId2"/>
    <p:sldId id="305" r:id="rId3"/>
    <p:sldId id="308" r:id="rId4"/>
    <p:sldId id="310" r:id="rId5"/>
    <p:sldId id="309" r:id="rId6"/>
    <p:sldId id="311" r:id="rId7"/>
    <p:sldId id="312" r:id="rId8"/>
    <p:sldId id="313" r:id="rId9"/>
    <p:sldId id="316" r:id="rId10"/>
    <p:sldId id="314" r:id="rId11"/>
    <p:sldId id="31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5AA4"/>
    <a:srgbClr val="D2436C"/>
    <a:srgbClr val="006DAE"/>
    <a:srgbClr val="ADCD41"/>
    <a:srgbClr val="FEDF1A"/>
    <a:srgbClr val="FFC317"/>
    <a:srgbClr val="0854A0"/>
    <a:srgbClr val="5A8E22"/>
    <a:srgbClr val="002663"/>
    <a:srgbClr val="FFD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78129" autoAdjust="0"/>
  </p:normalViewPr>
  <p:slideViewPr>
    <p:cSldViewPr snapToGrid="0">
      <p:cViewPr varScale="1">
        <p:scale>
          <a:sx n="56" d="100"/>
          <a:sy n="56" d="100"/>
        </p:scale>
        <p:origin x="2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045704-C7CF-4B6C-AB22-5F771861E848}" type="datetimeFigureOut">
              <a:rPr lang="en-US" smtClean="0"/>
              <a:t>8/19/2019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BE0735-D35C-493E-95EE-3788DD48E7A3}" type="slidenum">
              <a:rPr lang="en-US" smtClean="0"/>
              <a:t>‹#›</a:t>
            </a:fld>
            <a:endParaRPr lang="en-US"/>
          </a:p>
        </p:txBody>
      </p:sp>
    </p:spTree>
    <p:extLst>
      <p:ext uri="{BB962C8B-B14F-4D97-AF65-F5344CB8AC3E}">
        <p14:creationId xmlns:p14="http://schemas.microsoft.com/office/powerpoint/2010/main" val="3343799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diving into the lean startup process, it is also useful to highlight</a:t>
            </a:r>
            <a:r>
              <a:rPr lang="en-US" baseline="0" dirty="0" smtClean="0"/>
              <a:t> a few key definitions.</a:t>
            </a:r>
          </a:p>
          <a:p>
            <a:endParaRPr lang="en-US" baseline="0" dirty="0" smtClean="0"/>
          </a:p>
          <a:p>
            <a:pPr marL="171450" indent="-171450">
              <a:buFont typeface="Arial" panose="020B0604020202020204" pitchFamily="34" charset="0"/>
              <a:buChar char="•"/>
            </a:pPr>
            <a:r>
              <a:rPr lang="en-US" b="0" u="none" dirty="0" smtClean="0"/>
              <a:t>The term business model refer</a:t>
            </a:r>
            <a:r>
              <a:rPr lang="en-US" b="0" u="none" baseline="0" dirty="0" smtClean="0"/>
              <a:t>s to the combination of product, market, and strategic elements that </a:t>
            </a:r>
            <a:r>
              <a:rPr lang="en-US" dirty="0" smtClean="0"/>
              <a:t>describe how your company creates, delivers &amp; captures value</a:t>
            </a:r>
          </a:p>
          <a:p>
            <a:pPr marL="171450" indent="-171450">
              <a:buFont typeface="Arial" panose="020B0604020202020204" pitchFamily="34" charset="0"/>
              <a:buChar char="•"/>
            </a:pPr>
            <a:r>
              <a:rPr lang="en-US" b="0" u="none" dirty="0" smtClean="0"/>
              <a:t>Customer development refers</a:t>
            </a:r>
            <a:r>
              <a:rPr lang="en-US" b="0" u="none" baseline="0" dirty="0" smtClean="0"/>
              <a:t> to the </a:t>
            </a:r>
            <a:r>
              <a:rPr lang="en-US" dirty="0" smtClean="0"/>
              <a:t>process of quickly testing business model hypotheses and iterating based</a:t>
            </a:r>
            <a:r>
              <a:rPr lang="en-US" baseline="0" dirty="0" smtClean="0"/>
              <a:t> on </a:t>
            </a:r>
            <a:r>
              <a:rPr lang="en-US" dirty="0" smtClean="0"/>
              <a:t>learning and empirical evidence</a:t>
            </a:r>
          </a:p>
          <a:p>
            <a:pPr marL="171450" indent="-171450">
              <a:buFont typeface="Arial" panose="020B0604020202020204" pitchFamily="34" charset="0"/>
              <a:buChar char="•"/>
            </a:pPr>
            <a:r>
              <a:rPr lang="en-US" u="none" dirty="0" smtClean="0"/>
              <a:t>MVP</a:t>
            </a:r>
            <a:r>
              <a:rPr lang="en-US" dirty="0" smtClean="0"/>
              <a:t> or</a:t>
            </a:r>
            <a:r>
              <a:rPr lang="en-US" baseline="0" dirty="0" smtClean="0"/>
              <a:t> </a:t>
            </a:r>
            <a:r>
              <a:rPr lang="en-US" dirty="0" smtClean="0"/>
              <a:t>minimum viable product is</a:t>
            </a:r>
            <a:r>
              <a:rPr lang="en-US" baseline="0" dirty="0" smtClean="0"/>
              <a:t> </a:t>
            </a:r>
            <a:r>
              <a:rPr lang="en-US" dirty="0" smtClean="0"/>
              <a:t>the smallest</a:t>
            </a:r>
            <a:r>
              <a:rPr lang="en-US" baseline="0" dirty="0" smtClean="0"/>
              <a:t> or </a:t>
            </a:r>
            <a:r>
              <a:rPr lang="en-US" dirty="0" smtClean="0"/>
              <a:t>simplest thing you can build that delivers customer value</a:t>
            </a:r>
          </a:p>
          <a:p>
            <a:pPr marL="171450" indent="-171450">
              <a:buFont typeface="Arial" panose="020B0604020202020204" pitchFamily="34" charset="0"/>
              <a:buChar char="•"/>
            </a:pPr>
            <a:r>
              <a:rPr lang="en-US" u="none" dirty="0" smtClean="0"/>
              <a:t>And a pivot</a:t>
            </a:r>
            <a:r>
              <a:rPr lang="en-US" u="none" baseline="0" dirty="0" smtClean="0"/>
              <a:t> is a change in one or more of the components of the</a:t>
            </a:r>
            <a:r>
              <a:rPr lang="en-US" u="none" dirty="0" smtClean="0"/>
              <a:t> business model as a result of validated learning</a:t>
            </a:r>
          </a:p>
          <a:p>
            <a:endParaRPr lang="en-US" u="none" dirty="0"/>
          </a:p>
        </p:txBody>
      </p:sp>
      <p:sp>
        <p:nvSpPr>
          <p:cNvPr id="4" name="Slide Number Placeholder 3"/>
          <p:cNvSpPr>
            <a:spLocks noGrp="1"/>
          </p:cNvSpPr>
          <p:nvPr>
            <p:ph type="sldNum" sz="quarter" idx="10"/>
          </p:nvPr>
        </p:nvSpPr>
        <p:spPr/>
        <p:txBody>
          <a:bodyPr/>
          <a:lstStyle/>
          <a:p>
            <a:fld id="{A9D590EE-8243-4E67-B0D4-D300239D6D70}" type="slidenum">
              <a:rPr lang="en-US" smtClean="0"/>
              <a:t>2</a:t>
            </a:fld>
            <a:endParaRPr lang="en-US"/>
          </a:p>
        </p:txBody>
      </p:sp>
    </p:spTree>
    <p:extLst>
      <p:ext uri="{BB962C8B-B14F-4D97-AF65-F5344CB8AC3E}">
        <p14:creationId xmlns:p14="http://schemas.microsoft.com/office/powerpoint/2010/main" val="1405929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D590EE-8243-4E67-B0D4-D300239D6D70}" type="slidenum">
              <a:rPr lang="en-US" smtClean="0"/>
              <a:t>3</a:t>
            </a:fld>
            <a:endParaRPr lang="en-US"/>
          </a:p>
        </p:txBody>
      </p:sp>
    </p:spTree>
    <p:extLst>
      <p:ext uri="{BB962C8B-B14F-4D97-AF65-F5344CB8AC3E}">
        <p14:creationId xmlns:p14="http://schemas.microsoft.com/office/powerpoint/2010/main" val="3111269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version shown on this slide was developed by Ash </a:t>
            </a:r>
            <a:r>
              <a:rPr lang="en-US" baseline="0" dirty="0" err="1" smtClean="0"/>
              <a:t>Maurya</a:t>
            </a:r>
            <a:r>
              <a:rPr lang="en-US" baseline="0" dirty="0" smtClean="0"/>
              <a:t> and is often referred to as the lean canvas. I like the lean canvas for getting started with an idea because it emphasizes the customer, problem, and solution – the three basic building blocks of an idea. The Lean Canvas also brings in the notion of competition by highlighting the business’s unique value proposition and unfair advantage.</a:t>
            </a:r>
          </a:p>
          <a:p>
            <a:endParaRPr lang="en-US" baseline="0" dirty="0" smtClean="0"/>
          </a:p>
          <a:p>
            <a:r>
              <a:rPr lang="en-US" baseline="0" dirty="0" smtClean="0"/>
              <a:t>The notion of being unique vis-à-vis the competition is particularly important for startups because they often have few resources to devote to marketing communications. Therefore, they need to offer something unique and desirable so that their message will resonate with a high percentage of the early customers it reaches.</a:t>
            </a:r>
          </a:p>
          <a:p>
            <a:endParaRPr lang="en-US" baseline="0" dirty="0" smtClean="0"/>
          </a:p>
          <a:p>
            <a:r>
              <a:rPr lang="en-US" baseline="0" dirty="0" smtClean="0"/>
              <a:t>The notion of an unfair advantage is also important for startups because prospective investors, employees, and other stakeholders need to feel confident that others will face at least some significant barriers in any attempt to replicate the business model.</a:t>
            </a:r>
          </a:p>
          <a:p>
            <a:endParaRPr lang="en-US" baseline="0" dirty="0" smtClean="0"/>
          </a:p>
          <a:p>
            <a:r>
              <a:rPr lang="en-US" baseline="0" dirty="0" smtClean="0"/>
              <a:t>We are going to watch a 20 minute video on capturing your business model to explain how to fill in and use the canvas.</a:t>
            </a:r>
            <a:endParaRPr lang="en-US" dirty="0"/>
          </a:p>
        </p:txBody>
      </p:sp>
      <p:sp>
        <p:nvSpPr>
          <p:cNvPr id="4" name="Slide Number Placeholder 3"/>
          <p:cNvSpPr>
            <a:spLocks noGrp="1"/>
          </p:cNvSpPr>
          <p:nvPr>
            <p:ph type="sldNum" sz="quarter" idx="10"/>
          </p:nvPr>
        </p:nvSpPr>
        <p:spPr/>
        <p:txBody>
          <a:bodyPr/>
          <a:lstStyle/>
          <a:p>
            <a:fld id="{A9D590EE-8243-4E67-B0D4-D300239D6D70}" type="slidenum">
              <a:rPr lang="en-US" smtClean="0"/>
              <a:t>4</a:t>
            </a:fld>
            <a:endParaRPr lang="en-US"/>
          </a:p>
        </p:txBody>
      </p:sp>
    </p:spTree>
    <p:extLst>
      <p:ext uri="{BB962C8B-B14F-4D97-AF65-F5344CB8AC3E}">
        <p14:creationId xmlns:p14="http://schemas.microsoft.com/office/powerpoint/2010/main" val="3089103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most widely utilized version of a business model canvas was developed by Alexander </a:t>
            </a:r>
            <a:r>
              <a:rPr lang="en-US" baseline="0" dirty="0" err="1" smtClean="0"/>
              <a:t>Osterwalder</a:t>
            </a:r>
            <a:r>
              <a:rPr lang="en-US" baseline="0" dirty="0" smtClean="0"/>
              <a:t> and Yves </a:t>
            </a:r>
            <a:r>
              <a:rPr lang="en-US" baseline="0" dirty="0" err="1" smtClean="0"/>
              <a:t>Pigneur</a:t>
            </a:r>
            <a:r>
              <a:rPr lang="en-US" baseline="0" dirty="0" smtClean="0"/>
              <a:t> in their book “Business Model Generation,” which is a must read for anyone involved in developing and executing business strategy. The </a:t>
            </a:r>
            <a:r>
              <a:rPr lang="en-US" baseline="0" dirty="0" err="1" smtClean="0"/>
              <a:t>Osterwalder</a:t>
            </a:r>
            <a:r>
              <a:rPr lang="en-US" baseline="0" dirty="0" smtClean="0"/>
              <a:t> canvas is sometimes referred to as THE business model canvas, but I prefer to think of the canvas as a general set of tools for mapping the components of a business model.</a:t>
            </a:r>
          </a:p>
          <a:p>
            <a:endParaRPr lang="en-US" baseline="0" dirty="0" smtClean="0"/>
          </a:p>
          <a:p>
            <a:r>
              <a:rPr lang="en-US" dirty="0" smtClean="0"/>
              <a:t>I find “The Business Model Canvas” </a:t>
            </a:r>
            <a:r>
              <a:rPr lang="en-US" baseline="0" dirty="0" smtClean="0"/>
              <a:t>most useful for existing businesses. It was built as a strategic management tool and co-opted for use with startups. As a result, it fails to include notions  that are critical to startup success – problem being solved, solution and a direct allusion to the competition – all things that startups needs to be laser-focused on.</a:t>
            </a:r>
            <a:endParaRPr lang="en-US" dirty="0"/>
          </a:p>
        </p:txBody>
      </p:sp>
      <p:sp>
        <p:nvSpPr>
          <p:cNvPr id="4" name="Slide Number Placeholder 3"/>
          <p:cNvSpPr>
            <a:spLocks noGrp="1"/>
          </p:cNvSpPr>
          <p:nvPr>
            <p:ph type="sldNum" sz="quarter" idx="10"/>
          </p:nvPr>
        </p:nvSpPr>
        <p:spPr/>
        <p:txBody>
          <a:bodyPr/>
          <a:lstStyle/>
          <a:p>
            <a:fld id="{A9D590EE-8243-4E67-B0D4-D300239D6D70}" type="slidenum">
              <a:rPr lang="en-US" smtClean="0"/>
              <a:t>5</a:t>
            </a:fld>
            <a:endParaRPr lang="en-US"/>
          </a:p>
        </p:txBody>
      </p:sp>
    </p:spTree>
    <p:extLst>
      <p:ext uri="{BB962C8B-B14F-4D97-AF65-F5344CB8AC3E}">
        <p14:creationId xmlns:p14="http://schemas.microsoft.com/office/powerpoint/2010/main" val="2169105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possible to represent a two-sided</a:t>
            </a:r>
            <a:r>
              <a:rPr lang="en-US" baseline="0" dirty="0" smtClean="0"/>
              <a:t> market on a single canvas; but this adaptation makes it even clearer.</a:t>
            </a:r>
            <a:endParaRPr lang="en-US" dirty="0"/>
          </a:p>
        </p:txBody>
      </p:sp>
      <p:sp>
        <p:nvSpPr>
          <p:cNvPr id="4" name="Slide Number Placeholder 3"/>
          <p:cNvSpPr>
            <a:spLocks noGrp="1"/>
          </p:cNvSpPr>
          <p:nvPr>
            <p:ph type="sldNum" sz="quarter" idx="10"/>
          </p:nvPr>
        </p:nvSpPr>
        <p:spPr/>
        <p:txBody>
          <a:bodyPr/>
          <a:lstStyle/>
          <a:p>
            <a:fld id="{A9D590EE-8243-4E67-B0D4-D300239D6D70}" type="slidenum">
              <a:rPr lang="en-US" smtClean="0"/>
              <a:t>6</a:t>
            </a:fld>
            <a:endParaRPr lang="en-US"/>
          </a:p>
        </p:txBody>
      </p:sp>
    </p:spTree>
    <p:extLst>
      <p:ext uri="{BB962C8B-B14F-4D97-AF65-F5344CB8AC3E}">
        <p14:creationId xmlns:p14="http://schemas.microsoft.com/office/powerpoint/2010/main" val="1207501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7</a:t>
            </a:fld>
            <a:endParaRPr lang="en-US"/>
          </a:p>
        </p:txBody>
      </p:sp>
    </p:spTree>
    <p:extLst>
      <p:ext uri="{BB962C8B-B14F-4D97-AF65-F5344CB8AC3E}">
        <p14:creationId xmlns:p14="http://schemas.microsoft.com/office/powerpoint/2010/main" val="40207400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91755"/>
            <a:ext cx="9144000" cy="1835200"/>
          </a:xfrm>
        </p:spPr>
        <p:txBody>
          <a:bodyPr anchor="b"/>
          <a:lstStyle>
            <a:lvl1pPr algn="ctr">
              <a:defRPr sz="6000" b="1">
                <a:solidFill>
                  <a:srgbClr val="0854A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4026339"/>
            <a:ext cx="9144000" cy="10309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574714" y="6344951"/>
            <a:ext cx="2743200" cy="365125"/>
          </a:xfrm>
          <a:prstGeom prst="rect">
            <a:avLst/>
          </a:prstGeom>
        </p:spPr>
        <p:txBody>
          <a:bodyPr/>
          <a:lstStyle/>
          <a:p>
            <a:r>
              <a:rPr lang="en-US" dirty="0" smtClean="0"/>
              <a:t>September 17, 2018</a:t>
            </a:r>
            <a:endParaRPr lang="en-US" dirty="0"/>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
        <p:nvSpPr>
          <p:cNvPr id="10" name="TextBox 9"/>
          <p:cNvSpPr txBox="1"/>
          <p:nvPr userDrawn="1"/>
        </p:nvSpPr>
        <p:spPr>
          <a:xfrm>
            <a:off x="3182112" y="6369635"/>
            <a:ext cx="5827776" cy="369332"/>
          </a:xfrm>
          <a:prstGeom prst="rect">
            <a:avLst/>
          </a:prstGeom>
          <a:noFill/>
        </p:spPr>
        <p:txBody>
          <a:bodyPr wrap="square" rtlCol="0">
            <a:spAutoFit/>
          </a:bodyPr>
          <a:lstStyle/>
          <a:p>
            <a:pPr algn="ctr"/>
            <a:r>
              <a:rPr lang="en-US" sz="1800" i="0" dirty="0" smtClean="0">
                <a:solidFill>
                  <a:srgbClr val="0854A0"/>
                </a:solidFill>
              </a:rPr>
              <a:t>Built by entrepreneurs</a:t>
            </a:r>
            <a:r>
              <a:rPr lang="en-US" sz="1800" i="0" baseline="0" dirty="0" smtClean="0">
                <a:solidFill>
                  <a:srgbClr val="0854A0"/>
                </a:solidFill>
              </a:rPr>
              <a:t> to power a better world</a:t>
            </a:r>
            <a:r>
              <a:rPr lang="en-US" sz="1800" i="0" dirty="0" smtClean="0">
                <a:solidFill>
                  <a:srgbClr val="0854A0"/>
                </a:solidFill>
              </a:rPr>
              <a:t>.</a:t>
            </a:r>
            <a:endParaRPr lang="en-US" sz="1800" i="0" dirty="0">
              <a:solidFill>
                <a:srgbClr val="0854A0"/>
              </a:solidFill>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93084" y="462476"/>
            <a:ext cx="5505938" cy="1355307"/>
          </a:xfrm>
          <a:prstGeom prst="rect">
            <a:avLst/>
          </a:prstGeom>
        </p:spPr>
      </p:pic>
      <p:sp>
        <p:nvSpPr>
          <p:cNvPr id="8" name="Rectangle 7"/>
          <p:cNvSpPr/>
          <p:nvPr userDrawn="1"/>
        </p:nvSpPr>
        <p:spPr>
          <a:xfrm>
            <a:off x="0" y="6763651"/>
            <a:ext cx="12192000" cy="94349"/>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27678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65995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27600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334904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2794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56769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75141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563876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0163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940958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172689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568" y="376824"/>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24568" y="1702387"/>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874086" y="63449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A01CA-4700-4A25-BDA2-A4540B46A2A8}" type="slidenum">
              <a:rPr lang="en-US" smtClean="0"/>
              <a:t>‹#›</a:t>
            </a:fld>
            <a:endParaRPr lang="en-US"/>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6496" y="6012687"/>
            <a:ext cx="2833143" cy="697389"/>
          </a:xfrm>
          <a:prstGeom prst="rect">
            <a:avLst/>
          </a:prstGeom>
        </p:spPr>
      </p:pic>
      <p:sp>
        <p:nvSpPr>
          <p:cNvPr id="7" name="Rectangle 6"/>
          <p:cNvSpPr/>
          <p:nvPr userDrawn="1"/>
        </p:nvSpPr>
        <p:spPr>
          <a:xfrm flipH="1" flipV="1">
            <a:off x="481748" y="177280"/>
            <a:ext cx="115412" cy="5691676"/>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4119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854A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fourweekmba.com/what-is-a-business-mode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495574"/>
            <a:ext cx="9144000" cy="1835200"/>
          </a:xfrm>
        </p:spPr>
        <p:txBody>
          <a:bodyPr>
            <a:normAutofit/>
          </a:bodyPr>
          <a:lstStyle/>
          <a:p>
            <a:r>
              <a:rPr lang="en-US" sz="7200" dirty="0" smtClean="0"/>
              <a:t>Business Models</a:t>
            </a:r>
            <a:endParaRPr lang="en-US" sz="7200" dirty="0"/>
          </a:p>
        </p:txBody>
      </p:sp>
    </p:spTree>
    <p:extLst>
      <p:ext uri="{BB962C8B-B14F-4D97-AF65-F5344CB8AC3E}">
        <p14:creationId xmlns:p14="http://schemas.microsoft.com/office/powerpoint/2010/main" val="3856390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To gain experience in using a business model canvas tool, try to map the components of the business model for a company that you are familiar with (e.g., Apple)</a:t>
            </a:r>
          </a:p>
          <a:p>
            <a:r>
              <a:rPr lang="en-US" dirty="0" smtClean="0"/>
              <a:t>How does Apple create, deliver and capture value?</a:t>
            </a:r>
            <a:endParaRPr lang="en-US" dirty="0"/>
          </a:p>
        </p:txBody>
      </p:sp>
    </p:spTree>
    <p:extLst>
      <p:ext uri="{BB962C8B-B14F-4D97-AF65-F5344CB8AC3E}">
        <p14:creationId xmlns:p14="http://schemas.microsoft.com/office/powerpoint/2010/main" val="743154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Models</a:t>
            </a:r>
            <a:endParaRPr lang="en-US" dirty="0"/>
          </a:p>
        </p:txBody>
      </p:sp>
      <p:sp>
        <p:nvSpPr>
          <p:cNvPr id="3" name="Content Placeholder 2"/>
          <p:cNvSpPr>
            <a:spLocks noGrp="1"/>
          </p:cNvSpPr>
          <p:nvPr>
            <p:ph idx="1"/>
          </p:nvPr>
        </p:nvSpPr>
        <p:spPr/>
        <p:txBody>
          <a:bodyPr/>
          <a:lstStyle/>
          <a:p>
            <a:r>
              <a:rPr lang="en-US" dirty="0" smtClean="0"/>
              <a:t>Once you become familiar with business models you will begin to see patterns and understand the key factors needed to succeed with different types of models</a:t>
            </a:r>
          </a:p>
          <a:p>
            <a:r>
              <a:rPr lang="en-US" dirty="0" smtClean="0"/>
              <a:t>Examples of general (traditional) models include: manufacturer, retailer, franchise, wholesaler/distributor, and direct sales</a:t>
            </a:r>
          </a:p>
          <a:p>
            <a:r>
              <a:rPr lang="en-US" dirty="0" smtClean="0"/>
              <a:t>For a more comprehensive list of models, check out: </a:t>
            </a:r>
            <a:r>
              <a:rPr lang="en-US" dirty="0">
                <a:hlinkClick r:id="rId2"/>
              </a:rPr>
              <a:t>https://fourweekmba.com/what-is-a-business-model</a:t>
            </a:r>
            <a:r>
              <a:rPr lang="en-US" dirty="0" smtClean="0">
                <a:hlinkClick r:id="rId2"/>
              </a:rPr>
              <a:t>/</a:t>
            </a:r>
            <a:endParaRPr lang="en-US" dirty="0" smtClean="0"/>
          </a:p>
          <a:p>
            <a:pPr marL="0" indent="0">
              <a:buNone/>
            </a:pPr>
            <a:endParaRPr lang="en-US" dirty="0"/>
          </a:p>
        </p:txBody>
      </p:sp>
    </p:spTree>
    <p:extLst>
      <p:ext uri="{BB962C8B-B14F-4D97-AF65-F5344CB8AC3E}">
        <p14:creationId xmlns:p14="http://schemas.microsoft.com/office/powerpoint/2010/main" val="1095112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Business Model?</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Business </a:t>
            </a:r>
            <a:r>
              <a:rPr lang="en-US" b="1" dirty="0" smtClean="0"/>
              <a:t>model: </a:t>
            </a:r>
            <a:r>
              <a:rPr lang="en-US" dirty="0" smtClean="0"/>
              <a:t>a </a:t>
            </a:r>
            <a:r>
              <a:rPr lang="en-US" dirty="0" smtClean="0"/>
              <a:t>description of how your company creates, delivers &amp; captures value</a:t>
            </a:r>
          </a:p>
          <a:p>
            <a:pPr marL="0" indent="0">
              <a:buNone/>
            </a:pPr>
            <a:endParaRPr lang="en-US" dirty="0"/>
          </a:p>
        </p:txBody>
      </p:sp>
    </p:spTree>
    <p:extLst>
      <p:ext uri="{BB962C8B-B14F-4D97-AF65-F5344CB8AC3E}">
        <p14:creationId xmlns:p14="http://schemas.microsoft.com/office/powerpoint/2010/main" val="1572806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568" y="221549"/>
            <a:ext cx="10515600" cy="1325563"/>
          </a:xfrm>
        </p:spPr>
        <p:txBody>
          <a:bodyPr/>
          <a:lstStyle/>
          <a:p>
            <a:r>
              <a:rPr lang="en-US" dirty="0"/>
              <a:t>A</a:t>
            </a:r>
            <a:r>
              <a:rPr lang="en-US" dirty="0" smtClean="0"/>
              <a:t> Business Model Canvas</a:t>
            </a:r>
            <a:endParaRPr lang="en-US" dirty="0"/>
          </a:p>
        </p:txBody>
      </p:sp>
      <p:sp>
        <p:nvSpPr>
          <p:cNvPr id="3" name="Content Placeholder 2"/>
          <p:cNvSpPr>
            <a:spLocks noGrp="1"/>
          </p:cNvSpPr>
          <p:nvPr>
            <p:ph idx="1"/>
          </p:nvPr>
        </p:nvSpPr>
        <p:spPr>
          <a:xfrm>
            <a:off x="1024568" y="1547112"/>
            <a:ext cx="10515600" cy="4351338"/>
          </a:xfrm>
        </p:spPr>
        <p:txBody>
          <a:bodyPr>
            <a:normAutofit lnSpcReduction="10000"/>
          </a:bodyPr>
          <a:lstStyle/>
          <a:p>
            <a:r>
              <a:rPr lang="en-US" dirty="0" smtClean="0"/>
              <a:t>A type of tool that allows you to deconstruct your rational for creating, delivering and capturing value into its constituent components</a:t>
            </a:r>
            <a:endParaRPr lang="en-US" dirty="0" smtClean="0"/>
          </a:p>
          <a:p>
            <a:r>
              <a:rPr lang="en-US" dirty="0"/>
              <a:t>Useful for </a:t>
            </a:r>
            <a:r>
              <a:rPr lang="en-US" dirty="0" smtClean="0"/>
              <a:t>tracking guesses/hypotheses and what is known vs. unknown in the model you envision </a:t>
            </a:r>
            <a:endParaRPr lang="en-US" dirty="0"/>
          </a:p>
          <a:p>
            <a:r>
              <a:rPr lang="en-US" dirty="0" smtClean="0"/>
              <a:t>There are several variations of canvases; the best </a:t>
            </a:r>
            <a:r>
              <a:rPr lang="en-US" dirty="0" smtClean="0"/>
              <a:t>one </a:t>
            </a:r>
            <a:r>
              <a:rPr lang="en-US" dirty="0" smtClean="0"/>
              <a:t>to use will vary</a:t>
            </a:r>
          </a:p>
          <a:p>
            <a:r>
              <a:rPr lang="en-US" dirty="0"/>
              <a:t>T</a:t>
            </a:r>
            <a:r>
              <a:rPr lang="en-US" dirty="0" smtClean="0"/>
              <a:t>he </a:t>
            </a:r>
            <a:r>
              <a:rPr lang="en-US" b="1" dirty="0" smtClean="0"/>
              <a:t>lean canvas </a:t>
            </a:r>
            <a:r>
              <a:rPr lang="en-US" dirty="0" smtClean="0"/>
              <a:t>is often a good fit for startups</a:t>
            </a:r>
          </a:p>
          <a:p>
            <a:r>
              <a:rPr lang="en-US" dirty="0" err="1" smtClean="0"/>
              <a:t>Osterwalder’s</a:t>
            </a:r>
            <a:r>
              <a:rPr lang="en-US" dirty="0" smtClean="0"/>
              <a:t> </a:t>
            </a:r>
            <a:r>
              <a:rPr lang="en-US" b="1" dirty="0" smtClean="0"/>
              <a:t>business model canvas </a:t>
            </a:r>
            <a:r>
              <a:rPr lang="en-US" dirty="0" smtClean="0"/>
              <a:t>is great for established companies</a:t>
            </a:r>
          </a:p>
          <a:p>
            <a:r>
              <a:rPr lang="en-US" dirty="0"/>
              <a:t>A</a:t>
            </a:r>
            <a:r>
              <a:rPr lang="en-US" dirty="0" smtClean="0"/>
              <a:t> </a:t>
            </a:r>
            <a:r>
              <a:rPr lang="en-US" b="1" dirty="0" smtClean="0"/>
              <a:t>social impact canvas </a:t>
            </a:r>
            <a:r>
              <a:rPr lang="en-US" dirty="0" smtClean="0"/>
              <a:t>works well for social ventures</a:t>
            </a:r>
            <a:endParaRPr lang="en-US" dirty="0" smtClean="0"/>
          </a:p>
        </p:txBody>
      </p:sp>
    </p:spTree>
    <p:extLst>
      <p:ext uri="{BB962C8B-B14F-4D97-AF65-F5344CB8AC3E}">
        <p14:creationId xmlns:p14="http://schemas.microsoft.com/office/powerpoint/2010/main" val="3413752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568" y="135284"/>
            <a:ext cx="10515600" cy="1325563"/>
          </a:xfrm>
        </p:spPr>
        <p:txBody>
          <a:bodyPr>
            <a:normAutofit/>
          </a:bodyPr>
          <a:lstStyle/>
          <a:p>
            <a:r>
              <a:rPr lang="en-US" dirty="0" smtClean="0"/>
              <a:t>Lean </a:t>
            </a:r>
            <a:r>
              <a:rPr lang="en-US" dirty="0" smtClean="0"/>
              <a:t>Canvas (from Ash </a:t>
            </a:r>
            <a:r>
              <a:rPr lang="en-US" dirty="0" err="1" smtClean="0"/>
              <a:t>Maurya</a:t>
            </a:r>
            <a:r>
              <a:rPr lang="en-US" dirty="0" smtClean="0"/>
              <a:t>)</a:t>
            </a:r>
            <a:endParaRPr lang="en-US" sz="2200" dirty="0"/>
          </a:p>
        </p:txBody>
      </p:sp>
      <p:pic>
        <p:nvPicPr>
          <p:cNvPr id="1026" name="Picture 2" descr="Image result for lean canva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2587" y="1112417"/>
            <a:ext cx="9639562" cy="57455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4537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568" y="0"/>
            <a:ext cx="10515600" cy="1325563"/>
          </a:xfrm>
        </p:spPr>
        <p:txBody>
          <a:bodyPr>
            <a:normAutofit/>
          </a:bodyPr>
          <a:lstStyle/>
          <a:p>
            <a:r>
              <a:rPr lang="en-US" dirty="0" smtClean="0"/>
              <a:t>The Business Model </a:t>
            </a:r>
            <a:r>
              <a:rPr lang="en-US" dirty="0" smtClean="0"/>
              <a:t>Canvas (Alex </a:t>
            </a:r>
            <a:r>
              <a:rPr lang="en-US" dirty="0" err="1" smtClean="0"/>
              <a:t>Osterwalder</a:t>
            </a:r>
            <a:r>
              <a:rPr lang="en-US" dirty="0" smtClean="0"/>
              <a:t>)</a:t>
            </a:r>
            <a:endParaRPr lang="en-US" sz="2000"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7811" y="1221948"/>
            <a:ext cx="8461315" cy="55104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8018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Two-Sided Market Canvas</a:t>
            </a:r>
            <a:endParaRPr lang="en-US" dirty="0"/>
          </a:p>
        </p:txBody>
      </p:sp>
      <p:pic>
        <p:nvPicPr>
          <p:cNvPr id="2050" name="Picture 2" descr="http://3.bp.blogspot.com/-UDDZYBaAmrY/TdNCLIzNmKI/AAAAAAAAAG0/wQD4bUXB1Vc/s1600/Picture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5154" y="1909421"/>
            <a:ext cx="10154427" cy="39565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3288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7315" y="0"/>
            <a:ext cx="10515600" cy="1325563"/>
          </a:xfrm>
        </p:spPr>
        <p:txBody>
          <a:bodyPr/>
          <a:lstStyle/>
          <a:p>
            <a:r>
              <a:rPr lang="en-US" dirty="0" smtClean="0"/>
              <a:t>Social Enterprise Canvas</a:t>
            </a:r>
            <a:endParaRPr lang="en-US" dirty="0"/>
          </a:p>
        </p:txBody>
      </p:sp>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5451" y="1034907"/>
            <a:ext cx="8999327" cy="58230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597626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568" y="106422"/>
            <a:ext cx="10515600" cy="1325563"/>
          </a:xfrm>
        </p:spPr>
        <p:txBody>
          <a:bodyPr/>
          <a:lstStyle/>
          <a:p>
            <a:r>
              <a:rPr lang="en-US" dirty="0" smtClean="0"/>
              <a:t>Horn Social Impact Canvas</a:t>
            </a:r>
            <a:endParaRPr lang="en-US" dirty="0"/>
          </a:p>
        </p:txBody>
      </p:sp>
      <p:pic>
        <p:nvPicPr>
          <p:cNvPr id="4" name="Picture 3"/>
          <p:cNvPicPr>
            <a:picLocks noChangeAspect="1"/>
          </p:cNvPicPr>
          <p:nvPr/>
        </p:nvPicPr>
        <p:blipFill rotWithShape="1">
          <a:blip r:embed="rId2"/>
          <a:srcRect t="9794"/>
          <a:stretch/>
        </p:blipFill>
        <p:spPr>
          <a:xfrm>
            <a:off x="1606971" y="1190445"/>
            <a:ext cx="9350794" cy="5667555"/>
          </a:xfrm>
          <a:prstGeom prst="rect">
            <a:avLst/>
          </a:prstGeom>
        </p:spPr>
      </p:pic>
    </p:spTree>
    <p:extLst>
      <p:ext uri="{BB962C8B-B14F-4D97-AF65-F5344CB8AC3E}">
        <p14:creationId xmlns:p14="http://schemas.microsoft.com/office/powerpoint/2010/main" val="371801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a Canvas</a:t>
            </a:r>
            <a:endParaRPr lang="en-US" dirty="0"/>
          </a:p>
        </p:txBody>
      </p:sp>
      <p:sp>
        <p:nvSpPr>
          <p:cNvPr id="3" name="Content Placeholder 2"/>
          <p:cNvSpPr>
            <a:spLocks noGrp="1"/>
          </p:cNvSpPr>
          <p:nvPr>
            <p:ph idx="1"/>
          </p:nvPr>
        </p:nvSpPr>
        <p:spPr/>
        <p:txBody>
          <a:bodyPr/>
          <a:lstStyle/>
          <a:p>
            <a:r>
              <a:rPr lang="en-US" dirty="0" smtClean="0"/>
              <a:t>The best canvas to use is the one that contains the key components of your rationale for creating, delivering and capturing value</a:t>
            </a:r>
          </a:p>
          <a:p>
            <a:r>
              <a:rPr lang="en-US" dirty="0" smtClean="0"/>
              <a:t>The default for the program is the lean canvas</a:t>
            </a:r>
          </a:p>
          <a:p>
            <a:r>
              <a:rPr lang="en-US" dirty="0" smtClean="0"/>
              <a:t>If you can’t find one that fits well, you can always create your own to ensure that you are able to map your model and track your efforts to de-risk it by gathering evidence</a:t>
            </a:r>
            <a:endParaRPr lang="en-US" dirty="0"/>
          </a:p>
        </p:txBody>
      </p:sp>
    </p:spTree>
    <p:extLst>
      <p:ext uri="{BB962C8B-B14F-4D97-AF65-F5344CB8AC3E}">
        <p14:creationId xmlns:p14="http://schemas.microsoft.com/office/powerpoint/2010/main" val="26392549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291</TotalTime>
  <Words>780</Words>
  <Application>Microsoft Office PowerPoint</Application>
  <PresentationFormat>Widescreen</PresentationFormat>
  <Paragraphs>49</Paragraphs>
  <Slides>11</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Business Models</vt:lpstr>
      <vt:lpstr>What is a Business Model?</vt:lpstr>
      <vt:lpstr>A Business Model Canvas</vt:lpstr>
      <vt:lpstr>Lean Canvas (from Ash Maurya)</vt:lpstr>
      <vt:lpstr>The Business Model Canvas (Alex Osterwalder)</vt:lpstr>
      <vt:lpstr>Two-Sided Market Canvas</vt:lpstr>
      <vt:lpstr>Social Enterprise Canvas</vt:lpstr>
      <vt:lpstr>Horn Social Impact Canvas</vt:lpstr>
      <vt:lpstr>Choosing a Canvas</vt:lpstr>
      <vt:lpstr>Activity</vt:lpstr>
      <vt:lpstr>General Models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Tlaseca, Nathan Lisandro</dc:creator>
  <cp:lastModifiedBy>Freeman, Daniel J</cp:lastModifiedBy>
  <cp:revision>26</cp:revision>
  <dcterms:created xsi:type="dcterms:W3CDTF">2017-06-21T18:21:54Z</dcterms:created>
  <dcterms:modified xsi:type="dcterms:W3CDTF">2019-08-19T16:25:05Z</dcterms:modified>
</cp:coreProperties>
</file>